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78" r:id="rId3"/>
    <p:sldMasterId id="2147483681" r:id="rId4"/>
  </p:sldMasterIdLst>
  <p:notesMasterIdLst>
    <p:notesMasterId r:id="rId63"/>
  </p:notesMasterIdLst>
  <p:sldIdLst>
    <p:sldId id="256" r:id="rId5"/>
    <p:sldId id="326" r:id="rId6"/>
    <p:sldId id="268" r:id="rId7"/>
    <p:sldId id="1466" r:id="rId8"/>
    <p:sldId id="262" r:id="rId9"/>
    <p:sldId id="272" r:id="rId10"/>
    <p:sldId id="270" r:id="rId11"/>
    <p:sldId id="273" r:id="rId12"/>
    <p:sldId id="267" r:id="rId13"/>
    <p:sldId id="275" r:id="rId14"/>
    <p:sldId id="291" r:id="rId15"/>
    <p:sldId id="296" r:id="rId16"/>
    <p:sldId id="1467" r:id="rId17"/>
    <p:sldId id="295" r:id="rId18"/>
    <p:sldId id="1506" r:id="rId19"/>
    <p:sldId id="277" r:id="rId20"/>
    <p:sldId id="279" r:id="rId21"/>
    <p:sldId id="1469" r:id="rId22"/>
    <p:sldId id="286" r:id="rId23"/>
    <p:sldId id="1461" r:id="rId24"/>
    <p:sldId id="1504" r:id="rId25"/>
    <p:sldId id="287" r:id="rId26"/>
    <p:sldId id="1468" r:id="rId27"/>
    <p:sldId id="1471" r:id="rId28"/>
    <p:sldId id="1472" r:id="rId29"/>
    <p:sldId id="1482" r:id="rId30"/>
    <p:sldId id="1473" r:id="rId31"/>
    <p:sldId id="1483" r:id="rId32"/>
    <p:sldId id="1474" r:id="rId33"/>
    <p:sldId id="1491" r:id="rId34"/>
    <p:sldId id="1475" r:id="rId35"/>
    <p:sldId id="1484" r:id="rId36"/>
    <p:sldId id="1476" r:id="rId37"/>
    <p:sldId id="1485" r:id="rId38"/>
    <p:sldId id="1477" r:id="rId39"/>
    <p:sldId id="1486" r:id="rId40"/>
    <p:sldId id="1478" r:id="rId41"/>
    <p:sldId id="1487" r:id="rId42"/>
    <p:sldId id="1479" r:id="rId43"/>
    <p:sldId id="1488" r:id="rId44"/>
    <p:sldId id="1480" r:id="rId45"/>
    <p:sldId id="1489" r:id="rId46"/>
    <p:sldId id="1481" r:id="rId47"/>
    <p:sldId id="1490" r:id="rId48"/>
    <p:sldId id="1498" r:id="rId49"/>
    <p:sldId id="1501" r:id="rId50"/>
    <p:sldId id="1499" r:id="rId51"/>
    <p:sldId id="1500" r:id="rId52"/>
    <p:sldId id="1496" r:id="rId53"/>
    <p:sldId id="1502" r:id="rId54"/>
    <p:sldId id="1503" r:id="rId55"/>
    <p:sldId id="307" r:id="rId56"/>
    <p:sldId id="309" r:id="rId57"/>
    <p:sldId id="310" r:id="rId58"/>
    <p:sldId id="1508" r:id="rId59"/>
    <p:sldId id="1505" r:id="rId60"/>
    <p:sldId id="1507" r:id="rId61"/>
    <p:sldId id="300" r:id="rId6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89BA8"/>
    <a:srgbClr val="6DBBFF"/>
    <a:srgbClr val="0AA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87755"/>
  </p:normalViewPr>
  <p:slideViewPr>
    <p:cSldViewPr snapToGrid="0">
      <p:cViewPr varScale="1">
        <p:scale>
          <a:sx n="112" d="100"/>
          <a:sy n="112" d="100"/>
        </p:scale>
        <p:origin x="149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9.xml.rels><?xml version="1.0" encoding="UTF-8" standalone="yes"?>
<Relationships xmlns="http://schemas.openxmlformats.org/package/2006/relationships"><Relationship Id="rId3" Type="http://schemas.openxmlformats.org/officeDocument/2006/relationships/hyperlink" Target="https://www.ungeneva.org/en/about/accessibility/disability-inclusive-language" TargetMode="External"/><Relationship Id="rId2" Type="http://schemas.openxmlformats.org/officeDocument/2006/relationships/hyperlink" Target="https://www.apa.org/about/apa/equity-diversity-inclusion/language-guidelines" TargetMode="External"/><Relationship Id="rId1" Type="http://schemas.openxmlformats.org/officeDocument/2006/relationships/hyperlink" Target="https://us.sagepub.com/en-us/nam/inclusive-language-guide" TargetMode="External"/><Relationship Id="rId5" Type="http://schemas.openxmlformats.org/officeDocument/2006/relationships/hyperlink" Target="https://pubmed.ncbi.nlm.nih.gov/35819360/" TargetMode="External"/><Relationship Id="rId4" Type="http://schemas.openxmlformats.org/officeDocument/2006/relationships/hyperlink" Target="https://www.genderhealthtraining.com/wp-content/uploads/2023/12/GHTI-Glossary-v122023.pdf"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www.ungeneva.org/en/about/accessibility/disability-inclusive-language" TargetMode="External"/><Relationship Id="rId2" Type="http://schemas.openxmlformats.org/officeDocument/2006/relationships/hyperlink" Target="https://www.apa.org/about/apa/equity-diversity-inclusion/language-guidelines" TargetMode="External"/><Relationship Id="rId1" Type="http://schemas.openxmlformats.org/officeDocument/2006/relationships/hyperlink" Target="https://us.sagepub.com/en-us/nam/inclusive-language-guide" TargetMode="External"/><Relationship Id="rId5" Type="http://schemas.openxmlformats.org/officeDocument/2006/relationships/hyperlink" Target="https://pubmed.ncbi.nlm.nih.gov/35819360/" TargetMode="External"/><Relationship Id="rId4" Type="http://schemas.openxmlformats.org/officeDocument/2006/relationships/hyperlink" Target="https://www.genderhealthtraining.com/wp-content/uploads/2023/12/GHTI-Glossary-v122023.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C1AEA-D441-46F7-8216-E29292C55D45}"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2F54AD44-032F-4B18-8AB1-2507A5BFBA2B}">
      <dgm:prSet custT="1"/>
      <dgm:spPr/>
      <dgm:t>
        <a:bodyPr/>
        <a:lstStyle/>
        <a:p>
          <a:r>
            <a:rPr lang="en-US" sz="2000" b="1" dirty="0">
              <a:latin typeface="Verdana" panose="020B0604030504040204" pitchFamily="34" charset="0"/>
              <a:ea typeface="Verdana" panose="020B0604030504040204" pitchFamily="34" charset="0"/>
              <a:cs typeface="Verdana" panose="020B0604030504040204" pitchFamily="34" charset="0"/>
            </a:rPr>
            <a:t>Reframe</a:t>
          </a:r>
        </a:p>
      </dgm:t>
    </dgm:pt>
    <dgm:pt modelId="{90476C7D-7BCC-48E3-A6B6-64017C14D946}" type="parTrans" cxnId="{7EBD5A8F-BA1A-449B-B796-C951F679E25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F4243D8-D00E-40EF-8ABA-4684AC9EFE57}" type="sibTrans" cxnId="{7EBD5A8F-BA1A-449B-B796-C951F679E25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1C7B05E-276F-4FC1-B849-884F588B5263}">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DEI(B) in a well-being context</a:t>
          </a:r>
        </a:p>
      </dgm:t>
    </dgm:pt>
    <dgm:pt modelId="{6926FE58-0E1E-427C-B86F-7C518B54A669}" type="sibTrans" cxnId="{2CC612AD-9541-4535-BFC6-F5753E7D56F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F5A609E4-4A5D-4365-AA27-630A129719B4}" type="parTrans" cxnId="{2CC612AD-9541-4535-BFC6-F5753E7D56F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BDBDED2E-B250-47FB-9E13-278F18A4222E}">
      <dgm:prSet custT="1"/>
      <dgm:spPr/>
      <dgm:t>
        <a:bodyPr/>
        <a:lstStyle/>
        <a:p>
          <a:r>
            <a:rPr lang="en-US" sz="2000" b="1" dirty="0">
              <a:latin typeface="Verdana" panose="020B0604030504040204" pitchFamily="34" charset="0"/>
              <a:ea typeface="Verdana" panose="020B0604030504040204" pitchFamily="34" charset="0"/>
              <a:cs typeface="Verdana" panose="020B0604030504040204" pitchFamily="34" charset="0"/>
            </a:rPr>
            <a:t>Understand</a:t>
          </a:r>
          <a:r>
            <a:rPr lang="en-US" sz="2000" dirty="0">
              <a:latin typeface="Verdana" panose="020B0604030504040204" pitchFamily="34" charset="0"/>
              <a:ea typeface="Verdana" panose="020B0604030504040204" pitchFamily="34" charset="0"/>
              <a:cs typeface="Verdana" panose="020B0604030504040204" pitchFamily="34" charset="0"/>
            </a:rPr>
            <a:t> </a:t>
          </a:r>
        </a:p>
      </dgm:t>
    </dgm:pt>
    <dgm:pt modelId="{C15CB0B2-D139-4B44-9088-3CE7B45B5683}" type="sibTrans" cxnId="{8517E575-4E60-4846-A913-D56869A162D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A518DD87-ACE5-4FF4-B17E-317726ACB7D7}" type="parTrans" cxnId="{8517E575-4E60-4846-A913-D56869A162D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56337DF-D137-4E0C-9BD0-725CF8588C1A}">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the distinct and valuable role played by Health and Wellness Coaches in fostering Diversity, Equity, Inclusion, and Belonging</a:t>
          </a:r>
        </a:p>
      </dgm:t>
    </dgm:pt>
    <dgm:pt modelId="{87AA10A3-46A5-4055-8EB5-39590174017C}" type="sibTrans" cxnId="{DE6CB00D-A33D-42F7-9A45-4FD073AFBC3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BADE0C2-0E2B-43E6-BDC9-8AA3ED8ACE09}" type="parTrans" cxnId="{DE6CB00D-A33D-42F7-9A45-4FD073AFBC3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ABAA206-C30A-4B50-8692-A827BF79E826}">
      <dgm:prSet custT="1"/>
      <dgm:spPr/>
      <dgm:t>
        <a:bodyPr/>
        <a:lstStyle/>
        <a:p>
          <a:r>
            <a:rPr lang="en-US" sz="2000" b="1" dirty="0">
              <a:latin typeface="Verdana" panose="020B0604030504040204" pitchFamily="34" charset="0"/>
              <a:ea typeface="Verdana" panose="020B0604030504040204" pitchFamily="34" charset="0"/>
              <a:cs typeface="Verdana" panose="020B0604030504040204" pitchFamily="34" charset="0"/>
            </a:rPr>
            <a:t>Clarify</a:t>
          </a:r>
          <a:endParaRPr lang="en-US" sz="2400" b="1" dirty="0">
            <a:latin typeface="Verdana" panose="020B0604030504040204" pitchFamily="34" charset="0"/>
            <a:ea typeface="Verdana" panose="020B0604030504040204" pitchFamily="34" charset="0"/>
            <a:cs typeface="Verdana" panose="020B0604030504040204" pitchFamily="34" charset="0"/>
          </a:endParaRPr>
        </a:p>
      </dgm:t>
    </dgm:pt>
    <dgm:pt modelId="{25580B5F-CD3D-42BF-91A9-9E21A174EE1E}" type="sibTrans" cxnId="{A16A9237-D630-4830-8F55-B9685DDA89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3808F15-E94E-4E99-A525-7A633AFDD167}" type="parTrans" cxnId="{A16A9237-D630-4830-8F55-B9685DDA89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014219D-AD7E-4453-88CE-F4C077E44926}">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the distinct and valuable role played by Health and Wellness Coaches in fostering Diversity, Equity, Inclusion, and Belonging</a:t>
          </a:r>
        </a:p>
      </dgm:t>
    </dgm:pt>
    <dgm:pt modelId="{D62920E7-E928-4561-A5AE-42FC0C12DE15}" type="sibTrans" cxnId="{C1A48F9C-5116-4C64-8690-58CA5980415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22F67DF-8B5D-4402-91E1-4235CA506B36}" type="parTrans" cxnId="{C1A48F9C-5116-4C64-8690-58CA5980415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41C061F-673E-434C-B551-0368E27EBEDC}">
      <dgm:prSet custT="1"/>
      <dgm:spPr/>
      <dgm:t>
        <a:bodyPr/>
        <a:lstStyle/>
        <a:p>
          <a:r>
            <a:rPr lang="en-US" sz="2000" b="1" dirty="0">
              <a:latin typeface="Verdana" panose="020B0604030504040204" pitchFamily="34" charset="0"/>
              <a:ea typeface="Verdana" panose="020B0604030504040204" pitchFamily="34" charset="0"/>
              <a:cs typeface="Verdana" panose="020B0604030504040204" pitchFamily="34" charset="0"/>
            </a:rPr>
            <a:t>Increase</a:t>
          </a:r>
          <a:r>
            <a:rPr lang="en-US" sz="2400" dirty="0">
              <a:latin typeface="Verdana" panose="020B0604030504040204" pitchFamily="34" charset="0"/>
              <a:ea typeface="Verdana" panose="020B0604030504040204" pitchFamily="34" charset="0"/>
              <a:cs typeface="Verdana" panose="020B0604030504040204" pitchFamily="34" charset="0"/>
            </a:rPr>
            <a:t> </a:t>
          </a:r>
        </a:p>
      </dgm:t>
    </dgm:pt>
    <dgm:pt modelId="{C1B6C375-8F71-4EC0-BF94-D934E7DAA08E}" type="sibTrans" cxnId="{34C6DE96-F9D8-4AC3-9C09-8390CC5929B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06EAB95-69F5-4F42-BAD2-5910B880B78A}" type="parTrans" cxnId="{34C6DE96-F9D8-4AC3-9C09-8390CC5929B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3DD18E1-4C3B-40BE-B98D-6E8EC69B94F9}">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awareness of the current global context of Diversity, Equity, Inclusion, and Belonging</a:t>
          </a:r>
        </a:p>
      </dgm:t>
    </dgm:pt>
    <dgm:pt modelId="{CFDF8BD0-64C7-4C72-B8D5-B287F624D929}" type="sibTrans" cxnId="{198E2FD3-ABF0-483B-A36B-83A8145B1EF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29472F8-E0A9-4DBF-AFD1-9AFCC1DDA126}" type="parTrans" cxnId="{198E2FD3-ABF0-483B-A36B-83A8145B1EF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87DBCD83-4B2C-4C0F-BE27-6852699B12E1}">
      <dgm:prSet custT="1"/>
      <dgm:spPr/>
      <dgm:t>
        <a:bodyPr/>
        <a:lstStyle/>
        <a:p>
          <a:r>
            <a:rPr lang="en-US" sz="2000" b="1" dirty="0">
              <a:latin typeface="Verdana" panose="020B0604030504040204" pitchFamily="34" charset="0"/>
              <a:ea typeface="Verdana" panose="020B0604030504040204" pitchFamily="34" charset="0"/>
              <a:cs typeface="Verdana" panose="020B0604030504040204" pitchFamily="34" charset="0"/>
            </a:rPr>
            <a:t>Provide</a:t>
          </a:r>
          <a:endParaRPr lang="en-US" sz="2400" b="1" dirty="0">
            <a:latin typeface="Verdana" panose="020B0604030504040204" pitchFamily="34" charset="0"/>
            <a:ea typeface="Verdana" panose="020B0604030504040204" pitchFamily="34" charset="0"/>
            <a:cs typeface="Verdana" panose="020B0604030504040204" pitchFamily="34" charset="0"/>
          </a:endParaRPr>
        </a:p>
      </dgm:t>
    </dgm:pt>
    <dgm:pt modelId="{E66B1FBE-4D29-4A64-8FC4-E3B948288D9E}" type="sibTrans" cxnId="{9EE19057-CF32-402F-B935-66137599B53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9FB5ED1-7A22-4ACC-9DB1-6518FA4937F3}" type="parTrans" cxnId="{9EE19057-CF32-402F-B935-66137599B53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841A391-C0AD-4504-82CE-90CFC487487E}">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Provide resources to help leaders and providers inform, educate, and create the ripple effect of positive change</a:t>
          </a:r>
        </a:p>
      </dgm:t>
    </dgm:pt>
    <dgm:pt modelId="{EC2B68E2-3984-4DB9-B028-B730A6301B45}" type="sibTrans" cxnId="{4622EB8B-9D4E-4617-9CE4-BE0770A0876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B0416A9-BB32-4C8E-82A2-DC8CDBA0103D}" type="parTrans" cxnId="{4622EB8B-9D4E-4617-9CE4-BE0770A0876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DED8751-85A0-414C-AF0C-09B5B25F1315}" type="pres">
      <dgm:prSet presAssocID="{BA4C1AEA-D441-46F7-8216-E29292C55D45}" presName="Name0" presStyleCnt="0">
        <dgm:presLayoutVars>
          <dgm:dir/>
          <dgm:animLvl val="lvl"/>
          <dgm:resizeHandles val="exact"/>
        </dgm:presLayoutVars>
      </dgm:prSet>
      <dgm:spPr/>
    </dgm:pt>
    <dgm:pt modelId="{9E5C8561-B535-2E4A-92D8-A04982C1C359}" type="pres">
      <dgm:prSet presAssocID="{2F54AD44-032F-4B18-8AB1-2507A5BFBA2B}" presName="composite" presStyleCnt="0"/>
      <dgm:spPr/>
    </dgm:pt>
    <dgm:pt modelId="{39C30581-CC19-E840-8B2C-5F41791A4457}" type="pres">
      <dgm:prSet presAssocID="{2F54AD44-032F-4B18-8AB1-2507A5BFBA2B}" presName="parTx" presStyleLbl="alignNode1" presStyleIdx="0" presStyleCnt="5">
        <dgm:presLayoutVars>
          <dgm:chMax val="0"/>
          <dgm:chPref val="0"/>
        </dgm:presLayoutVars>
      </dgm:prSet>
      <dgm:spPr/>
    </dgm:pt>
    <dgm:pt modelId="{956801DA-95CB-B34C-83E4-4DD6E7797BCA}" type="pres">
      <dgm:prSet presAssocID="{2F54AD44-032F-4B18-8AB1-2507A5BFBA2B}" presName="desTx" presStyleLbl="alignAccFollowNode1" presStyleIdx="0" presStyleCnt="5">
        <dgm:presLayoutVars/>
      </dgm:prSet>
      <dgm:spPr/>
    </dgm:pt>
    <dgm:pt modelId="{47070296-7C97-D442-AEE0-64A56D9C9DC4}" type="pres">
      <dgm:prSet presAssocID="{0F4243D8-D00E-40EF-8ABA-4684AC9EFE57}" presName="space" presStyleCnt="0"/>
      <dgm:spPr/>
    </dgm:pt>
    <dgm:pt modelId="{BA7FA18F-7897-D14E-A07A-86F78BE7DAC7}" type="pres">
      <dgm:prSet presAssocID="{BDBDED2E-B250-47FB-9E13-278F18A4222E}" presName="composite" presStyleCnt="0"/>
      <dgm:spPr/>
    </dgm:pt>
    <dgm:pt modelId="{57D2A9EF-5787-A64B-99CB-9390343FE547}" type="pres">
      <dgm:prSet presAssocID="{BDBDED2E-B250-47FB-9E13-278F18A4222E}" presName="parTx" presStyleLbl="alignNode1" presStyleIdx="1" presStyleCnt="5">
        <dgm:presLayoutVars>
          <dgm:chMax val="0"/>
          <dgm:chPref val="0"/>
        </dgm:presLayoutVars>
      </dgm:prSet>
      <dgm:spPr/>
    </dgm:pt>
    <dgm:pt modelId="{2685DF1B-CD4F-EC41-908A-A141BD094A27}" type="pres">
      <dgm:prSet presAssocID="{BDBDED2E-B250-47FB-9E13-278F18A4222E}" presName="desTx" presStyleLbl="alignAccFollowNode1" presStyleIdx="1" presStyleCnt="5">
        <dgm:presLayoutVars/>
      </dgm:prSet>
      <dgm:spPr/>
    </dgm:pt>
    <dgm:pt modelId="{94DEAD2C-0F96-0B46-B33C-CDD70F3BCD8D}" type="pres">
      <dgm:prSet presAssocID="{C15CB0B2-D139-4B44-9088-3CE7B45B5683}" presName="space" presStyleCnt="0"/>
      <dgm:spPr/>
    </dgm:pt>
    <dgm:pt modelId="{7C203DA3-D4B2-2248-9B35-25335AA4B1B0}" type="pres">
      <dgm:prSet presAssocID="{9ABAA206-C30A-4B50-8692-A827BF79E826}" presName="composite" presStyleCnt="0"/>
      <dgm:spPr/>
    </dgm:pt>
    <dgm:pt modelId="{3F8D2A63-7BB1-4047-BA16-ED3F7C261FF3}" type="pres">
      <dgm:prSet presAssocID="{9ABAA206-C30A-4B50-8692-A827BF79E826}" presName="parTx" presStyleLbl="alignNode1" presStyleIdx="2" presStyleCnt="5">
        <dgm:presLayoutVars>
          <dgm:chMax val="0"/>
          <dgm:chPref val="0"/>
        </dgm:presLayoutVars>
      </dgm:prSet>
      <dgm:spPr/>
    </dgm:pt>
    <dgm:pt modelId="{D032CFF7-1189-2440-AAFD-FCC23EEAD642}" type="pres">
      <dgm:prSet presAssocID="{9ABAA206-C30A-4B50-8692-A827BF79E826}" presName="desTx" presStyleLbl="alignAccFollowNode1" presStyleIdx="2" presStyleCnt="5">
        <dgm:presLayoutVars/>
      </dgm:prSet>
      <dgm:spPr/>
    </dgm:pt>
    <dgm:pt modelId="{CA013D3E-8BDF-AB42-A21E-7197874CDA32}" type="pres">
      <dgm:prSet presAssocID="{25580B5F-CD3D-42BF-91A9-9E21A174EE1E}" presName="space" presStyleCnt="0"/>
      <dgm:spPr/>
    </dgm:pt>
    <dgm:pt modelId="{0EE51861-94DA-B54E-B0E0-697EF86757B7}" type="pres">
      <dgm:prSet presAssocID="{D41C061F-673E-434C-B551-0368E27EBEDC}" presName="composite" presStyleCnt="0"/>
      <dgm:spPr/>
    </dgm:pt>
    <dgm:pt modelId="{E058C5DE-3131-4B4E-9CDA-DD7FC73C72D5}" type="pres">
      <dgm:prSet presAssocID="{D41C061F-673E-434C-B551-0368E27EBEDC}" presName="parTx" presStyleLbl="alignNode1" presStyleIdx="3" presStyleCnt="5">
        <dgm:presLayoutVars>
          <dgm:chMax val="0"/>
          <dgm:chPref val="0"/>
        </dgm:presLayoutVars>
      </dgm:prSet>
      <dgm:spPr/>
    </dgm:pt>
    <dgm:pt modelId="{4810D79F-9815-F742-8953-5478BBB62B65}" type="pres">
      <dgm:prSet presAssocID="{D41C061F-673E-434C-B551-0368E27EBEDC}" presName="desTx" presStyleLbl="alignAccFollowNode1" presStyleIdx="3" presStyleCnt="5">
        <dgm:presLayoutVars/>
      </dgm:prSet>
      <dgm:spPr/>
    </dgm:pt>
    <dgm:pt modelId="{6D4C2CE5-1602-3B42-8A5A-730FDD282EFB}" type="pres">
      <dgm:prSet presAssocID="{C1B6C375-8F71-4EC0-BF94-D934E7DAA08E}" presName="space" presStyleCnt="0"/>
      <dgm:spPr/>
    </dgm:pt>
    <dgm:pt modelId="{5DCE15FA-553F-FB4A-952F-EC003395DBC5}" type="pres">
      <dgm:prSet presAssocID="{87DBCD83-4B2C-4C0F-BE27-6852699B12E1}" presName="composite" presStyleCnt="0"/>
      <dgm:spPr/>
    </dgm:pt>
    <dgm:pt modelId="{DAE048C0-4079-5E4C-B809-4348F772F393}" type="pres">
      <dgm:prSet presAssocID="{87DBCD83-4B2C-4C0F-BE27-6852699B12E1}" presName="parTx" presStyleLbl="alignNode1" presStyleIdx="4" presStyleCnt="5">
        <dgm:presLayoutVars>
          <dgm:chMax val="0"/>
          <dgm:chPref val="0"/>
        </dgm:presLayoutVars>
      </dgm:prSet>
      <dgm:spPr/>
    </dgm:pt>
    <dgm:pt modelId="{C5E9BCE9-FC3C-5F4F-AD93-3C37A699FC6B}" type="pres">
      <dgm:prSet presAssocID="{87DBCD83-4B2C-4C0F-BE27-6852699B12E1}" presName="desTx" presStyleLbl="alignAccFollowNode1" presStyleIdx="4" presStyleCnt="5">
        <dgm:presLayoutVars/>
      </dgm:prSet>
      <dgm:spPr/>
    </dgm:pt>
  </dgm:ptLst>
  <dgm:cxnLst>
    <dgm:cxn modelId="{602D5407-E26C-9748-9E43-C8A3A8EB5B16}" type="presOf" srcId="{3014219D-AD7E-4453-88CE-F4C077E44926}" destId="{D032CFF7-1189-2440-AAFD-FCC23EEAD642}" srcOrd="0" destOrd="0" presId="urn:microsoft.com/office/officeart/2016/7/layout/HorizontalActionList"/>
    <dgm:cxn modelId="{7F51E90C-E57A-2C4B-A001-AEFE5EF482E7}" type="presOf" srcId="{BDBDED2E-B250-47FB-9E13-278F18A4222E}" destId="{57D2A9EF-5787-A64B-99CB-9390343FE547}" srcOrd="0" destOrd="0" presId="urn:microsoft.com/office/officeart/2016/7/layout/HorizontalActionList"/>
    <dgm:cxn modelId="{DE6CB00D-A33D-42F7-9A45-4FD073AFBC35}" srcId="{BDBDED2E-B250-47FB-9E13-278F18A4222E}" destId="{156337DF-D137-4E0C-9BD0-725CF8588C1A}" srcOrd="0" destOrd="0" parTransId="{0BADE0C2-0E2B-43E6-BDC9-8AA3ED8ACE09}" sibTransId="{87AA10A3-46A5-4055-8EB5-39590174017C}"/>
    <dgm:cxn modelId="{F9876525-A99E-6E47-B816-FB9F81ED85D8}" type="presOf" srcId="{7841A391-C0AD-4504-82CE-90CFC487487E}" destId="{C5E9BCE9-FC3C-5F4F-AD93-3C37A699FC6B}" srcOrd="0" destOrd="0" presId="urn:microsoft.com/office/officeart/2016/7/layout/HorizontalActionList"/>
    <dgm:cxn modelId="{A16A9237-D630-4830-8F55-B9685DDA8909}" srcId="{BA4C1AEA-D441-46F7-8216-E29292C55D45}" destId="{9ABAA206-C30A-4B50-8692-A827BF79E826}" srcOrd="2" destOrd="0" parTransId="{C3808F15-E94E-4E99-A525-7A633AFDD167}" sibTransId="{25580B5F-CD3D-42BF-91A9-9E21A174EE1E}"/>
    <dgm:cxn modelId="{73430138-3F16-0E4B-9221-F8BBFF609A62}" type="presOf" srcId="{9ABAA206-C30A-4B50-8692-A827BF79E826}" destId="{3F8D2A63-7BB1-4047-BA16-ED3F7C261FF3}" srcOrd="0" destOrd="0" presId="urn:microsoft.com/office/officeart/2016/7/layout/HorizontalActionList"/>
    <dgm:cxn modelId="{9EE19057-CF32-402F-B935-66137599B53F}" srcId="{BA4C1AEA-D441-46F7-8216-E29292C55D45}" destId="{87DBCD83-4B2C-4C0F-BE27-6852699B12E1}" srcOrd="4" destOrd="0" parTransId="{79FB5ED1-7A22-4ACC-9DB1-6518FA4937F3}" sibTransId="{E66B1FBE-4D29-4A64-8FC4-E3B948288D9E}"/>
    <dgm:cxn modelId="{44596973-1B1C-8445-B436-A7A661A4E141}" type="presOf" srcId="{D1C7B05E-276F-4FC1-B849-884F588B5263}" destId="{956801DA-95CB-B34C-83E4-4DD6E7797BCA}" srcOrd="0" destOrd="0" presId="urn:microsoft.com/office/officeart/2016/7/layout/HorizontalActionList"/>
    <dgm:cxn modelId="{8517E575-4E60-4846-A913-D56869A162DF}" srcId="{BA4C1AEA-D441-46F7-8216-E29292C55D45}" destId="{BDBDED2E-B250-47FB-9E13-278F18A4222E}" srcOrd="1" destOrd="0" parTransId="{A518DD87-ACE5-4FF4-B17E-317726ACB7D7}" sibTransId="{C15CB0B2-D139-4B44-9088-3CE7B45B5683}"/>
    <dgm:cxn modelId="{D80AC376-F9F4-644F-9476-D1CF28CA4F7F}" type="presOf" srcId="{87DBCD83-4B2C-4C0F-BE27-6852699B12E1}" destId="{DAE048C0-4079-5E4C-B809-4348F772F393}" srcOrd="0" destOrd="0" presId="urn:microsoft.com/office/officeart/2016/7/layout/HorizontalActionList"/>
    <dgm:cxn modelId="{743FD087-9C3E-8049-A809-0F6DC8CF0140}" type="presOf" srcId="{BA4C1AEA-D441-46F7-8216-E29292C55D45}" destId="{1DED8751-85A0-414C-AF0C-09B5B25F1315}" srcOrd="0" destOrd="0" presId="urn:microsoft.com/office/officeart/2016/7/layout/HorizontalActionList"/>
    <dgm:cxn modelId="{4622EB8B-9D4E-4617-9CE4-BE0770A08765}" srcId="{87DBCD83-4B2C-4C0F-BE27-6852699B12E1}" destId="{7841A391-C0AD-4504-82CE-90CFC487487E}" srcOrd="0" destOrd="0" parTransId="{7B0416A9-BB32-4C8E-82A2-DC8CDBA0103D}" sibTransId="{EC2B68E2-3984-4DB9-B028-B730A6301B45}"/>
    <dgm:cxn modelId="{7EBD5A8F-BA1A-449B-B796-C951F679E258}" srcId="{BA4C1AEA-D441-46F7-8216-E29292C55D45}" destId="{2F54AD44-032F-4B18-8AB1-2507A5BFBA2B}" srcOrd="0" destOrd="0" parTransId="{90476C7D-7BCC-48E3-A6B6-64017C14D946}" sibTransId="{0F4243D8-D00E-40EF-8ABA-4684AC9EFE57}"/>
    <dgm:cxn modelId="{34C6DE96-F9D8-4AC3-9C09-8390CC5929BA}" srcId="{BA4C1AEA-D441-46F7-8216-E29292C55D45}" destId="{D41C061F-673E-434C-B551-0368E27EBEDC}" srcOrd="3" destOrd="0" parTransId="{906EAB95-69F5-4F42-BAD2-5910B880B78A}" sibTransId="{C1B6C375-8F71-4EC0-BF94-D934E7DAA08E}"/>
    <dgm:cxn modelId="{C1A48F9C-5116-4C64-8690-58CA59804159}" srcId="{9ABAA206-C30A-4B50-8692-A827BF79E826}" destId="{3014219D-AD7E-4453-88CE-F4C077E44926}" srcOrd="0" destOrd="0" parTransId="{722F67DF-8B5D-4402-91E1-4235CA506B36}" sibTransId="{D62920E7-E928-4561-A5AE-42FC0C12DE15}"/>
    <dgm:cxn modelId="{2CC612AD-9541-4535-BFC6-F5753E7D56F8}" srcId="{2F54AD44-032F-4B18-8AB1-2507A5BFBA2B}" destId="{D1C7B05E-276F-4FC1-B849-884F588B5263}" srcOrd="0" destOrd="0" parTransId="{F5A609E4-4A5D-4365-AA27-630A129719B4}" sibTransId="{6926FE58-0E1E-427C-B86F-7C518B54A669}"/>
    <dgm:cxn modelId="{C4762ACF-4C4D-9044-B100-9CB26900EE0D}" type="presOf" srcId="{D41C061F-673E-434C-B551-0368E27EBEDC}" destId="{E058C5DE-3131-4B4E-9CDA-DD7FC73C72D5}" srcOrd="0" destOrd="0" presId="urn:microsoft.com/office/officeart/2016/7/layout/HorizontalActionList"/>
    <dgm:cxn modelId="{198E2FD3-ABF0-483B-A36B-83A8145B1EF0}" srcId="{D41C061F-673E-434C-B551-0368E27EBEDC}" destId="{33DD18E1-4C3B-40BE-B98D-6E8EC69B94F9}" srcOrd="0" destOrd="0" parTransId="{C29472F8-E0A9-4DBF-AFD1-9AFCC1DDA126}" sibTransId="{CFDF8BD0-64C7-4C72-B8D5-B287F624D929}"/>
    <dgm:cxn modelId="{F4AA99E8-EB1A-3B40-AC4D-B851FEA67105}" type="presOf" srcId="{156337DF-D137-4E0C-9BD0-725CF8588C1A}" destId="{2685DF1B-CD4F-EC41-908A-A141BD094A27}" srcOrd="0" destOrd="0" presId="urn:microsoft.com/office/officeart/2016/7/layout/HorizontalActionList"/>
    <dgm:cxn modelId="{9D3A9EEC-7D0A-DD42-B27E-2DA3A0B33389}" type="presOf" srcId="{33DD18E1-4C3B-40BE-B98D-6E8EC69B94F9}" destId="{4810D79F-9815-F742-8953-5478BBB62B65}" srcOrd="0" destOrd="0" presId="urn:microsoft.com/office/officeart/2016/7/layout/HorizontalActionList"/>
    <dgm:cxn modelId="{F7548BFA-89D2-F44E-95FA-D63E12F8541A}" type="presOf" srcId="{2F54AD44-032F-4B18-8AB1-2507A5BFBA2B}" destId="{39C30581-CC19-E840-8B2C-5F41791A4457}" srcOrd="0" destOrd="0" presId="urn:microsoft.com/office/officeart/2016/7/layout/HorizontalActionList"/>
    <dgm:cxn modelId="{3158C80F-0A74-0D46-9CD3-837AAD1958E2}" type="presParOf" srcId="{1DED8751-85A0-414C-AF0C-09B5B25F1315}" destId="{9E5C8561-B535-2E4A-92D8-A04982C1C359}" srcOrd="0" destOrd="0" presId="urn:microsoft.com/office/officeart/2016/7/layout/HorizontalActionList"/>
    <dgm:cxn modelId="{18424EC1-4A59-3944-AC9E-8EE3D9CF2222}" type="presParOf" srcId="{9E5C8561-B535-2E4A-92D8-A04982C1C359}" destId="{39C30581-CC19-E840-8B2C-5F41791A4457}" srcOrd="0" destOrd="0" presId="urn:microsoft.com/office/officeart/2016/7/layout/HorizontalActionList"/>
    <dgm:cxn modelId="{05B21F45-432A-E347-98F2-5ED5C631FCEA}" type="presParOf" srcId="{9E5C8561-B535-2E4A-92D8-A04982C1C359}" destId="{956801DA-95CB-B34C-83E4-4DD6E7797BCA}" srcOrd="1" destOrd="0" presId="urn:microsoft.com/office/officeart/2016/7/layout/HorizontalActionList"/>
    <dgm:cxn modelId="{76048328-9A51-F24C-B573-ABC4AC16D314}" type="presParOf" srcId="{1DED8751-85A0-414C-AF0C-09B5B25F1315}" destId="{47070296-7C97-D442-AEE0-64A56D9C9DC4}" srcOrd="1" destOrd="0" presId="urn:microsoft.com/office/officeart/2016/7/layout/HorizontalActionList"/>
    <dgm:cxn modelId="{11D57CA5-E4E3-1947-A486-14C4E3804042}" type="presParOf" srcId="{1DED8751-85A0-414C-AF0C-09B5B25F1315}" destId="{BA7FA18F-7897-D14E-A07A-86F78BE7DAC7}" srcOrd="2" destOrd="0" presId="urn:microsoft.com/office/officeart/2016/7/layout/HorizontalActionList"/>
    <dgm:cxn modelId="{BD70992E-1AF9-DE47-937C-DF9744433308}" type="presParOf" srcId="{BA7FA18F-7897-D14E-A07A-86F78BE7DAC7}" destId="{57D2A9EF-5787-A64B-99CB-9390343FE547}" srcOrd="0" destOrd="0" presId="urn:microsoft.com/office/officeart/2016/7/layout/HorizontalActionList"/>
    <dgm:cxn modelId="{68F792ED-7843-D54F-B546-27D4169E0881}" type="presParOf" srcId="{BA7FA18F-7897-D14E-A07A-86F78BE7DAC7}" destId="{2685DF1B-CD4F-EC41-908A-A141BD094A27}" srcOrd="1" destOrd="0" presId="urn:microsoft.com/office/officeart/2016/7/layout/HorizontalActionList"/>
    <dgm:cxn modelId="{B51728AA-A2EC-3741-B191-8F48B2A05169}" type="presParOf" srcId="{1DED8751-85A0-414C-AF0C-09B5B25F1315}" destId="{94DEAD2C-0F96-0B46-B33C-CDD70F3BCD8D}" srcOrd="3" destOrd="0" presId="urn:microsoft.com/office/officeart/2016/7/layout/HorizontalActionList"/>
    <dgm:cxn modelId="{8596B7B7-F72D-CE44-9902-BFE3F6D0ABF3}" type="presParOf" srcId="{1DED8751-85A0-414C-AF0C-09B5B25F1315}" destId="{7C203DA3-D4B2-2248-9B35-25335AA4B1B0}" srcOrd="4" destOrd="0" presId="urn:microsoft.com/office/officeart/2016/7/layout/HorizontalActionList"/>
    <dgm:cxn modelId="{926D6D05-B837-F545-A55B-4D726FE18E8A}" type="presParOf" srcId="{7C203DA3-D4B2-2248-9B35-25335AA4B1B0}" destId="{3F8D2A63-7BB1-4047-BA16-ED3F7C261FF3}" srcOrd="0" destOrd="0" presId="urn:microsoft.com/office/officeart/2016/7/layout/HorizontalActionList"/>
    <dgm:cxn modelId="{A3F04504-5249-F542-ACE8-A359D371B729}" type="presParOf" srcId="{7C203DA3-D4B2-2248-9B35-25335AA4B1B0}" destId="{D032CFF7-1189-2440-AAFD-FCC23EEAD642}" srcOrd="1" destOrd="0" presId="urn:microsoft.com/office/officeart/2016/7/layout/HorizontalActionList"/>
    <dgm:cxn modelId="{8EBBCE7B-A691-0047-9A2C-BF67FAFACA59}" type="presParOf" srcId="{1DED8751-85A0-414C-AF0C-09B5B25F1315}" destId="{CA013D3E-8BDF-AB42-A21E-7197874CDA32}" srcOrd="5" destOrd="0" presId="urn:microsoft.com/office/officeart/2016/7/layout/HorizontalActionList"/>
    <dgm:cxn modelId="{252A7D65-9995-EF4C-8F92-314265197DCB}" type="presParOf" srcId="{1DED8751-85A0-414C-AF0C-09B5B25F1315}" destId="{0EE51861-94DA-B54E-B0E0-697EF86757B7}" srcOrd="6" destOrd="0" presId="urn:microsoft.com/office/officeart/2016/7/layout/HorizontalActionList"/>
    <dgm:cxn modelId="{6AAA646F-91F7-A843-98F2-0D62C74252BD}" type="presParOf" srcId="{0EE51861-94DA-B54E-B0E0-697EF86757B7}" destId="{E058C5DE-3131-4B4E-9CDA-DD7FC73C72D5}" srcOrd="0" destOrd="0" presId="urn:microsoft.com/office/officeart/2016/7/layout/HorizontalActionList"/>
    <dgm:cxn modelId="{FF4EADF2-FB16-2841-94F1-D392E4E38191}" type="presParOf" srcId="{0EE51861-94DA-B54E-B0E0-697EF86757B7}" destId="{4810D79F-9815-F742-8953-5478BBB62B65}" srcOrd="1" destOrd="0" presId="urn:microsoft.com/office/officeart/2016/7/layout/HorizontalActionList"/>
    <dgm:cxn modelId="{F354675B-8388-1F40-82C5-7A4F6E7A73A5}" type="presParOf" srcId="{1DED8751-85A0-414C-AF0C-09B5B25F1315}" destId="{6D4C2CE5-1602-3B42-8A5A-730FDD282EFB}" srcOrd="7" destOrd="0" presId="urn:microsoft.com/office/officeart/2016/7/layout/HorizontalActionList"/>
    <dgm:cxn modelId="{92F4D7A0-DD16-F348-982F-AE0A22D9D50D}" type="presParOf" srcId="{1DED8751-85A0-414C-AF0C-09B5B25F1315}" destId="{5DCE15FA-553F-FB4A-952F-EC003395DBC5}" srcOrd="8" destOrd="0" presId="urn:microsoft.com/office/officeart/2016/7/layout/HorizontalActionList"/>
    <dgm:cxn modelId="{845CF2DA-B805-3541-AE4E-CFD28C38A7BA}" type="presParOf" srcId="{5DCE15FA-553F-FB4A-952F-EC003395DBC5}" destId="{DAE048C0-4079-5E4C-B809-4348F772F393}" srcOrd="0" destOrd="0" presId="urn:microsoft.com/office/officeart/2016/7/layout/HorizontalActionList"/>
    <dgm:cxn modelId="{4FDCC0CB-B9C7-1C43-85E6-84EDAF09ACB2}" type="presParOf" srcId="{5DCE15FA-553F-FB4A-952F-EC003395DBC5}" destId="{C5E9BCE9-FC3C-5F4F-AD93-3C37A699FC6B}"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C1AEA-D441-46F7-8216-E29292C55D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54AD44-032F-4B18-8AB1-2507A5BFBA2B}">
      <dgm:prSet custT="1"/>
      <dgm:spPr/>
      <dgm:t>
        <a:bodyPr/>
        <a:lstStyle/>
        <a:p>
          <a:r>
            <a:rPr lang="en-US" sz="16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Race and Ethnicity</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0476C7D-7BCC-48E3-A6B6-64017C14D946}" type="parTrans" cxnId="{7EBD5A8F-BA1A-449B-B796-C951F679E25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F4243D8-D00E-40EF-8ABA-4684AC9EFE57}" type="sibTrans" cxnId="{7EBD5A8F-BA1A-449B-B796-C951F679E25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332B87F-A9D9-974C-B8C8-4750EE0A1A64}">
      <dgm:prSet custT="1"/>
      <dgm:spPr/>
      <dgm:t>
        <a:bodyPr/>
        <a:lstStyle/>
        <a:p>
          <a:r>
            <a:rPr lang="en-US" sz="16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Age and Generations</a:t>
          </a:r>
          <a:endParaRPr lang="en-CH" sz="16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gm:t>
    </dgm:pt>
    <dgm:pt modelId="{D7DF553C-702A-AE4B-9016-575992ECFB11}" type="parTrans" cxnId="{6D21E123-B8A3-0F45-B96D-0F41BBF86145}">
      <dgm:prSet/>
      <dgm:spPr/>
      <dgm:t>
        <a:bodyPr/>
        <a:lstStyle/>
        <a:p>
          <a:endParaRPr lang="en-GB"/>
        </a:p>
      </dgm:t>
    </dgm:pt>
    <dgm:pt modelId="{5261B7FA-D795-DA47-ADF8-E81E7D1CCF16}" type="sibTrans" cxnId="{6D21E123-B8A3-0F45-B96D-0F41BBF86145}">
      <dgm:prSet/>
      <dgm:spPr/>
      <dgm:t>
        <a:bodyPr/>
        <a:lstStyle/>
        <a:p>
          <a:endParaRPr lang="en-GB"/>
        </a:p>
      </dgm:t>
    </dgm:pt>
    <dgm:pt modelId="{2DA5186A-7278-5C44-B34E-0FAA9734658A}">
      <dgm:prSet custT="1"/>
      <dgm:spPr/>
      <dgm:t>
        <a:bodyPr/>
        <a:lstStyle/>
        <a:p>
          <a:r>
            <a:rPr lang="en-US" sz="16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Gender</a:t>
          </a:r>
          <a:endParaRPr lang="en-CH" sz="16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gm:t>
    </dgm:pt>
    <dgm:pt modelId="{D85DA79B-1360-D34D-A879-1CDBE29401C3}" type="parTrans" cxnId="{50684387-4621-6045-BBAB-8D6F3EB7CFF0}">
      <dgm:prSet/>
      <dgm:spPr/>
      <dgm:t>
        <a:bodyPr/>
        <a:lstStyle/>
        <a:p>
          <a:endParaRPr lang="en-GB"/>
        </a:p>
      </dgm:t>
    </dgm:pt>
    <dgm:pt modelId="{12D78DA7-7F96-1543-B4CB-D0BD2C5A1F7A}" type="sibTrans" cxnId="{50684387-4621-6045-BBAB-8D6F3EB7CFF0}">
      <dgm:prSet/>
      <dgm:spPr/>
      <dgm:t>
        <a:bodyPr/>
        <a:lstStyle/>
        <a:p>
          <a:endParaRPr lang="en-GB"/>
        </a:p>
      </dgm:t>
    </dgm:pt>
    <dgm:pt modelId="{4C3F5CA3-BE2F-D040-BD25-64CF40512F7E}">
      <dgm:prSet custT="1"/>
      <dgm:spPr/>
      <dgm:t>
        <a:bodyPr/>
        <a:lstStyle/>
        <a:p>
          <a:r>
            <a:rPr lang="en-US" sz="16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Sexual Orientation</a:t>
          </a:r>
          <a:endParaRPr lang="en-CH" sz="16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gm:t>
    </dgm:pt>
    <dgm:pt modelId="{2E4C2B06-37DB-8F45-A433-9AC7FDD36D46}" type="parTrans" cxnId="{F05524D5-35C2-2240-A72D-12BED3141EC5}">
      <dgm:prSet/>
      <dgm:spPr/>
      <dgm:t>
        <a:bodyPr/>
        <a:lstStyle/>
        <a:p>
          <a:endParaRPr lang="en-GB"/>
        </a:p>
      </dgm:t>
    </dgm:pt>
    <dgm:pt modelId="{8EA7FCBA-A39E-FC40-B99B-DEAED6A5BE4C}" type="sibTrans" cxnId="{F05524D5-35C2-2240-A72D-12BED3141EC5}">
      <dgm:prSet/>
      <dgm:spPr/>
      <dgm:t>
        <a:bodyPr/>
        <a:lstStyle/>
        <a:p>
          <a:endParaRPr lang="en-GB"/>
        </a:p>
      </dgm:t>
    </dgm:pt>
    <dgm:pt modelId="{A64F1DB0-EF81-144E-A0B2-3343E6102A23}">
      <dgm:prSet custT="1"/>
      <dgm:spPr/>
      <dgm:t>
        <a:bodyPr/>
        <a:lstStyle/>
        <a:p>
          <a:r>
            <a:rPr lang="en-US" sz="16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Religious and Spiritual Beliefs</a:t>
          </a:r>
          <a:endParaRPr lang="en-CH" sz="16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gm:t>
    </dgm:pt>
    <dgm:pt modelId="{334681DB-C473-5147-840C-ED38577EDC33}" type="parTrans" cxnId="{868E04E1-5129-FB42-893C-D610DC5FA8B7}">
      <dgm:prSet/>
      <dgm:spPr/>
      <dgm:t>
        <a:bodyPr/>
        <a:lstStyle/>
        <a:p>
          <a:endParaRPr lang="en-GB"/>
        </a:p>
      </dgm:t>
    </dgm:pt>
    <dgm:pt modelId="{53E02CE1-5AA7-4942-9135-2C4637D7E5E7}" type="sibTrans" cxnId="{868E04E1-5129-FB42-893C-D610DC5FA8B7}">
      <dgm:prSet/>
      <dgm:spPr/>
      <dgm:t>
        <a:bodyPr/>
        <a:lstStyle/>
        <a:p>
          <a:endParaRPr lang="en-GB"/>
        </a:p>
      </dgm:t>
    </dgm:pt>
    <dgm:pt modelId="{FFC56069-62CD-E648-A38D-76916D245873}">
      <dgm:prSet custT="1"/>
      <dgm:spPr/>
      <dgm:t>
        <a:bodyPr/>
        <a:lstStyle/>
        <a:p>
          <a:r>
            <a:rPr lang="en-US" sz="16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Disability</a:t>
          </a:r>
          <a:endParaRPr lang="en-CH" sz="16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gm:t>
    </dgm:pt>
    <dgm:pt modelId="{5122E1A5-7590-614F-84C5-BFBCB3496C68}" type="parTrans" cxnId="{981D6B63-70C5-8F47-9A40-8ACAB78A7243}">
      <dgm:prSet/>
      <dgm:spPr/>
      <dgm:t>
        <a:bodyPr/>
        <a:lstStyle/>
        <a:p>
          <a:endParaRPr lang="en-GB"/>
        </a:p>
      </dgm:t>
    </dgm:pt>
    <dgm:pt modelId="{67C65D31-6821-F449-8E80-E71BCE09B1E0}" type="sibTrans" cxnId="{981D6B63-70C5-8F47-9A40-8ACAB78A7243}">
      <dgm:prSet/>
      <dgm:spPr/>
      <dgm:t>
        <a:bodyPr/>
        <a:lstStyle/>
        <a:p>
          <a:endParaRPr lang="en-GB"/>
        </a:p>
      </dgm:t>
    </dgm:pt>
    <dgm:pt modelId="{A1E3E789-80AF-6A43-A9F1-D8E0FCB6C359}">
      <dgm:prSet custT="1"/>
      <dgm:spPr/>
      <dgm:t>
        <a:bodyPr/>
        <a:lstStyle/>
        <a:p>
          <a:r>
            <a:rPr lang="en-US" sz="16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Socioeconomic Status and Background</a:t>
          </a:r>
          <a:endParaRPr lang="en-CH" sz="16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gm:t>
    </dgm:pt>
    <dgm:pt modelId="{5EC496D1-7AE1-E84B-B2BF-C3543B905433}" type="parTrans" cxnId="{D7373365-4569-8046-AC02-6D0AC4075426}">
      <dgm:prSet/>
      <dgm:spPr/>
      <dgm:t>
        <a:bodyPr/>
        <a:lstStyle/>
        <a:p>
          <a:endParaRPr lang="en-GB"/>
        </a:p>
      </dgm:t>
    </dgm:pt>
    <dgm:pt modelId="{C704F1EB-3EAC-B44D-AEF5-423A03A90022}" type="sibTrans" cxnId="{D7373365-4569-8046-AC02-6D0AC4075426}">
      <dgm:prSet/>
      <dgm:spPr/>
      <dgm:t>
        <a:bodyPr/>
        <a:lstStyle/>
        <a:p>
          <a:endParaRPr lang="en-GB"/>
        </a:p>
      </dgm:t>
    </dgm:pt>
    <dgm:pt modelId="{8CC7C47A-CB21-BC49-A8E3-962568370740}">
      <dgm:prSet custT="1"/>
      <dgm:spPr/>
      <dgm:t>
        <a:bodyPr/>
        <a:lstStyle/>
        <a:p>
          <a:r>
            <a:rPr lang="en-US" sz="16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Neurodiversity</a:t>
          </a:r>
          <a:endParaRPr lang="en-CH" sz="16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gm:t>
    </dgm:pt>
    <dgm:pt modelId="{5189CDDD-4319-9E44-AE81-FCDACE723E61}" type="parTrans" cxnId="{FDAA96AC-E91B-CF48-AF59-1E4E4BBD9579}">
      <dgm:prSet/>
      <dgm:spPr/>
      <dgm:t>
        <a:bodyPr/>
        <a:lstStyle/>
        <a:p>
          <a:endParaRPr lang="en-GB"/>
        </a:p>
      </dgm:t>
    </dgm:pt>
    <dgm:pt modelId="{4D2317A0-05B4-C843-A801-B0074C5C1B81}" type="sibTrans" cxnId="{FDAA96AC-E91B-CF48-AF59-1E4E4BBD9579}">
      <dgm:prSet/>
      <dgm:spPr/>
      <dgm:t>
        <a:bodyPr/>
        <a:lstStyle/>
        <a:p>
          <a:endParaRPr lang="en-GB"/>
        </a:p>
      </dgm:t>
    </dgm:pt>
    <dgm:pt modelId="{557E680E-B674-174B-BF94-8B4A568E7578}">
      <dgm:prSet custT="1"/>
      <dgm:spPr/>
      <dgm:t>
        <a:bodyPr/>
        <a:lstStyle/>
        <a:p>
          <a:r>
            <a:rPr lang="en-US" sz="16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Health Status</a:t>
          </a:r>
          <a:endParaRPr lang="en-US" sz="16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dgm:t>
    </dgm:pt>
    <dgm:pt modelId="{4E6D4720-47B2-904C-BDE1-74E55F3A9078}" type="parTrans" cxnId="{34D9918E-AA6A-624D-94E6-17FE739B84E0}">
      <dgm:prSet/>
      <dgm:spPr/>
      <dgm:t>
        <a:bodyPr/>
        <a:lstStyle/>
        <a:p>
          <a:endParaRPr lang="en-GB"/>
        </a:p>
      </dgm:t>
    </dgm:pt>
    <dgm:pt modelId="{4B45A484-BC64-B446-A73B-B30040C4BB3A}" type="sibTrans" cxnId="{34D9918E-AA6A-624D-94E6-17FE739B84E0}">
      <dgm:prSet/>
      <dgm:spPr/>
      <dgm:t>
        <a:bodyPr/>
        <a:lstStyle/>
        <a:p>
          <a:endParaRPr lang="en-GB"/>
        </a:p>
      </dgm:t>
    </dgm:pt>
    <dgm:pt modelId="{079A90D5-DB50-A541-B71C-075AC7ED7A24}">
      <dgm:prSet custT="1"/>
      <dgm:spPr/>
      <dgm:t>
        <a:bodyPr/>
        <a:lstStyle/>
        <a:p>
          <a:r>
            <a:rPr lang="en-US" sz="16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Weight Stigma and Body Image</a:t>
          </a:r>
          <a:endParaRPr lang="en-CH" sz="1600" dirty="0">
            <a:solidFill>
              <a:schemeClr val="bg1"/>
            </a:solidFill>
          </a:endParaRPr>
        </a:p>
      </dgm:t>
    </dgm:pt>
    <dgm:pt modelId="{90BEED0B-A280-064B-AAB0-3DB5BEBC09E9}" type="parTrans" cxnId="{C3467A4F-F5D8-D24C-AB72-B7443407445F}">
      <dgm:prSet/>
      <dgm:spPr/>
      <dgm:t>
        <a:bodyPr/>
        <a:lstStyle/>
        <a:p>
          <a:endParaRPr lang="en-GB"/>
        </a:p>
      </dgm:t>
    </dgm:pt>
    <dgm:pt modelId="{A63E13BE-8C1B-0341-970B-0BFFB2F21A08}" type="sibTrans" cxnId="{C3467A4F-F5D8-D24C-AB72-B7443407445F}">
      <dgm:prSet/>
      <dgm:spPr/>
      <dgm:t>
        <a:bodyPr/>
        <a:lstStyle/>
        <a:p>
          <a:endParaRPr lang="en-GB"/>
        </a:p>
      </dgm:t>
    </dgm:pt>
    <dgm:pt modelId="{28BFB8F9-56F8-4A49-A8DD-325662ED7994}" type="pres">
      <dgm:prSet presAssocID="{BA4C1AEA-D441-46F7-8216-E29292C55D45}" presName="linear" presStyleCnt="0">
        <dgm:presLayoutVars>
          <dgm:dir/>
          <dgm:animLvl val="lvl"/>
          <dgm:resizeHandles val="exact"/>
        </dgm:presLayoutVars>
      </dgm:prSet>
      <dgm:spPr/>
    </dgm:pt>
    <dgm:pt modelId="{E6863103-5C4A-E145-95D2-B2FDCBB335EC}" type="pres">
      <dgm:prSet presAssocID="{2F54AD44-032F-4B18-8AB1-2507A5BFBA2B}" presName="parentLin" presStyleCnt="0"/>
      <dgm:spPr/>
    </dgm:pt>
    <dgm:pt modelId="{AC871364-AF48-4A42-B752-9E69D1621BBD}" type="pres">
      <dgm:prSet presAssocID="{2F54AD44-032F-4B18-8AB1-2507A5BFBA2B}" presName="parentLeftMargin" presStyleLbl="node1" presStyleIdx="0" presStyleCnt="10"/>
      <dgm:spPr/>
    </dgm:pt>
    <dgm:pt modelId="{A62A1D86-4B67-8D4D-B38B-97205DABEB8B}" type="pres">
      <dgm:prSet presAssocID="{2F54AD44-032F-4B18-8AB1-2507A5BFBA2B}" presName="parentText" presStyleLbl="node1" presStyleIdx="0" presStyleCnt="10">
        <dgm:presLayoutVars>
          <dgm:chMax val="0"/>
          <dgm:bulletEnabled val="1"/>
        </dgm:presLayoutVars>
      </dgm:prSet>
      <dgm:spPr/>
    </dgm:pt>
    <dgm:pt modelId="{DEF76568-254A-FE45-AB5C-247CF2E36137}" type="pres">
      <dgm:prSet presAssocID="{2F54AD44-032F-4B18-8AB1-2507A5BFBA2B}" presName="negativeSpace" presStyleCnt="0"/>
      <dgm:spPr/>
    </dgm:pt>
    <dgm:pt modelId="{7C6A401B-F6D8-3042-A139-80E2897FD2D0}" type="pres">
      <dgm:prSet presAssocID="{2F54AD44-032F-4B18-8AB1-2507A5BFBA2B}" presName="childText" presStyleLbl="conFgAcc1" presStyleIdx="0" presStyleCnt="10">
        <dgm:presLayoutVars>
          <dgm:bulletEnabled val="1"/>
        </dgm:presLayoutVars>
      </dgm:prSet>
      <dgm:spPr/>
    </dgm:pt>
    <dgm:pt modelId="{7684D69F-7F37-CF46-92BE-6780AA2EF40E}" type="pres">
      <dgm:prSet presAssocID="{0F4243D8-D00E-40EF-8ABA-4684AC9EFE57}" presName="spaceBetweenRectangles" presStyleCnt="0"/>
      <dgm:spPr/>
    </dgm:pt>
    <dgm:pt modelId="{0411C989-22EF-AC45-A1FE-83136C64E5FC}" type="pres">
      <dgm:prSet presAssocID="{0332B87F-A9D9-974C-B8C8-4750EE0A1A64}" presName="parentLin" presStyleCnt="0"/>
      <dgm:spPr/>
    </dgm:pt>
    <dgm:pt modelId="{49AD5005-1615-AA4A-AD5B-3E89A72B5073}" type="pres">
      <dgm:prSet presAssocID="{0332B87F-A9D9-974C-B8C8-4750EE0A1A64}" presName="parentLeftMargin" presStyleLbl="node1" presStyleIdx="0" presStyleCnt="10"/>
      <dgm:spPr/>
    </dgm:pt>
    <dgm:pt modelId="{AC58D384-BC4A-4446-A49C-37F8386A01B6}" type="pres">
      <dgm:prSet presAssocID="{0332B87F-A9D9-974C-B8C8-4750EE0A1A64}" presName="parentText" presStyleLbl="node1" presStyleIdx="1" presStyleCnt="10">
        <dgm:presLayoutVars>
          <dgm:chMax val="0"/>
          <dgm:bulletEnabled val="1"/>
        </dgm:presLayoutVars>
      </dgm:prSet>
      <dgm:spPr/>
    </dgm:pt>
    <dgm:pt modelId="{4C98FDC4-B793-864C-B68F-6C214DEFD1A7}" type="pres">
      <dgm:prSet presAssocID="{0332B87F-A9D9-974C-B8C8-4750EE0A1A64}" presName="negativeSpace" presStyleCnt="0"/>
      <dgm:spPr/>
    </dgm:pt>
    <dgm:pt modelId="{33DFB77D-3712-B442-8191-54CA752BF835}" type="pres">
      <dgm:prSet presAssocID="{0332B87F-A9D9-974C-B8C8-4750EE0A1A64}" presName="childText" presStyleLbl="conFgAcc1" presStyleIdx="1" presStyleCnt="10">
        <dgm:presLayoutVars>
          <dgm:bulletEnabled val="1"/>
        </dgm:presLayoutVars>
      </dgm:prSet>
      <dgm:spPr/>
    </dgm:pt>
    <dgm:pt modelId="{F4E4F5F1-0CE1-D04B-A8D8-4814BBDB7DE7}" type="pres">
      <dgm:prSet presAssocID="{5261B7FA-D795-DA47-ADF8-E81E7D1CCF16}" presName="spaceBetweenRectangles" presStyleCnt="0"/>
      <dgm:spPr/>
    </dgm:pt>
    <dgm:pt modelId="{C5E39921-BE87-194E-AC60-6D7631A121E4}" type="pres">
      <dgm:prSet presAssocID="{2DA5186A-7278-5C44-B34E-0FAA9734658A}" presName="parentLin" presStyleCnt="0"/>
      <dgm:spPr/>
    </dgm:pt>
    <dgm:pt modelId="{662472F6-5247-3C47-A776-74AF3216D573}" type="pres">
      <dgm:prSet presAssocID="{2DA5186A-7278-5C44-B34E-0FAA9734658A}" presName="parentLeftMargin" presStyleLbl="node1" presStyleIdx="1" presStyleCnt="10"/>
      <dgm:spPr/>
    </dgm:pt>
    <dgm:pt modelId="{CF61455E-D60B-C743-B2A1-14AA2020FB55}" type="pres">
      <dgm:prSet presAssocID="{2DA5186A-7278-5C44-B34E-0FAA9734658A}" presName="parentText" presStyleLbl="node1" presStyleIdx="2" presStyleCnt="10">
        <dgm:presLayoutVars>
          <dgm:chMax val="0"/>
          <dgm:bulletEnabled val="1"/>
        </dgm:presLayoutVars>
      </dgm:prSet>
      <dgm:spPr/>
    </dgm:pt>
    <dgm:pt modelId="{33EA3167-5E92-094C-8656-7CDBE8FCC40C}" type="pres">
      <dgm:prSet presAssocID="{2DA5186A-7278-5C44-B34E-0FAA9734658A}" presName="negativeSpace" presStyleCnt="0"/>
      <dgm:spPr/>
    </dgm:pt>
    <dgm:pt modelId="{96EBCCAA-50D0-224C-8B71-6F27167B904D}" type="pres">
      <dgm:prSet presAssocID="{2DA5186A-7278-5C44-B34E-0FAA9734658A}" presName="childText" presStyleLbl="conFgAcc1" presStyleIdx="2" presStyleCnt="10">
        <dgm:presLayoutVars>
          <dgm:bulletEnabled val="1"/>
        </dgm:presLayoutVars>
      </dgm:prSet>
      <dgm:spPr/>
    </dgm:pt>
    <dgm:pt modelId="{6D9A2409-3690-2840-BB86-2E22A8064A18}" type="pres">
      <dgm:prSet presAssocID="{12D78DA7-7F96-1543-B4CB-D0BD2C5A1F7A}" presName="spaceBetweenRectangles" presStyleCnt="0"/>
      <dgm:spPr/>
    </dgm:pt>
    <dgm:pt modelId="{E61B74C8-5CF6-4D4B-8260-426B419E409B}" type="pres">
      <dgm:prSet presAssocID="{4C3F5CA3-BE2F-D040-BD25-64CF40512F7E}" presName="parentLin" presStyleCnt="0"/>
      <dgm:spPr/>
    </dgm:pt>
    <dgm:pt modelId="{7C9E328C-D77F-864E-9B4C-A0438114745B}" type="pres">
      <dgm:prSet presAssocID="{4C3F5CA3-BE2F-D040-BD25-64CF40512F7E}" presName="parentLeftMargin" presStyleLbl="node1" presStyleIdx="2" presStyleCnt="10"/>
      <dgm:spPr/>
    </dgm:pt>
    <dgm:pt modelId="{A11BA00E-AD76-D04E-8454-C074E9003B11}" type="pres">
      <dgm:prSet presAssocID="{4C3F5CA3-BE2F-D040-BD25-64CF40512F7E}" presName="parentText" presStyleLbl="node1" presStyleIdx="3" presStyleCnt="10">
        <dgm:presLayoutVars>
          <dgm:chMax val="0"/>
          <dgm:bulletEnabled val="1"/>
        </dgm:presLayoutVars>
      </dgm:prSet>
      <dgm:spPr/>
    </dgm:pt>
    <dgm:pt modelId="{54154D8B-3E87-AA4A-9F4B-39E6DBD64CA1}" type="pres">
      <dgm:prSet presAssocID="{4C3F5CA3-BE2F-D040-BD25-64CF40512F7E}" presName="negativeSpace" presStyleCnt="0"/>
      <dgm:spPr/>
    </dgm:pt>
    <dgm:pt modelId="{E72F5825-A404-3543-BD94-BF3B511D519B}" type="pres">
      <dgm:prSet presAssocID="{4C3F5CA3-BE2F-D040-BD25-64CF40512F7E}" presName="childText" presStyleLbl="conFgAcc1" presStyleIdx="3" presStyleCnt="10">
        <dgm:presLayoutVars>
          <dgm:bulletEnabled val="1"/>
        </dgm:presLayoutVars>
      </dgm:prSet>
      <dgm:spPr/>
    </dgm:pt>
    <dgm:pt modelId="{B21148CC-3674-C941-8917-1E03F0A09812}" type="pres">
      <dgm:prSet presAssocID="{8EA7FCBA-A39E-FC40-B99B-DEAED6A5BE4C}" presName="spaceBetweenRectangles" presStyleCnt="0"/>
      <dgm:spPr/>
    </dgm:pt>
    <dgm:pt modelId="{DDEFA230-F90F-BF44-9D71-ECFCF37F48CF}" type="pres">
      <dgm:prSet presAssocID="{A64F1DB0-EF81-144E-A0B2-3343E6102A23}" presName="parentLin" presStyleCnt="0"/>
      <dgm:spPr/>
    </dgm:pt>
    <dgm:pt modelId="{CB793036-CAF2-2944-94DF-2190F1301E7C}" type="pres">
      <dgm:prSet presAssocID="{A64F1DB0-EF81-144E-A0B2-3343E6102A23}" presName="parentLeftMargin" presStyleLbl="node1" presStyleIdx="3" presStyleCnt="10"/>
      <dgm:spPr/>
    </dgm:pt>
    <dgm:pt modelId="{FDA67D3F-A8F2-F14A-9196-43E7D4E7E000}" type="pres">
      <dgm:prSet presAssocID="{A64F1DB0-EF81-144E-A0B2-3343E6102A23}" presName="parentText" presStyleLbl="node1" presStyleIdx="4" presStyleCnt="10">
        <dgm:presLayoutVars>
          <dgm:chMax val="0"/>
          <dgm:bulletEnabled val="1"/>
        </dgm:presLayoutVars>
      </dgm:prSet>
      <dgm:spPr/>
    </dgm:pt>
    <dgm:pt modelId="{C894BFA8-DB0A-3946-AC36-8B01542E6EAF}" type="pres">
      <dgm:prSet presAssocID="{A64F1DB0-EF81-144E-A0B2-3343E6102A23}" presName="negativeSpace" presStyleCnt="0"/>
      <dgm:spPr/>
    </dgm:pt>
    <dgm:pt modelId="{D0BB94D3-28F0-7845-8256-D9578E0EDB7F}" type="pres">
      <dgm:prSet presAssocID="{A64F1DB0-EF81-144E-A0B2-3343E6102A23}" presName="childText" presStyleLbl="conFgAcc1" presStyleIdx="4" presStyleCnt="10">
        <dgm:presLayoutVars>
          <dgm:bulletEnabled val="1"/>
        </dgm:presLayoutVars>
      </dgm:prSet>
      <dgm:spPr/>
    </dgm:pt>
    <dgm:pt modelId="{87F6AB21-DD04-F14F-BAD0-954A8C52E923}" type="pres">
      <dgm:prSet presAssocID="{53E02CE1-5AA7-4942-9135-2C4637D7E5E7}" presName="spaceBetweenRectangles" presStyleCnt="0"/>
      <dgm:spPr/>
    </dgm:pt>
    <dgm:pt modelId="{5286CCFA-7626-2B4F-8250-6D86DF31C134}" type="pres">
      <dgm:prSet presAssocID="{FFC56069-62CD-E648-A38D-76916D245873}" presName="parentLin" presStyleCnt="0"/>
      <dgm:spPr/>
    </dgm:pt>
    <dgm:pt modelId="{B897D249-5487-0440-9AE9-F6CFA19FCBF6}" type="pres">
      <dgm:prSet presAssocID="{FFC56069-62CD-E648-A38D-76916D245873}" presName="parentLeftMargin" presStyleLbl="node1" presStyleIdx="4" presStyleCnt="10"/>
      <dgm:spPr/>
    </dgm:pt>
    <dgm:pt modelId="{4DBF983A-0C37-9148-A66F-BE9EBB2CFFD5}" type="pres">
      <dgm:prSet presAssocID="{FFC56069-62CD-E648-A38D-76916D245873}" presName="parentText" presStyleLbl="node1" presStyleIdx="5" presStyleCnt="10">
        <dgm:presLayoutVars>
          <dgm:chMax val="0"/>
          <dgm:bulletEnabled val="1"/>
        </dgm:presLayoutVars>
      </dgm:prSet>
      <dgm:spPr/>
    </dgm:pt>
    <dgm:pt modelId="{8EA9904A-D8E1-184A-B1CF-87F37B92BBEE}" type="pres">
      <dgm:prSet presAssocID="{FFC56069-62CD-E648-A38D-76916D245873}" presName="negativeSpace" presStyleCnt="0"/>
      <dgm:spPr/>
    </dgm:pt>
    <dgm:pt modelId="{64F035C6-9C2D-3648-BF9E-7911EEE998A5}" type="pres">
      <dgm:prSet presAssocID="{FFC56069-62CD-E648-A38D-76916D245873}" presName="childText" presStyleLbl="conFgAcc1" presStyleIdx="5" presStyleCnt="10">
        <dgm:presLayoutVars>
          <dgm:bulletEnabled val="1"/>
        </dgm:presLayoutVars>
      </dgm:prSet>
      <dgm:spPr/>
    </dgm:pt>
    <dgm:pt modelId="{F37E488A-71C2-5841-9B4E-A604C00DAF6C}" type="pres">
      <dgm:prSet presAssocID="{67C65D31-6821-F449-8E80-E71BCE09B1E0}" presName="spaceBetweenRectangles" presStyleCnt="0"/>
      <dgm:spPr/>
    </dgm:pt>
    <dgm:pt modelId="{A09083E0-3EFC-3F47-B5E6-AFA9357850F8}" type="pres">
      <dgm:prSet presAssocID="{A1E3E789-80AF-6A43-A9F1-D8E0FCB6C359}" presName="parentLin" presStyleCnt="0"/>
      <dgm:spPr/>
    </dgm:pt>
    <dgm:pt modelId="{93564522-D53C-7643-B8DE-3D484E3DA00C}" type="pres">
      <dgm:prSet presAssocID="{A1E3E789-80AF-6A43-A9F1-D8E0FCB6C359}" presName="parentLeftMargin" presStyleLbl="node1" presStyleIdx="5" presStyleCnt="10"/>
      <dgm:spPr/>
    </dgm:pt>
    <dgm:pt modelId="{A9EEDBE4-7DC9-BC4B-B292-A7BA6720BA0B}" type="pres">
      <dgm:prSet presAssocID="{A1E3E789-80AF-6A43-A9F1-D8E0FCB6C359}" presName="parentText" presStyleLbl="node1" presStyleIdx="6" presStyleCnt="10">
        <dgm:presLayoutVars>
          <dgm:chMax val="0"/>
          <dgm:bulletEnabled val="1"/>
        </dgm:presLayoutVars>
      </dgm:prSet>
      <dgm:spPr/>
    </dgm:pt>
    <dgm:pt modelId="{2369C04A-4C11-C04D-BBD4-131014514A6F}" type="pres">
      <dgm:prSet presAssocID="{A1E3E789-80AF-6A43-A9F1-D8E0FCB6C359}" presName="negativeSpace" presStyleCnt="0"/>
      <dgm:spPr/>
    </dgm:pt>
    <dgm:pt modelId="{8F9617C4-4ACD-D04B-8C8E-AFDB42A69AAE}" type="pres">
      <dgm:prSet presAssocID="{A1E3E789-80AF-6A43-A9F1-D8E0FCB6C359}" presName="childText" presStyleLbl="conFgAcc1" presStyleIdx="6" presStyleCnt="10">
        <dgm:presLayoutVars>
          <dgm:bulletEnabled val="1"/>
        </dgm:presLayoutVars>
      </dgm:prSet>
      <dgm:spPr/>
    </dgm:pt>
    <dgm:pt modelId="{B4150DD9-B3B2-7C49-BD57-7D3C34832BF2}" type="pres">
      <dgm:prSet presAssocID="{C704F1EB-3EAC-B44D-AEF5-423A03A90022}" presName="spaceBetweenRectangles" presStyleCnt="0"/>
      <dgm:spPr/>
    </dgm:pt>
    <dgm:pt modelId="{33654F14-59E0-A94F-B7EE-65AD4620781D}" type="pres">
      <dgm:prSet presAssocID="{8CC7C47A-CB21-BC49-A8E3-962568370740}" presName="parentLin" presStyleCnt="0"/>
      <dgm:spPr/>
    </dgm:pt>
    <dgm:pt modelId="{5F64A1BE-7479-D046-860A-6DD4AC958039}" type="pres">
      <dgm:prSet presAssocID="{8CC7C47A-CB21-BC49-A8E3-962568370740}" presName="parentLeftMargin" presStyleLbl="node1" presStyleIdx="6" presStyleCnt="10"/>
      <dgm:spPr/>
    </dgm:pt>
    <dgm:pt modelId="{3A0E1EB9-6F55-2848-B199-6F49E1191969}" type="pres">
      <dgm:prSet presAssocID="{8CC7C47A-CB21-BC49-A8E3-962568370740}" presName="parentText" presStyleLbl="node1" presStyleIdx="7" presStyleCnt="10">
        <dgm:presLayoutVars>
          <dgm:chMax val="0"/>
          <dgm:bulletEnabled val="1"/>
        </dgm:presLayoutVars>
      </dgm:prSet>
      <dgm:spPr/>
    </dgm:pt>
    <dgm:pt modelId="{A3DEE4DF-3923-5B4B-BC34-0B76B12433CB}" type="pres">
      <dgm:prSet presAssocID="{8CC7C47A-CB21-BC49-A8E3-962568370740}" presName="negativeSpace" presStyleCnt="0"/>
      <dgm:spPr/>
    </dgm:pt>
    <dgm:pt modelId="{33A7FB82-E227-214E-A0CB-D035C3B14756}" type="pres">
      <dgm:prSet presAssocID="{8CC7C47A-CB21-BC49-A8E3-962568370740}" presName="childText" presStyleLbl="conFgAcc1" presStyleIdx="7" presStyleCnt="10">
        <dgm:presLayoutVars>
          <dgm:bulletEnabled val="1"/>
        </dgm:presLayoutVars>
      </dgm:prSet>
      <dgm:spPr/>
    </dgm:pt>
    <dgm:pt modelId="{D6BDFEBF-CD2A-7449-B7E3-2F7D3E65789D}" type="pres">
      <dgm:prSet presAssocID="{4D2317A0-05B4-C843-A801-B0074C5C1B81}" presName="spaceBetweenRectangles" presStyleCnt="0"/>
      <dgm:spPr/>
    </dgm:pt>
    <dgm:pt modelId="{D95D8962-D5C2-E446-A130-D95C72731931}" type="pres">
      <dgm:prSet presAssocID="{557E680E-B674-174B-BF94-8B4A568E7578}" presName="parentLin" presStyleCnt="0"/>
      <dgm:spPr/>
    </dgm:pt>
    <dgm:pt modelId="{3216B29E-F882-C64F-B8D1-5C5D843B636D}" type="pres">
      <dgm:prSet presAssocID="{557E680E-B674-174B-BF94-8B4A568E7578}" presName="parentLeftMargin" presStyleLbl="node1" presStyleIdx="7" presStyleCnt="10"/>
      <dgm:spPr/>
    </dgm:pt>
    <dgm:pt modelId="{38FB0058-01AF-9F48-9854-9A6421BDBAC1}" type="pres">
      <dgm:prSet presAssocID="{557E680E-B674-174B-BF94-8B4A568E7578}" presName="parentText" presStyleLbl="node1" presStyleIdx="8" presStyleCnt="10">
        <dgm:presLayoutVars>
          <dgm:chMax val="0"/>
          <dgm:bulletEnabled val="1"/>
        </dgm:presLayoutVars>
      </dgm:prSet>
      <dgm:spPr/>
    </dgm:pt>
    <dgm:pt modelId="{EE10D7EE-3C64-7849-BC59-1EB94D4C2F80}" type="pres">
      <dgm:prSet presAssocID="{557E680E-B674-174B-BF94-8B4A568E7578}" presName="negativeSpace" presStyleCnt="0"/>
      <dgm:spPr/>
    </dgm:pt>
    <dgm:pt modelId="{08AD9E36-FE8E-5A44-BA17-04DDDD5972E8}" type="pres">
      <dgm:prSet presAssocID="{557E680E-B674-174B-BF94-8B4A568E7578}" presName="childText" presStyleLbl="conFgAcc1" presStyleIdx="8" presStyleCnt="10">
        <dgm:presLayoutVars>
          <dgm:bulletEnabled val="1"/>
        </dgm:presLayoutVars>
      </dgm:prSet>
      <dgm:spPr/>
    </dgm:pt>
    <dgm:pt modelId="{788DEA81-4416-5042-8F49-300458FD55F8}" type="pres">
      <dgm:prSet presAssocID="{4B45A484-BC64-B446-A73B-B30040C4BB3A}" presName="spaceBetweenRectangles" presStyleCnt="0"/>
      <dgm:spPr/>
    </dgm:pt>
    <dgm:pt modelId="{78DCAB18-6B6F-A446-A023-5D4D348E3067}" type="pres">
      <dgm:prSet presAssocID="{079A90D5-DB50-A541-B71C-075AC7ED7A24}" presName="parentLin" presStyleCnt="0"/>
      <dgm:spPr/>
    </dgm:pt>
    <dgm:pt modelId="{704895EA-B2A9-E145-A45A-AB8BAC413C4D}" type="pres">
      <dgm:prSet presAssocID="{079A90D5-DB50-A541-B71C-075AC7ED7A24}" presName="parentLeftMargin" presStyleLbl="node1" presStyleIdx="8" presStyleCnt="10"/>
      <dgm:spPr/>
    </dgm:pt>
    <dgm:pt modelId="{AD18E220-31B0-1347-858F-F7AB2EEDA157}" type="pres">
      <dgm:prSet presAssocID="{079A90D5-DB50-A541-B71C-075AC7ED7A24}" presName="parentText" presStyleLbl="node1" presStyleIdx="9" presStyleCnt="10">
        <dgm:presLayoutVars>
          <dgm:chMax val="0"/>
          <dgm:bulletEnabled val="1"/>
        </dgm:presLayoutVars>
      </dgm:prSet>
      <dgm:spPr/>
    </dgm:pt>
    <dgm:pt modelId="{3D9CA880-7437-6E42-99DC-4CBB107F0D13}" type="pres">
      <dgm:prSet presAssocID="{079A90D5-DB50-A541-B71C-075AC7ED7A24}" presName="negativeSpace" presStyleCnt="0"/>
      <dgm:spPr/>
    </dgm:pt>
    <dgm:pt modelId="{6317C03D-E0E7-8A43-B575-7C6B06494BF5}" type="pres">
      <dgm:prSet presAssocID="{079A90D5-DB50-A541-B71C-075AC7ED7A24}" presName="childText" presStyleLbl="conFgAcc1" presStyleIdx="9" presStyleCnt="10">
        <dgm:presLayoutVars>
          <dgm:bulletEnabled val="1"/>
        </dgm:presLayoutVars>
      </dgm:prSet>
      <dgm:spPr/>
    </dgm:pt>
  </dgm:ptLst>
  <dgm:cxnLst>
    <dgm:cxn modelId="{E9F0CF04-DCE8-564F-AF00-873AD3B90C1E}" type="presOf" srcId="{A1E3E789-80AF-6A43-A9F1-D8E0FCB6C359}" destId="{A9EEDBE4-7DC9-BC4B-B292-A7BA6720BA0B}" srcOrd="1" destOrd="0" presId="urn:microsoft.com/office/officeart/2005/8/layout/list1"/>
    <dgm:cxn modelId="{C3B9A906-ECAD-2E4A-9B4B-D08763EFFE42}" type="presOf" srcId="{4C3F5CA3-BE2F-D040-BD25-64CF40512F7E}" destId="{7C9E328C-D77F-864E-9B4C-A0438114745B}" srcOrd="0" destOrd="0" presId="urn:microsoft.com/office/officeart/2005/8/layout/list1"/>
    <dgm:cxn modelId="{73019D11-FF19-1C42-94B2-8840B0523CDA}" type="presOf" srcId="{2F54AD44-032F-4B18-8AB1-2507A5BFBA2B}" destId="{AC871364-AF48-4A42-B752-9E69D1621BBD}" srcOrd="0" destOrd="0" presId="urn:microsoft.com/office/officeart/2005/8/layout/list1"/>
    <dgm:cxn modelId="{1A893D17-4CBD-0745-8CF1-DC446F364565}" type="presOf" srcId="{079A90D5-DB50-A541-B71C-075AC7ED7A24}" destId="{704895EA-B2A9-E145-A45A-AB8BAC413C4D}" srcOrd="0" destOrd="0" presId="urn:microsoft.com/office/officeart/2005/8/layout/list1"/>
    <dgm:cxn modelId="{D03AB417-30F2-D24F-AF7B-72D26D49FCA6}" type="presOf" srcId="{4C3F5CA3-BE2F-D040-BD25-64CF40512F7E}" destId="{A11BA00E-AD76-D04E-8454-C074E9003B11}" srcOrd="1" destOrd="0" presId="urn:microsoft.com/office/officeart/2005/8/layout/list1"/>
    <dgm:cxn modelId="{6D21E123-B8A3-0F45-B96D-0F41BBF86145}" srcId="{BA4C1AEA-D441-46F7-8216-E29292C55D45}" destId="{0332B87F-A9D9-974C-B8C8-4750EE0A1A64}" srcOrd="1" destOrd="0" parTransId="{D7DF553C-702A-AE4B-9016-575992ECFB11}" sibTransId="{5261B7FA-D795-DA47-ADF8-E81E7D1CCF16}"/>
    <dgm:cxn modelId="{E7F95824-C720-DB4F-8542-418A1D306684}" type="presOf" srcId="{A64F1DB0-EF81-144E-A0B2-3343E6102A23}" destId="{FDA67D3F-A8F2-F14A-9196-43E7D4E7E000}" srcOrd="1" destOrd="0" presId="urn:microsoft.com/office/officeart/2005/8/layout/list1"/>
    <dgm:cxn modelId="{80459524-9B0C-4D40-A558-7843DD6F9148}" type="presOf" srcId="{FFC56069-62CD-E648-A38D-76916D245873}" destId="{B897D249-5487-0440-9AE9-F6CFA19FCBF6}" srcOrd="0" destOrd="0" presId="urn:microsoft.com/office/officeart/2005/8/layout/list1"/>
    <dgm:cxn modelId="{6C8BF83B-225B-2443-9CBA-F5BAB12E9F2A}" type="presOf" srcId="{FFC56069-62CD-E648-A38D-76916D245873}" destId="{4DBF983A-0C37-9148-A66F-BE9EBB2CFFD5}" srcOrd="1" destOrd="0" presId="urn:microsoft.com/office/officeart/2005/8/layout/list1"/>
    <dgm:cxn modelId="{C3467A4F-F5D8-D24C-AB72-B7443407445F}" srcId="{BA4C1AEA-D441-46F7-8216-E29292C55D45}" destId="{079A90D5-DB50-A541-B71C-075AC7ED7A24}" srcOrd="9" destOrd="0" parTransId="{90BEED0B-A280-064B-AAB0-3DB5BEBC09E9}" sibTransId="{A63E13BE-8C1B-0341-970B-0BFFB2F21A08}"/>
    <dgm:cxn modelId="{36E23D56-AE6C-BF4E-95CF-808ECB4CDBDB}" type="presOf" srcId="{079A90D5-DB50-A541-B71C-075AC7ED7A24}" destId="{AD18E220-31B0-1347-858F-F7AB2EEDA157}" srcOrd="1" destOrd="0" presId="urn:microsoft.com/office/officeart/2005/8/layout/list1"/>
    <dgm:cxn modelId="{981D6B63-70C5-8F47-9A40-8ACAB78A7243}" srcId="{BA4C1AEA-D441-46F7-8216-E29292C55D45}" destId="{FFC56069-62CD-E648-A38D-76916D245873}" srcOrd="5" destOrd="0" parTransId="{5122E1A5-7590-614F-84C5-BFBCB3496C68}" sibTransId="{67C65D31-6821-F449-8E80-E71BCE09B1E0}"/>
    <dgm:cxn modelId="{D7373365-4569-8046-AC02-6D0AC4075426}" srcId="{BA4C1AEA-D441-46F7-8216-E29292C55D45}" destId="{A1E3E789-80AF-6A43-A9F1-D8E0FCB6C359}" srcOrd="6" destOrd="0" parTransId="{5EC496D1-7AE1-E84B-B2BF-C3543B905433}" sibTransId="{C704F1EB-3EAC-B44D-AEF5-423A03A90022}"/>
    <dgm:cxn modelId="{56AD5C72-93F2-594F-A76A-305D8A1665CD}" type="presOf" srcId="{2DA5186A-7278-5C44-B34E-0FAA9734658A}" destId="{662472F6-5247-3C47-A776-74AF3216D573}" srcOrd="0" destOrd="0" presId="urn:microsoft.com/office/officeart/2005/8/layout/list1"/>
    <dgm:cxn modelId="{38F25B81-3D89-F341-9AA9-F154AB1A5B60}" type="presOf" srcId="{2F54AD44-032F-4B18-8AB1-2507A5BFBA2B}" destId="{A62A1D86-4B67-8D4D-B38B-97205DABEB8B}" srcOrd="1" destOrd="0" presId="urn:microsoft.com/office/officeart/2005/8/layout/list1"/>
    <dgm:cxn modelId="{50684387-4621-6045-BBAB-8D6F3EB7CFF0}" srcId="{BA4C1AEA-D441-46F7-8216-E29292C55D45}" destId="{2DA5186A-7278-5C44-B34E-0FAA9734658A}" srcOrd="2" destOrd="0" parTransId="{D85DA79B-1360-D34D-A879-1CDBE29401C3}" sibTransId="{12D78DA7-7F96-1543-B4CB-D0BD2C5A1F7A}"/>
    <dgm:cxn modelId="{78420C89-B660-4E45-8B58-147EB864FF74}" type="presOf" srcId="{557E680E-B674-174B-BF94-8B4A568E7578}" destId="{3216B29E-F882-C64F-B8D1-5C5D843B636D}" srcOrd="0" destOrd="0" presId="urn:microsoft.com/office/officeart/2005/8/layout/list1"/>
    <dgm:cxn modelId="{34D9918E-AA6A-624D-94E6-17FE739B84E0}" srcId="{BA4C1AEA-D441-46F7-8216-E29292C55D45}" destId="{557E680E-B674-174B-BF94-8B4A568E7578}" srcOrd="8" destOrd="0" parTransId="{4E6D4720-47B2-904C-BDE1-74E55F3A9078}" sibTransId="{4B45A484-BC64-B446-A73B-B30040C4BB3A}"/>
    <dgm:cxn modelId="{7EBD5A8F-BA1A-449B-B796-C951F679E258}" srcId="{BA4C1AEA-D441-46F7-8216-E29292C55D45}" destId="{2F54AD44-032F-4B18-8AB1-2507A5BFBA2B}" srcOrd="0" destOrd="0" parTransId="{90476C7D-7BCC-48E3-A6B6-64017C14D946}" sibTransId="{0F4243D8-D00E-40EF-8ABA-4684AC9EFE57}"/>
    <dgm:cxn modelId="{334D7794-6F49-FC4E-A637-5CFA5FA9A283}" type="presOf" srcId="{A1E3E789-80AF-6A43-A9F1-D8E0FCB6C359}" destId="{93564522-D53C-7643-B8DE-3D484E3DA00C}" srcOrd="0" destOrd="0" presId="urn:microsoft.com/office/officeart/2005/8/layout/list1"/>
    <dgm:cxn modelId="{42BEFBA1-90BD-EA48-BDA1-D758A5B9C528}" type="presOf" srcId="{A64F1DB0-EF81-144E-A0B2-3343E6102A23}" destId="{CB793036-CAF2-2944-94DF-2190F1301E7C}" srcOrd="0" destOrd="0" presId="urn:microsoft.com/office/officeart/2005/8/layout/list1"/>
    <dgm:cxn modelId="{1C7146A4-5D5D-2F4C-B282-315952213FF7}" type="presOf" srcId="{0332B87F-A9D9-974C-B8C8-4750EE0A1A64}" destId="{AC58D384-BC4A-4446-A49C-37F8386A01B6}" srcOrd="1" destOrd="0" presId="urn:microsoft.com/office/officeart/2005/8/layout/list1"/>
    <dgm:cxn modelId="{9F0260A5-C1C0-884E-8926-B41BED9FFA48}" type="presOf" srcId="{0332B87F-A9D9-974C-B8C8-4750EE0A1A64}" destId="{49AD5005-1615-AA4A-AD5B-3E89A72B5073}" srcOrd="0" destOrd="0" presId="urn:microsoft.com/office/officeart/2005/8/layout/list1"/>
    <dgm:cxn modelId="{FDAA96AC-E91B-CF48-AF59-1E4E4BBD9579}" srcId="{BA4C1AEA-D441-46F7-8216-E29292C55D45}" destId="{8CC7C47A-CB21-BC49-A8E3-962568370740}" srcOrd="7" destOrd="0" parTransId="{5189CDDD-4319-9E44-AE81-FCDACE723E61}" sibTransId="{4D2317A0-05B4-C843-A801-B0074C5C1B81}"/>
    <dgm:cxn modelId="{675CE6AD-561A-4D47-9C47-C406A4B16AB7}" type="presOf" srcId="{BA4C1AEA-D441-46F7-8216-E29292C55D45}" destId="{28BFB8F9-56F8-4A49-A8DD-325662ED7994}" srcOrd="0" destOrd="0" presId="urn:microsoft.com/office/officeart/2005/8/layout/list1"/>
    <dgm:cxn modelId="{CEB9C9B3-274A-4A43-9F17-99A6798BD9A5}" type="presOf" srcId="{8CC7C47A-CB21-BC49-A8E3-962568370740}" destId="{3A0E1EB9-6F55-2848-B199-6F49E1191969}" srcOrd="1" destOrd="0" presId="urn:microsoft.com/office/officeart/2005/8/layout/list1"/>
    <dgm:cxn modelId="{94CB34C4-3776-2E40-9BF5-FD738241B76B}" type="presOf" srcId="{2DA5186A-7278-5C44-B34E-0FAA9734658A}" destId="{CF61455E-D60B-C743-B2A1-14AA2020FB55}" srcOrd="1" destOrd="0" presId="urn:microsoft.com/office/officeart/2005/8/layout/list1"/>
    <dgm:cxn modelId="{570578CB-D19B-E64F-AA17-96E93FA79CD0}" type="presOf" srcId="{8CC7C47A-CB21-BC49-A8E3-962568370740}" destId="{5F64A1BE-7479-D046-860A-6DD4AC958039}" srcOrd="0" destOrd="0" presId="urn:microsoft.com/office/officeart/2005/8/layout/list1"/>
    <dgm:cxn modelId="{F05524D5-35C2-2240-A72D-12BED3141EC5}" srcId="{BA4C1AEA-D441-46F7-8216-E29292C55D45}" destId="{4C3F5CA3-BE2F-D040-BD25-64CF40512F7E}" srcOrd="3" destOrd="0" parTransId="{2E4C2B06-37DB-8F45-A433-9AC7FDD36D46}" sibTransId="{8EA7FCBA-A39E-FC40-B99B-DEAED6A5BE4C}"/>
    <dgm:cxn modelId="{3F6A71DA-B028-6F4F-AC91-7769590FCB85}" type="presOf" srcId="{557E680E-B674-174B-BF94-8B4A568E7578}" destId="{38FB0058-01AF-9F48-9854-9A6421BDBAC1}" srcOrd="1" destOrd="0" presId="urn:microsoft.com/office/officeart/2005/8/layout/list1"/>
    <dgm:cxn modelId="{868E04E1-5129-FB42-893C-D610DC5FA8B7}" srcId="{BA4C1AEA-D441-46F7-8216-E29292C55D45}" destId="{A64F1DB0-EF81-144E-A0B2-3343E6102A23}" srcOrd="4" destOrd="0" parTransId="{334681DB-C473-5147-840C-ED38577EDC33}" sibTransId="{53E02CE1-5AA7-4942-9135-2C4637D7E5E7}"/>
    <dgm:cxn modelId="{8312B829-2056-6B45-9B5F-B997BB631B2C}" type="presParOf" srcId="{28BFB8F9-56F8-4A49-A8DD-325662ED7994}" destId="{E6863103-5C4A-E145-95D2-B2FDCBB335EC}" srcOrd="0" destOrd="0" presId="urn:microsoft.com/office/officeart/2005/8/layout/list1"/>
    <dgm:cxn modelId="{EBAED973-C8C1-0F47-AB16-66424781A170}" type="presParOf" srcId="{E6863103-5C4A-E145-95D2-B2FDCBB335EC}" destId="{AC871364-AF48-4A42-B752-9E69D1621BBD}" srcOrd="0" destOrd="0" presId="urn:microsoft.com/office/officeart/2005/8/layout/list1"/>
    <dgm:cxn modelId="{C24DC729-FF67-954C-B6AF-30DE3E554500}" type="presParOf" srcId="{E6863103-5C4A-E145-95D2-B2FDCBB335EC}" destId="{A62A1D86-4B67-8D4D-B38B-97205DABEB8B}" srcOrd="1" destOrd="0" presId="urn:microsoft.com/office/officeart/2005/8/layout/list1"/>
    <dgm:cxn modelId="{584CA1F7-AA68-B54D-85C2-3DE71ADAB22B}" type="presParOf" srcId="{28BFB8F9-56F8-4A49-A8DD-325662ED7994}" destId="{DEF76568-254A-FE45-AB5C-247CF2E36137}" srcOrd="1" destOrd="0" presId="urn:microsoft.com/office/officeart/2005/8/layout/list1"/>
    <dgm:cxn modelId="{6A90E0B5-1458-A345-BE50-2C99A2CB67DF}" type="presParOf" srcId="{28BFB8F9-56F8-4A49-A8DD-325662ED7994}" destId="{7C6A401B-F6D8-3042-A139-80E2897FD2D0}" srcOrd="2" destOrd="0" presId="urn:microsoft.com/office/officeart/2005/8/layout/list1"/>
    <dgm:cxn modelId="{63378854-24B5-5C43-B99A-1D38073064FD}" type="presParOf" srcId="{28BFB8F9-56F8-4A49-A8DD-325662ED7994}" destId="{7684D69F-7F37-CF46-92BE-6780AA2EF40E}" srcOrd="3" destOrd="0" presId="urn:microsoft.com/office/officeart/2005/8/layout/list1"/>
    <dgm:cxn modelId="{17DF2D3C-4BDC-6C42-88F7-FDBF0F73058E}" type="presParOf" srcId="{28BFB8F9-56F8-4A49-A8DD-325662ED7994}" destId="{0411C989-22EF-AC45-A1FE-83136C64E5FC}" srcOrd="4" destOrd="0" presId="urn:microsoft.com/office/officeart/2005/8/layout/list1"/>
    <dgm:cxn modelId="{38A2EEA0-C165-8341-A4A1-DC4507DECF67}" type="presParOf" srcId="{0411C989-22EF-AC45-A1FE-83136C64E5FC}" destId="{49AD5005-1615-AA4A-AD5B-3E89A72B5073}" srcOrd="0" destOrd="0" presId="urn:microsoft.com/office/officeart/2005/8/layout/list1"/>
    <dgm:cxn modelId="{24EA4098-3BC2-FD4E-8C8D-0317766CEC56}" type="presParOf" srcId="{0411C989-22EF-AC45-A1FE-83136C64E5FC}" destId="{AC58D384-BC4A-4446-A49C-37F8386A01B6}" srcOrd="1" destOrd="0" presId="urn:microsoft.com/office/officeart/2005/8/layout/list1"/>
    <dgm:cxn modelId="{D1A37E2A-7CE8-5D45-AC76-F8E66A164394}" type="presParOf" srcId="{28BFB8F9-56F8-4A49-A8DD-325662ED7994}" destId="{4C98FDC4-B793-864C-B68F-6C214DEFD1A7}" srcOrd="5" destOrd="0" presId="urn:microsoft.com/office/officeart/2005/8/layout/list1"/>
    <dgm:cxn modelId="{074921BF-64F5-9349-BA5A-FAABB6143E20}" type="presParOf" srcId="{28BFB8F9-56F8-4A49-A8DD-325662ED7994}" destId="{33DFB77D-3712-B442-8191-54CA752BF835}" srcOrd="6" destOrd="0" presId="urn:microsoft.com/office/officeart/2005/8/layout/list1"/>
    <dgm:cxn modelId="{2AE56459-83F7-AE45-B887-7B6AC27200CF}" type="presParOf" srcId="{28BFB8F9-56F8-4A49-A8DD-325662ED7994}" destId="{F4E4F5F1-0CE1-D04B-A8D8-4814BBDB7DE7}" srcOrd="7" destOrd="0" presId="urn:microsoft.com/office/officeart/2005/8/layout/list1"/>
    <dgm:cxn modelId="{F5360B60-DCFD-6D4D-8D29-F1C1B6636A44}" type="presParOf" srcId="{28BFB8F9-56F8-4A49-A8DD-325662ED7994}" destId="{C5E39921-BE87-194E-AC60-6D7631A121E4}" srcOrd="8" destOrd="0" presId="urn:microsoft.com/office/officeart/2005/8/layout/list1"/>
    <dgm:cxn modelId="{19B04AE9-D4DC-164A-AECD-E771CBCCEB95}" type="presParOf" srcId="{C5E39921-BE87-194E-AC60-6D7631A121E4}" destId="{662472F6-5247-3C47-A776-74AF3216D573}" srcOrd="0" destOrd="0" presId="urn:microsoft.com/office/officeart/2005/8/layout/list1"/>
    <dgm:cxn modelId="{5E5C77BD-C5D7-4241-A65E-E75C003CDBF8}" type="presParOf" srcId="{C5E39921-BE87-194E-AC60-6D7631A121E4}" destId="{CF61455E-D60B-C743-B2A1-14AA2020FB55}" srcOrd="1" destOrd="0" presId="urn:microsoft.com/office/officeart/2005/8/layout/list1"/>
    <dgm:cxn modelId="{DDA91BA4-5BD2-824D-A209-CCD92017C3CD}" type="presParOf" srcId="{28BFB8F9-56F8-4A49-A8DD-325662ED7994}" destId="{33EA3167-5E92-094C-8656-7CDBE8FCC40C}" srcOrd="9" destOrd="0" presId="urn:microsoft.com/office/officeart/2005/8/layout/list1"/>
    <dgm:cxn modelId="{C51E7D70-89E0-3D47-A93E-62AE0A1817CF}" type="presParOf" srcId="{28BFB8F9-56F8-4A49-A8DD-325662ED7994}" destId="{96EBCCAA-50D0-224C-8B71-6F27167B904D}" srcOrd="10" destOrd="0" presId="urn:microsoft.com/office/officeart/2005/8/layout/list1"/>
    <dgm:cxn modelId="{1BFA2D39-2636-8F43-9D80-D2E8EDE1E0CE}" type="presParOf" srcId="{28BFB8F9-56F8-4A49-A8DD-325662ED7994}" destId="{6D9A2409-3690-2840-BB86-2E22A8064A18}" srcOrd="11" destOrd="0" presId="urn:microsoft.com/office/officeart/2005/8/layout/list1"/>
    <dgm:cxn modelId="{6FC9B50F-5DFD-4C48-A9C1-2C103E75761C}" type="presParOf" srcId="{28BFB8F9-56F8-4A49-A8DD-325662ED7994}" destId="{E61B74C8-5CF6-4D4B-8260-426B419E409B}" srcOrd="12" destOrd="0" presId="urn:microsoft.com/office/officeart/2005/8/layout/list1"/>
    <dgm:cxn modelId="{A236AF27-0241-8D42-8E51-CFB6E35A8B64}" type="presParOf" srcId="{E61B74C8-5CF6-4D4B-8260-426B419E409B}" destId="{7C9E328C-D77F-864E-9B4C-A0438114745B}" srcOrd="0" destOrd="0" presId="urn:microsoft.com/office/officeart/2005/8/layout/list1"/>
    <dgm:cxn modelId="{E1032B58-AC72-9D4B-AB4F-C42420E7704A}" type="presParOf" srcId="{E61B74C8-5CF6-4D4B-8260-426B419E409B}" destId="{A11BA00E-AD76-D04E-8454-C074E9003B11}" srcOrd="1" destOrd="0" presId="urn:microsoft.com/office/officeart/2005/8/layout/list1"/>
    <dgm:cxn modelId="{AA053FFD-AC30-374C-B245-F79312F293DD}" type="presParOf" srcId="{28BFB8F9-56F8-4A49-A8DD-325662ED7994}" destId="{54154D8B-3E87-AA4A-9F4B-39E6DBD64CA1}" srcOrd="13" destOrd="0" presId="urn:microsoft.com/office/officeart/2005/8/layout/list1"/>
    <dgm:cxn modelId="{4024B7E4-7862-984C-A560-4B788B5D890A}" type="presParOf" srcId="{28BFB8F9-56F8-4A49-A8DD-325662ED7994}" destId="{E72F5825-A404-3543-BD94-BF3B511D519B}" srcOrd="14" destOrd="0" presId="urn:microsoft.com/office/officeart/2005/8/layout/list1"/>
    <dgm:cxn modelId="{F5EC706E-6796-1047-A016-E502CDB11F66}" type="presParOf" srcId="{28BFB8F9-56F8-4A49-A8DD-325662ED7994}" destId="{B21148CC-3674-C941-8917-1E03F0A09812}" srcOrd="15" destOrd="0" presId="urn:microsoft.com/office/officeart/2005/8/layout/list1"/>
    <dgm:cxn modelId="{FA006BD8-D1A8-E448-A47D-355DA154EA3C}" type="presParOf" srcId="{28BFB8F9-56F8-4A49-A8DD-325662ED7994}" destId="{DDEFA230-F90F-BF44-9D71-ECFCF37F48CF}" srcOrd="16" destOrd="0" presId="urn:microsoft.com/office/officeart/2005/8/layout/list1"/>
    <dgm:cxn modelId="{BEB248F9-F3E2-444B-ABDB-3833B42708A2}" type="presParOf" srcId="{DDEFA230-F90F-BF44-9D71-ECFCF37F48CF}" destId="{CB793036-CAF2-2944-94DF-2190F1301E7C}" srcOrd="0" destOrd="0" presId="urn:microsoft.com/office/officeart/2005/8/layout/list1"/>
    <dgm:cxn modelId="{0A166903-B8BE-4E49-9263-94044C176013}" type="presParOf" srcId="{DDEFA230-F90F-BF44-9D71-ECFCF37F48CF}" destId="{FDA67D3F-A8F2-F14A-9196-43E7D4E7E000}" srcOrd="1" destOrd="0" presId="urn:microsoft.com/office/officeart/2005/8/layout/list1"/>
    <dgm:cxn modelId="{FB2EC0BE-7281-364C-B0DA-499E44E10E74}" type="presParOf" srcId="{28BFB8F9-56F8-4A49-A8DD-325662ED7994}" destId="{C894BFA8-DB0A-3946-AC36-8B01542E6EAF}" srcOrd="17" destOrd="0" presId="urn:microsoft.com/office/officeart/2005/8/layout/list1"/>
    <dgm:cxn modelId="{2D0D5963-3F86-774D-AC68-F155945CEBFC}" type="presParOf" srcId="{28BFB8F9-56F8-4A49-A8DD-325662ED7994}" destId="{D0BB94D3-28F0-7845-8256-D9578E0EDB7F}" srcOrd="18" destOrd="0" presId="urn:microsoft.com/office/officeart/2005/8/layout/list1"/>
    <dgm:cxn modelId="{97F6BFED-3011-8342-B6BD-A120CFD0F3BB}" type="presParOf" srcId="{28BFB8F9-56F8-4A49-A8DD-325662ED7994}" destId="{87F6AB21-DD04-F14F-BAD0-954A8C52E923}" srcOrd="19" destOrd="0" presId="urn:microsoft.com/office/officeart/2005/8/layout/list1"/>
    <dgm:cxn modelId="{895EE322-7951-764B-90E1-5E3337F3F87D}" type="presParOf" srcId="{28BFB8F9-56F8-4A49-A8DD-325662ED7994}" destId="{5286CCFA-7626-2B4F-8250-6D86DF31C134}" srcOrd="20" destOrd="0" presId="urn:microsoft.com/office/officeart/2005/8/layout/list1"/>
    <dgm:cxn modelId="{39C71BB5-970A-4449-B1AD-A02A82C765FC}" type="presParOf" srcId="{5286CCFA-7626-2B4F-8250-6D86DF31C134}" destId="{B897D249-5487-0440-9AE9-F6CFA19FCBF6}" srcOrd="0" destOrd="0" presId="urn:microsoft.com/office/officeart/2005/8/layout/list1"/>
    <dgm:cxn modelId="{6B8AC5AF-A7FA-F841-9614-2F34000083FE}" type="presParOf" srcId="{5286CCFA-7626-2B4F-8250-6D86DF31C134}" destId="{4DBF983A-0C37-9148-A66F-BE9EBB2CFFD5}" srcOrd="1" destOrd="0" presId="urn:microsoft.com/office/officeart/2005/8/layout/list1"/>
    <dgm:cxn modelId="{44D4807E-FED9-BB48-82BA-10856B3B0565}" type="presParOf" srcId="{28BFB8F9-56F8-4A49-A8DD-325662ED7994}" destId="{8EA9904A-D8E1-184A-B1CF-87F37B92BBEE}" srcOrd="21" destOrd="0" presId="urn:microsoft.com/office/officeart/2005/8/layout/list1"/>
    <dgm:cxn modelId="{C36835FC-C1FC-3B4F-A8EC-9723BAF3A384}" type="presParOf" srcId="{28BFB8F9-56F8-4A49-A8DD-325662ED7994}" destId="{64F035C6-9C2D-3648-BF9E-7911EEE998A5}" srcOrd="22" destOrd="0" presId="urn:microsoft.com/office/officeart/2005/8/layout/list1"/>
    <dgm:cxn modelId="{09E088FF-BCF6-4C4C-AD90-CFBB3E605305}" type="presParOf" srcId="{28BFB8F9-56F8-4A49-A8DD-325662ED7994}" destId="{F37E488A-71C2-5841-9B4E-A604C00DAF6C}" srcOrd="23" destOrd="0" presId="urn:microsoft.com/office/officeart/2005/8/layout/list1"/>
    <dgm:cxn modelId="{C2F1E5CE-3CDD-6C45-B6F4-F42052683E29}" type="presParOf" srcId="{28BFB8F9-56F8-4A49-A8DD-325662ED7994}" destId="{A09083E0-3EFC-3F47-B5E6-AFA9357850F8}" srcOrd="24" destOrd="0" presId="urn:microsoft.com/office/officeart/2005/8/layout/list1"/>
    <dgm:cxn modelId="{7EF17CD7-3152-324A-9744-AB2F007699BA}" type="presParOf" srcId="{A09083E0-3EFC-3F47-B5E6-AFA9357850F8}" destId="{93564522-D53C-7643-B8DE-3D484E3DA00C}" srcOrd="0" destOrd="0" presId="urn:microsoft.com/office/officeart/2005/8/layout/list1"/>
    <dgm:cxn modelId="{D8CB39DC-03D2-5D4D-AC72-75A72B4CA1F2}" type="presParOf" srcId="{A09083E0-3EFC-3F47-B5E6-AFA9357850F8}" destId="{A9EEDBE4-7DC9-BC4B-B292-A7BA6720BA0B}" srcOrd="1" destOrd="0" presId="urn:microsoft.com/office/officeart/2005/8/layout/list1"/>
    <dgm:cxn modelId="{55066475-9C04-B44A-82F4-A5BF6D66D8C4}" type="presParOf" srcId="{28BFB8F9-56F8-4A49-A8DD-325662ED7994}" destId="{2369C04A-4C11-C04D-BBD4-131014514A6F}" srcOrd="25" destOrd="0" presId="urn:microsoft.com/office/officeart/2005/8/layout/list1"/>
    <dgm:cxn modelId="{B5F455B6-AE10-7E47-A82E-73A8810ADC04}" type="presParOf" srcId="{28BFB8F9-56F8-4A49-A8DD-325662ED7994}" destId="{8F9617C4-4ACD-D04B-8C8E-AFDB42A69AAE}" srcOrd="26" destOrd="0" presId="urn:microsoft.com/office/officeart/2005/8/layout/list1"/>
    <dgm:cxn modelId="{7C5B6650-A169-D74B-8A9A-07E789457849}" type="presParOf" srcId="{28BFB8F9-56F8-4A49-A8DD-325662ED7994}" destId="{B4150DD9-B3B2-7C49-BD57-7D3C34832BF2}" srcOrd="27" destOrd="0" presId="urn:microsoft.com/office/officeart/2005/8/layout/list1"/>
    <dgm:cxn modelId="{16A9F8E4-56E0-1F4F-9355-521EC5E2B988}" type="presParOf" srcId="{28BFB8F9-56F8-4A49-A8DD-325662ED7994}" destId="{33654F14-59E0-A94F-B7EE-65AD4620781D}" srcOrd="28" destOrd="0" presId="urn:microsoft.com/office/officeart/2005/8/layout/list1"/>
    <dgm:cxn modelId="{2BD0200C-80BA-2D48-BA8D-440A68C4A7D8}" type="presParOf" srcId="{33654F14-59E0-A94F-B7EE-65AD4620781D}" destId="{5F64A1BE-7479-D046-860A-6DD4AC958039}" srcOrd="0" destOrd="0" presId="urn:microsoft.com/office/officeart/2005/8/layout/list1"/>
    <dgm:cxn modelId="{DCB3C2EF-B144-A447-9359-213DCADBF19F}" type="presParOf" srcId="{33654F14-59E0-A94F-B7EE-65AD4620781D}" destId="{3A0E1EB9-6F55-2848-B199-6F49E1191969}" srcOrd="1" destOrd="0" presId="urn:microsoft.com/office/officeart/2005/8/layout/list1"/>
    <dgm:cxn modelId="{3F6E5908-695B-5349-B7E2-6B930E2C8BBC}" type="presParOf" srcId="{28BFB8F9-56F8-4A49-A8DD-325662ED7994}" destId="{A3DEE4DF-3923-5B4B-BC34-0B76B12433CB}" srcOrd="29" destOrd="0" presId="urn:microsoft.com/office/officeart/2005/8/layout/list1"/>
    <dgm:cxn modelId="{3B3E33B6-A8FE-4441-A252-8D11FD64428F}" type="presParOf" srcId="{28BFB8F9-56F8-4A49-A8DD-325662ED7994}" destId="{33A7FB82-E227-214E-A0CB-D035C3B14756}" srcOrd="30" destOrd="0" presId="urn:microsoft.com/office/officeart/2005/8/layout/list1"/>
    <dgm:cxn modelId="{A0553901-45B2-FF4A-A61D-BBC903D137CC}" type="presParOf" srcId="{28BFB8F9-56F8-4A49-A8DD-325662ED7994}" destId="{D6BDFEBF-CD2A-7449-B7E3-2F7D3E65789D}" srcOrd="31" destOrd="0" presId="urn:microsoft.com/office/officeart/2005/8/layout/list1"/>
    <dgm:cxn modelId="{5B34E0D3-9BAD-B04F-B752-61401A8E2A51}" type="presParOf" srcId="{28BFB8F9-56F8-4A49-A8DD-325662ED7994}" destId="{D95D8962-D5C2-E446-A130-D95C72731931}" srcOrd="32" destOrd="0" presId="urn:microsoft.com/office/officeart/2005/8/layout/list1"/>
    <dgm:cxn modelId="{39500C43-F820-CB44-ADA7-D016796480E2}" type="presParOf" srcId="{D95D8962-D5C2-E446-A130-D95C72731931}" destId="{3216B29E-F882-C64F-B8D1-5C5D843B636D}" srcOrd="0" destOrd="0" presId="urn:microsoft.com/office/officeart/2005/8/layout/list1"/>
    <dgm:cxn modelId="{FEB0BCE3-57F1-5041-9A99-FDF6AFE5EF09}" type="presParOf" srcId="{D95D8962-D5C2-E446-A130-D95C72731931}" destId="{38FB0058-01AF-9F48-9854-9A6421BDBAC1}" srcOrd="1" destOrd="0" presId="urn:microsoft.com/office/officeart/2005/8/layout/list1"/>
    <dgm:cxn modelId="{F95024D5-7B2F-FF48-9750-B579A866E341}" type="presParOf" srcId="{28BFB8F9-56F8-4A49-A8DD-325662ED7994}" destId="{EE10D7EE-3C64-7849-BC59-1EB94D4C2F80}" srcOrd="33" destOrd="0" presId="urn:microsoft.com/office/officeart/2005/8/layout/list1"/>
    <dgm:cxn modelId="{A82AC9EB-9D01-F247-ADDA-B9A11A4DD8D2}" type="presParOf" srcId="{28BFB8F9-56F8-4A49-A8DD-325662ED7994}" destId="{08AD9E36-FE8E-5A44-BA17-04DDDD5972E8}" srcOrd="34" destOrd="0" presId="urn:microsoft.com/office/officeart/2005/8/layout/list1"/>
    <dgm:cxn modelId="{49A59E33-D802-CA4C-8CBF-514C1508A349}" type="presParOf" srcId="{28BFB8F9-56F8-4A49-A8DD-325662ED7994}" destId="{788DEA81-4416-5042-8F49-300458FD55F8}" srcOrd="35" destOrd="0" presId="urn:microsoft.com/office/officeart/2005/8/layout/list1"/>
    <dgm:cxn modelId="{55437C1E-33E9-3942-98F8-B052A5B03233}" type="presParOf" srcId="{28BFB8F9-56F8-4A49-A8DD-325662ED7994}" destId="{78DCAB18-6B6F-A446-A023-5D4D348E3067}" srcOrd="36" destOrd="0" presId="urn:microsoft.com/office/officeart/2005/8/layout/list1"/>
    <dgm:cxn modelId="{818CAC35-0D0B-0B47-811A-34703F541044}" type="presParOf" srcId="{78DCAB18-6B6F-A446-A023-5D4D348E3067}" destId="{704895EA-B2A9-E145-A45A-AB8BAC413C4D}" srcOrd="0" destOrd="0" presId="urn:microsoft.com/office/officeart/2005/8/layout/list1"/>
    <dgm:cxn modelId="{B29044AF-AC83-8544-A937-2CB956D65090}" type="presParOf" srcId="{78DCAB18-6B6F-A446-A023-5D4D348E3067}" destId="{AD18E220-31B0-1347-858F-F7AB2EEDA157}" srcOrd="1" destOrd="0" presId="urn:microsoft.com/office/officeart/2005/8/layout/list1"/>
    <dgm:cxn modelId="{6595F19D-BC23-F941-80CA-285AA7C0F147}" type="presParOf" srcId="{28BFB8F9-56F8-4A49-A8DD-325662ED7994}" destId="{3D9CA880-7437-6E42-99DC-4CBB107F0D13}" srcOrd="37" destOrd="0" presId="urn:microsoft.com/office/officeart/2005/8/layout/list1"/>
    <dgm:cxn modelId="{6B6E97D3-933D-9B45-875A-728A35FDCA6E}" type="presParOf" srcId="{28BFB8F9-56F8-4A49-A8DD-325662ED7994}" destId="{6317C03D-E0E7-8A43-B575-7C6B06494BF5}"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97681D-EA2A-4549-8211-5592B1230C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FF5B31-E0BE-2744-8B80-5AE45C1E47F9}">
      <dgm:prSet/>
      <dgm:spPr/>
      <dgm:t>
        <a:bodyPr/>
        <a:lstStyle/>
        <a:p>
          <a:pPr algn="ctr">
            <a:buFont typeface="Symbol" pitchFamily="2" charset="2"/>
            <a:buChar char=""/>
          </a:pPr>
          <a:r>
            <a:rPr lang="en-US" b="1" dirty="0">
              <a:latin typeface="Verdana" panose="020B0604030504040204" pitchFamily="34" charset="0"/>
              <a:ea typeface="Verdana" panose="020B0604030504040204" pitchFamily="34" charset="0"/>
              <a:cs typeface="Verdana" panose="020B0604030504040204" pitchFamily="34" charset="0"/>
            </a:rPr>
            <a:t>Diversity</a:t>
          </a:r>
          <a:r>
            <a:rPr lang="en-US" dirty="0">
              <a:latin typeface="Verdana" panose="020B0604030504040204" pitchFamily="34" charset="0"/>
              <a:ea typeface="Verdana" panose="020B0604030504040204" pitchFamily="34" charset="0"/>
              <a:cs typeface="Verdana" panose="020B0604030504040204" pitchFamily="34" charset="0"/>
            </a:rPr>
            <a:t>: proportionate representation across all dimensions of human difference.</a:t>
          </a:r>
          <a:endParaRPr lang="en-CH" dirty="0">
            <a:latin typeface="Verdana" panose="020B0604030504040204" pitchFamily="34" charset="0"/>
            <a:ea typeface="Verdana" panose="020B0604030504040204" pitchFamily="34" charset="0"/>
            <a:cs typeface="Verdana" panose="020B0604030504040204" pitchFamily="34" charset="0"/>
          </a:endParaRPr>
        </a:p>
      </dgm:t>
    </dgm:pt>
    <dgm:pt modelId="{65F3C846-D0C7-364E-9898-B5F5ECB69831}" type="parTrans" cxnId="{6444AA14-16C6-894E-A138-2282AC58E04D}">
      <dgm:prSet/>
      <dgm:spPr/>
      <dgm:t>
        <a:bodyPr/>
        <a:lstStyle/>
        <a:p>
          <a:endParaRPr lang="en-GB"/>
        </a:p>
      </dgm:t>
    </dgm:pt>
    <dgm:pt modelId="{408123F0-7430-1D45-9C2C-A092DA7538F7}" type="sibTrans" cxnId="{6444AA14-16C6-894E-A138-2282AC58E04D}">
      <dgm:prSet/>
      <dgm:spPr/>
      <dgm:t>
        <a:bodyPr/>
        <a:lstStyle/>
        <a:p>
          <a:endParaRPr lang="en-GB"/>
        </a:p>
      </dgm:t>
    </dgm:pt>
    <dgm:pt modelId="{9BF3ABD7-E832-2846-BEE4-15D70809CE87}">
      <dgm:prSet/>
      <dgm:spPr/>
      <dgm:t>
        <a:bodyPr/>
        <a:lstStyle/>
        <a:p>
          <a:pPr algn="ctr">
            <a:buFont typeface="Symbol" pitchFamily="2" charset="2"/>
            <a:buChar char=""/>
          </a:pPr>
          <a:r>
            <a:rPr lang="en-US" b="1" dirty="0">
              <a:latin typeface="Verdana" panose="020B0604030504040204" pitchFamily="34" charset="0"/>
              <a:ea typeface="Verdana" panose="020B0604030504040204" pitchFamily="34" charset="0"/>
              <a:cs typeface="Verdana" panose="020B0604030504040204" pitchFamily="34" charset="0"/>
            </a:rPr>
            <a:t>Inclusion</a:t>
          </a:r>
          <a:r>
            <a:rPr lang="en-US" dirty="0">
              <a:latin typeface="Verdana" panose="020B0604030504040204" pitchFamily="34" charset="0"/>
              <a:ea typeface="Verdana" panose="020B0604030504040204" pitchFamily="34" charset="0"/>
              <a:cs typeface="Verdana" panose="020B0604030504040204" pitchFamily="34" charset="0"/>
            </a:rPr>
            <a:t>: everyone is included, visible, heard, and considered.</a:t>
          </a:r>
          <a:endParaRPr lang="en-CH" dirty="0">
            <a:latin typeface="Verdana" panose="020B0604030504040204" pitchFamily="34" charset="0"/>
            <a:ea typeface="Verdana" panose="020B0604030504040204" pitchFamily="34" charset="0"/>
            <a:cs typeface="Verdana" panose="020B0604030504040204" pitchFamily="34" charset="0"/>
          </a:endParaRPr>
        </a:p>
      </dgm:t>
    </dgm:pt>
    <dgm:pt modelId="{B08CB1C7-29F3-A948-A6EB-C555F34B1EE6}" type="parTrans" cxnId="{E21B94A1-BD61-AE46-A0EA-61C52E52347C}">
      <dgm:prSet/>
      <dgm:spPr/>
      <dgm:t>
        <a:bodyPr/>
        <a:lstStyle/>
        <a:p>
          <a:endParaRPr lang="en-GB"/>
        </a:p>
      </dgm:t>
    </dgm:pt>
    <dgm:pt modelId="{EBCDDEB2-673C-0148-8AAC-196A25ACCAE0}" type="sibTrans" cxnId="{E21B94A1-BD61-AE46-A0EA-61C52E52347C}">
      <dgm:prSet/>
      <dgm:spPr/>
      <dgm:t>
        <a:bodyPr/>
        <a:lstStyle/>
        <a:p>
          <a:endParaRPr lang="en-GB"/>
        </a:p>
      </dgm:t>
    </dgm:pt>
    <dgm:pt modelId="{0A92E368-914B-6348-9DE8-73BB8C2C82EC}">
      <dgm:prSet/>
      <dgm:spPr/>
      <dgm:t>
        <a:bodyPr/>
        <a:lstStyle/>
        <a:p>
          <a:pPr algn="ctr">
            <a:buFont typeface="Symbol" pitchFamily="2" charset="2"/>
            <a:buChar char=""/>
          </a:pPr>
          <a:r>
            <a:rPr lang="en-US" b="1" dirty="0">
              <a:latin typeface="Verdana" panose="020B0604030504040204" pitchFamily="34" charset="0"/>
              <a:ea typeface="Verdana" panose="020B0604030504040204" pitchFamily="34" charset="0"/>
              <a:cs typeface="Verdana" panose="020B0604030504040204" pitchFamily="34" charset="0"/>
            </a:rPr>
            <a:t>Belonging</a:t>
          </a:r>
          <a:r>
            <a:rPr lang="en-US" dirty="0">
              <a:latin typeface="Verdana" panose="020B0604030504040204" pitchFamily="34" charset="0"/>
              <a:ea typeface="Verdana" panose="020B0604030504040204" pitchFamily="34" charset="0"/>
              <a:cs typeface="Verdana" panose="020B0604030504040204" pitchFamily="34" charset="0"/>
            </a:rPr>
            <a:t>: everyone is treated and feels like a full member of the larger community and can thrive.</a:t>
          </a:r>
          <a:endParaRPr lang="en-CH" dirty="0">
            <a:latin typeface="Verdana" panose="020B0604030504040204" pitchFamily="34" charset="0"/>
            <a:ea typeface="Verdana" panose="020B0604030504040204" pitchFamily="34" charset="0"/>
            <a:cs typeface="Verdana" panose="020B0604030504040204" pitchFamily="34" charset="0"/>
          </a:endParaRPr>
        </a:p>
      </dgm:t>
    </dgm:pt>
    <dgm:pt modelId="{C3477831-D796-5747-8108-858CFF8F5A7C}" type="parTrans" cxnId="{8825AC1A-6A20-B341-9B3A-937028E09234}">
      <dgm:prSet/>
      <dgm:spPr/>
      <dgm:t>
        <a:bodyPr/>
        <a:lstStyle/>
        <a:p>
          <a:endParaRPr lang="en-GB"/>
        </a:p>
      </dgm:t>
    </dgm:pt>
    <dgm:pt modelId="{C5730D49-6156-C54D-B530-B4FEEBB931F2}" type="sibTrans" cxnId="{8825AC1A-6A20-B341-9B3A-937028E09234}">
      <dgm:prSet/>
      <dgm:spPr/>
      <dgm:t>
        <a:bodyPr/>
        <a:lstStyle/>
        <a:p>
          <a:endParaRPr lang="en-GB"/>
        </a:p>
      </dgm:t>
    </dgm:pt>
    <dgm:pt modelId="{DF34FE2B-E9FF-FB4D-A74A-239AB3BE6EB1}" type="pres">
      <dgm:prSet presAssocID="{6297681D-EA2A-4549-8211-5592B1230CA4}" presName="linear" presStyleCnt="0">
        <dgm:presLayoutVars>
          <dgm:animLvl val="lvl"/>
          <dgm:resizeHandles val="exact"/>
        </dgm:presLayoutVars>
      </dgm:prSet>
      <dgm:spPr/>
    </dgm:pt>
    <dgm:pt modelId="{AF633F2F-077F-964D-8071-288DFBF548A9}" type="pres">
      <dgm:prSet presAssocID="{9BFF5B31-E0BE-2744-8B80-5AE45C1E47F9}" presName="parentText" presStyleLbl="node1" presStyleIdx="0" presStyleCnt="3">
        <dgm:presLayoutVars>
          <dgm:chMax val="0"/>
          <dgm:bulletEnabled val="1"/>
        </dgm:presLayoutVars>
      </dgm:prSet>
      <dgm:spPr/>
    </dgm:pt>
    <dgm:pt modelId="{B6677F60-429B-4A4B-9D3C-5678D5C8389F}" type="pres">
      <dgm:prSet presAssocID="{408123F0-7430-1D45-9C2C-A092DA7538F7}" presName="spacer" presStyleCnt="0"/>
      <dgm:spPr/>
    </dgm:pt>
    <dgm:pt modelId="{47C3A181-5CF9-9247-847C-1E31AA85AACD}" type="pres">
      <dgm:prSet presAssocID="{9BF3ABD7-E832-2846-BEE4-15D70809CE87}" presName="parentText" presStyleLbl="node1" presStyleIdx="1" presStyleCnt="3">
        <dgm:presLayoutVars>
          <dgm:chMax val="0"/>
          <dgm:bulletEnabled val="1"/>
        </dgm:presLayoutVars>
      </dgm:prSet>
      <dgm:spPr/>
    </dgm:pt>
    <dgm:pt modelId="{1397A205-02FC-BB49-B3A2-DDDCEBE34372}" type="pres">
      <dgm:prSet presAssocID="{EBCDDEB2-673C-0148-8AAC-196A25ACCAE0}" presName="spacer" presStyleCnt="0"/>
      <dgm:spPr/>
    </dgm:pt>
    <dgm:pt modelId="{76E73373-B3B1-9E4A-BAC6-AAB183B34315}" type="pres">
      <dgm:prSet presAssocID="{0A92E368-914B-6348-9DE8-73BB8C2C82EC}" presName="parentText" presStyleLbl="node1" presStyleIdx="2" presStyleCnt="3">
        <dgm:presLayoutVars>
          <dgm:chMax val="0"/>
          <dgm:bulletEnabled val="1"/>
        </dgm:presLayoutVars>
      </dgm:prSet>
      <dgm:spPr/>
    </dgm:pt>
  </dgm:ptLst>
  <dgm:cxnLst>
    <dgm:cxn modelId="{6444AA14-16C6-894E-A138-2282AC58E04D}" srcId="{6297681D-EA2A-4549-8211-5592B1230CA4}" destId="{9BFF5B31-E0BE-2744-8B80-5AE45C1E47F9}" srcOrd="0" destOrd="0" parTransId="{65F3C846-D0C7-364E-9898-B5F5ECB69831}" sibTransId="{408123F0-7430-1D45-9C2C-A092DA7538F7}"/>
    <dgm:cxn modelId="{8825AC1A-6A20-B341-9B3A-937028E09234}" srcId="{6297681D-EA2A-4549-8211-5592B1230CA4}" destId="{0A92E368-914B-6348-9DE8-73BB8C2C82EC}" srcOrd="2" destOrd="0" parTransId="{C3477831-D796-5747-8108-858CFF8F5A7C}" sibTransId="{C5730D49-6156-C54D-B530-B4FEEBB931F2}"/>
    <dgm:cxn modelId="{11D9F132-7597-CB4B-9001-7923E29F347B}" type="presOf" srcId="{9BFF5B31-E0BE-2744-8B80-5AE45C1E47F9}" destId="{AF633F2F-077F-964D-8071-288DFBF548A9}" srcOrd="0" destOrd="0" presId="urn:microsoft.com/office/officeart/2005/8/layout/vList2"/>
    <dgm:cxn modelId="{5A7FE047-41A9-F745-A885-09494A583BB3}" type="presOf" srcId="{6297681D-EA2A-4549-8211-5592B1230CA4}" destId="{DF34FE2B-E9FF-FB4D-A74A-239AB3BE6EB1}" srcOrd="0" destOrd="0" presId="urn:microsoft.com/office/officeart/2005/8/layout/vList2"/>
    <dgm:cxn modelId="{F92BE07D-A24E-154F-8498-26DAE6DD1F12}" type="presOf" srcId="{0A92E368-914B-6348-9DE8-73BB8C2C82EC}" destId="{76E73373-B3B1-9E4A-BAC6-AAB183B34315}" srcOrd="0" destOrd="0" presId="urn:microsoft.com/office/officeart/2005/8/layout/vList2"/>
    <dgm:cxn modelId="{E21B94A1-BD61-AE46-A0EA-61C52E52347C}" srcId="{6297681D-EA2A-4549-8211-5592B1230CA4}" destId="{9BF3ABD7-E832-2846-BEE4-15D70809CE87}" srcOrd="1" destOrd="0" parTransId="{B08CB1C7-29F3-A948-A6EB-C555F34B1EE6}" sibTransId="{EBCDDEB2-673C-0148-8AAC-196A25ACCAE0}"/>
    <dgm:cxn modelId="{D15313A3-4C97-DB47-8FED-75653F89E0DC}" type="presOf" srcId="{9BF3ABD7-E832-2846-BEE4-15D70809CE87}" destId="{47C3A181-5CF9-9247-847C-1E31AA85AACD}" srcOrd="0" destOrd="0" presId="urn:microsoft.com/office/officeart/2005/8/layout/vList2"/>
    <dgm:cxn modelId="{C5EC7765-4269-1947-A595-C5C69F0093DC}" type="presParOf" srcId="{DF34FE2B-E9FF-FB4D-A74A-239AB3BE6EB1}" destId="{AF633F2F-077F-964D-8071-288DFBF548A9}" srcOrd="0" destOrd="0" presId="urn:microsoft.com/office/officeart/2005/8/layout/vList2"/>
    <dgm:cxn modelId="{2D24F4E2-8200-9649-9047-4D6BE5684317}" type="presParOf" srcId="{DF34FE2B-E9FF-FB4D-A74A-239AB3BE6EB1}" destId="{B6677F60-429B-4A4B-9D3C-5678D5C8389F}" srcOrd="1" destOrd="0" presId="urn:microsoft.com/office/officeart/2005/8/layout/vList2"/>
    <dgm:cxn modelId="{D771DDF4-0804-7E42-A3BA-6F26EA9DD119}" type="presParOf" srcId="{DF34FE2B-E9FF-FB4D-A74A-239AB3BE6EB1}" destId="{47C3A181-5CF9-9247-847C-1E31AA85AACD}" srcOrd="2" destOrd="0" presId="urn:microsoft.com/office/officeart/2005/8/layout/vList2"/>
    <dgm:cxn modelId="{34E3DE0A-FC87-434C-B471-3D7E46349F47}" type="presParOf" srcId="{DF34FE2B-E9FF-FB4D-A74A-239AB3BE6EB1}" destId="{1397A205-02FC-BB49-B3A2-DDDCEBE34372}" srcOrd="3" destOrd="0" presId="urn:microsoft.com/office/officeart/2005/8/layout/vList2"/>
    <dgm:cxn modelId="{0447092D-CD8C-1F49-BCAE-61B659DD9B18}" type="presParOf" srcId="{DF34FE2B-E9FF-FB4D-A74A-239AB3BE6EB1}" destId="{76E73373-B3B1-9E4A-BAC6-AAB183B343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6F337B-896C-460B-B65B-DE710A994514}" type="doc">
      <dgm:prSet loTypeId="urn:microsoft.com/office/officeart/2005/8/layout/hProcess9" loCatId="list" qsTypeId="urn:microsoft.com/office/officeart/2005/8/quickstyle/simple1" qsCatId="simple" csTypeId="urn:microsoft.com/office/officeart/2005/8/colors/accent1_2" csCatId="accent1" phldr="1"/>
      <dgm:spPr/>
      <dgm:t>
        <a:bodyPr/>
        <a:lstStyle/>
        <a:p>
          <a:endParaRPr lang="en-US"/>
        </a:p>
      </dgm:t>
    </dgm:pt>
    <dgm:pt modelId="{CB8CEA96-C972-40A7-B7C7-2BB5EEB4FA4B}">
      <dgm:prSet custT="1"/>
      <dgm:spPr/>
      <dgm:t>
        <a:bodyPr/>
        <a:lstStyle/>
        <a:p>
          <a:r>
            <a:rPr lang="en-US" sz="1200" dirty="0">
              <a:latin typeface="Verdana" panose="020B0604030504040204" pitchFamily="34" charset="0"/>
              <a:ea typeface="Verdana" panose="020B0604030504040204" pitchFamily="34" charset="0"/>
              <a:cs typeface="Verdana" panose="020B0604030504040204" pitchFamily="34" charset="0"/>
            </a:rPr>
            <a:t>Workplace diversity training emerged following equal employment laws, AA, etc.</a:t>
          </a:r>
        </a:p>
      </dgm:t>
    </dgm:pt>
    <dgm:pt modelId="{621D4B3E-53FD-44B5-A09E-A542F74FF6A5}" type="parTrans" cxnId="{BA1B3D6D-A003-4B3C-ACF8-119DAC299B0C}">
      <dgm:prSet/>
      <dgm:spPr/>
      <dgm:t>
        <a:bodyPr/>
        <a:lstStyle/>
        <a:p>
          <a:endParaRPr lang="en-US"/>
        </a:p>
      </dgm:t>
    </dgm:pt>
    <dgm:pt modelId="{A0B6DEAC-DCF0-41E6-8D07-4485D17C7C4B}" type="sibTrans" cxnId="{BA1B3D6D-A003-4B3C-ACF8-119DAC299B0C}">
      <dgm:prSet/>
      <dgm:spPr/>
      <dgm:t>
        <a:bodyPr/>
        <a:lstStyle/>
        <a:p>
          <a:endParaRPr lang="en-US"/>
        </a:p>
      </dgm:t>
    </dgm:pt>
    <dgm:pt modelId="{3258F11C-12EB-46A1-A814-3E2DCE1E8A2B}">
      <dgm:prSet custT="1"/>
      <dgm:spPr/>
      <dgm:t>
        <a:bodyPr/>
        <a:lstStyle/>
        <a:p>
          <a:r>
            <a:rPr lang="en-US" sz="1200" dirty="0">
              <a:latin typeface="Verdana" panose="020B0604030504040204" pitchFamily="34" charset="0"/>
              <a:ea typeface="Verdana" panose="020B0604030504040204" pitchFamily="34" charset="0"/>
              <a:cs typeface="Verdana" panose="020B0604030504040204" pitchFamily="34" charset="0"/>
            </a:rPr>
            <a:t>Social Movements (George Floyd, Me-Too, etc.)</a:t>
          </a:r>
        </a:p>
      </dgm:t>
    </dgm:pt>
    <dgm:pt modelId="{62EE5A34-7A53-4166-B69B-91C557CBE207}" type="parTrans" cxnId="{882EE00F-0AB2-4E75-9028-3388010C987E}">
      <dgm:prSet/>
      <dgm:spPr/>
      <dgm:t>
        <a:bodyPr/>
        <a:lstStyle/>
        <a:p>
          <a:endParaRPr lang="en-US"/>
        </a:p>
      </dgm:t>
    </dgm:pt>
    <dgm:pt modelId="{88E89F83-03A8-46BB-B0D1-EB5D4CB07117}" type="sibTrans" cxnId="{882EE00F-0AB2-4E75-9028-3388010C987E}">
      <dgm:prSet/>
      <dgm:spPr/>
      <dgm:t>
        <a:bodyPr/>
        <a:lstStyle/>
        <a:p>
          <a:endParaRPr lang="en-US"/>
        </a:p>
      </dgm:t>
    </dgm:pt>
    <dgm:pt modelId="{4FCD64DD-213B-4B3A-AD15-659271DA5EFB}">
      <dgm:prSet custT="1"/>
      <dgm:spPr/>
      <dgm:t>
        <a:bodyPr/>
        <a:lstStyle/>
        <a:p>
          <a:r>
            <a:rPr lang="en-US" sz="1200" dirty="0">
              <a:latin typeface="Verdana" panose="020B0604030504040204" pitchFamily="34" charset="0"/>
              <a:ea typeface="Verdana" panose="020B0604030504040204" pitchFamily="34" charset="0"/>
              <a:cs typeface="Verdana" panose="020B0604030504040204" pitchFamily="34" charset="0"/>
            </a:rPr>
            <a:t>Global Migration</a:t>
          </a:r>
        </a:p>
      </dgm:t>
    </dgm:pt>
    <dgm:pt modelId="{9E490DB5-EF93-4AFB-A807-38CF940B87FB}" type="parTrans" cxnId="{511988D1-9B83-4D05-B8E8-6B0913354743}">
      <dgm:prSet/>
      <dgm:spPr/>
      <dgm:t>
        <a:bodyPr/>
        <a:lstStyle/>
        <a:p>
          <a:endParaRPr lang="en-US"/>
        </a:p>
      </dgm:t>
    </dgm:pt>
    <dgm:pt modelId="{20633449-F000-4527-AC47-10148926A26C}" type="sibTrans" cxnId="{511988D1-9B83-4D05-B8E8-6B0913354743}">
      <dgm:prSet/>
      <dgm:spPr/>
      <dgm:t>
        <a:bodyPr/>
        <a:lstStyle/>
        <a:p>
          <a:endParaRPr lang="en-US"/>
        </a:p>
      </dgm:t>
    </dgm:pt>
    <dgm:pt modelId="{1921CC9D-B5EE-44C5-B4A6-110DEF533EC4}">
      <dgm:prSet custT="1"/>
      <dgm:spPr/>
      <dgm:t>
        <a:bodyPr/>
        <a:lstStyle/>
        <a:p>
          <a:r>
            <a:rPr lang="en-US" sz="1200" dirty="0">
              <a:latin typeface="Verdana" panose="020B0604030504040204" pitchFamily="34" charset="0"/>
              <a:ea typeface="Verdana" panose="020B0604030504040204" pitchFamily="34" charset="0"/>
              <a:cs typeface="Verdana" panose="020B0604030504040204" pitchFamily="34" charset="0"/>
            </a:rPr>
            <a:t>Increasingly complex and interconnected world</a:t>
          </a:r>
        </a:p>
      </dgm:t>
    </dgm:pt>
    <dgm:pt modelId="{FF17F666-B2C4-48FF-931C-41C49DA23377}" type="parTrans" cxnId="{B2FC1034-AB53-4314-AB7A-24044086AB25}">
      <dgm:prSet/>
      <dgm:spPr/>
      <dgm:t>
        <a:bodyPr/>
        <a:lstStyle/>
        <a:p>
          <a:endParaRPr lang="en-US"/>
        </a:p>
      </dgm:t>
    </dgm:pt>
    <dgm:pt modelId="{7015A5B7-7755-45B1-8DAB-800366595D46}" type="sibTrans" cxnId="{B2FC1034-AB53-4314-AB7A-24044086AB25}">
      <dgm:prSet/>
      <dgm:spPr/>
      <dgm:t>
        <a:bodyPr/>
        <a:lstStyle/>
        <a:p>
          <a:endParaRPr lang="en-US"/>
        </a:p>
      </dgm:t>
    </dgm:pt>
    <dgm:pt modelId="{61EDD420-F0B2-40F5-99C3-323C9B94D4C7}">
      <dgm:prSe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Globalization</a:t>
          </a:r>
        </a:p>
      </dgm:t>
    </dgm:pt>
    <dgm:pt modelId="{969147FF-98D3-4BA8-BA7A-B68C5E5432A0}" type="parTrans" cxnId="{77D7DD7D-BFF6-4152-B7F3-C8F0AD3F1327}">
      <dgm:prSet/>
      <dgm:spPr/>
      <dgm:t>
        <a:bodyPr/>
        <a:lstStyle/>
        <a:p>
          <a:endParaRPr lang="en-US"/>
        </a:p>
      </dgm:t>
    </dgm:pt>
    <dgm:pt modelId="{224886E3-DAB7-4E15-95C4-6A4166517068}" type="sibTrans" cxnId="{77D7DD7D-BFF6-4152-B7F3-C8F0AD3F1327}">
      <dgm:prSet/>
      <dgm:spPr/>
      <dgm:t>
        <a:bodyPr/>
        <a:lstStyle/>
        <a:p>
          <a:endParaRPr lang="en-US"/>
        </a:p>
      </dgm:t>
    </dgm:pt>
    <dgm:pt modelId="{3A5B6950-4BD3-4DCB-9F3C-0ADE45D3DF5E}">
      <dgm:prSet custT="1"/>
      <dgm:spPr/>
      <dgm:t>
        <a:bodyPr/>
        <a:lstStyle/>
        <a:p>
          <a:r>
            <a:rPr lang="en-US" sz="1200" dirty="0" err="1">
              <a:latin typeface="Verdana" panose="020B0604030504040204" pitchFamily="34" charset="0"/>
              <a:ea typeface="Verdana" panose="020B0604030504040204" pitchFamily="34" charset="0"/>
              <a:cs typeface="Verdana" panose="020B0604030504040204" pitchFamily="34" charset="0"/>
            </a:rPr>
            <a:t>Technolo</a:t>
          </a:r>
          <a:r>
            <a:rPr lang="en-GB" sz="1200">
              <a:latin typeface="Verdana" panose="020B0604030504040204" pitchFamily="34" charset="0"/>
              <a:ea typeface="Verdana" panose="020B0604030504040204" pitchFamily="34" charset="0"/>
              <a:cs typeface="Verdana" panose="020B0604030504040204" pitchFamily="34" charset="0"/>
            </a:rPr>
            <a:t>gy</a:t>
          </a:r>
          <a:r>
            <a:rPr lang="en-US" sz="120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advancing, diversity is fabric of modern society</a:t>
          </a:r>
        </a:p>
      </dgm:t>
    </dgm:pt>
    <dgm:pt modelId="{F029D07C-9BA4-4112-BF09-5C3403E9F924}" type="parTrans" cxnId="{7733400C-4D2A-4E6A-9C92-1904E216C4BB}">
      <dgm:prSet/>
      <dgm:spPr/>
      <dgm:t>
        <a:bodyPr/>
        <a:lstStyle/>
        <a:p>
          <a:endParaRPr lang="en-US"/>
        </a:p>
      </dgm:t>
    </dgm:pt>
    <dgm:pt modelId="{5C12289F-32C9-4A73-A460-C570B96ABB99}" type="sibTrans" cxnId="{7733400C-4D2A-4E6A-9C92-1904E216C4BB}">
      <dgm:prSet/>
      <dgm:spPr/>
      <dgm:t>
        <a:bodyPr/>
        <a:lstStyle/>
        <a:p>
          <a:endParaRPr lang="en-US"/>
        </a:p>
      </dgm:t>
    </dgm:pt>
    <dgm:pt modelId="{4CB79BBF-5327-469B-9443-2A5F474AE804}">
      <dgm:prSet custT="1"/>
      <dgm:spPr/>
      <dgm:t>
        <a:bodyPr/>
        <a:lstStyle/>
        <a:p>
          <a:r>
            <a:rPr lang="en-US" sz="1200" dirty="0">
              <a:latin typeface="Verdana" panose="020B0604030504040204" pitchFamily="34" charset="0"/>
              <a:ea typeface="Verdana" panose="020B0604030504040204" pitchFamily="34" charset="0"/>
              <a:cs typeface="Verdana" panose="020B0604030504040204" pitchFamily="34" charset="0"/>
            </a:rPr>
            <a:t>Financial incentives for </a:t>
          </a:r>
          <a:r>
            <a:rPr lang="en-US" sz="1200" dirty="0" err="1">
              <a:latin typeface="Verdana" panose="020B0604030504040204" pitchFamily="34" charset="0"/>
              <a:ea typeface="Verdana" panose="020B0604030504040204" pitchFamily="34" charset="0"/>
              <a:cs typeface="Verdana" panose="020B0604030504040204" pitchFamily="34" charset="0"/>
            </a:rPr>
            <a:t>organiza-tions</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65C3247F-7DB7-4832-96BC-513AD9B9D0CD}" type="parTrans" cxnId="{CB068EC2-9D27-4E74-A7BA-9E16A63347BE}">
      <dgm:prSet/>
      <dgm:spPr/>
      <dgm:t>
        <a:bodyPr/>
        <a:lstStyle/>
        <a:p>
          <a:endParaRPr lang="en-US"/>
        </a:p>
      </dgm:t>
    </dgm:pt>
    <dgm:pt modelId="{E983E9A3-E56C-4A73-9988-DEFA46995FFD}" type="sibTrans" cxnId="{CB068EC2-9D27-4E74-A7BA-9E16A63347BE}">
      <dgm:prSet/>
      <dgm:spPr/>
      <dgm:t>
        <a:bodyPr/>
        <a:lstStyle/>
        <a:p>
          <a:endParaRPr lang="en-US"/>
        </a:p>
      </dgm:t>
    </dgm:pt>
    <dgm:pt modelId="{0F0FA120-2337-4EDF-A222-051F8402D668}">
      <dgm:prSet custT="1"/>
      <dgm:spPr/>
      <dgm:t>
        <a:bodyPr/>
        <a:lstStyle/>
        <a:p>
          <a:r>
            <a:rPr lang="en-CH" sz="1200" dirty="0">
              <a:latin typeface="Verdana" panose="020B0604030504040204" pitchFamily="34" charset="0"/>
              <a:ea typeface="Verdana" panose="020B0604030504040204" pitchFamily="34" charset="0"/>
              <a:cs typeface="Verdana" panose="020B0604030504040204" pitchFamily="34" charset="0"/>
            </a:rPr>
            <a:t>Increased </a:t>
          </a:r>
          <a:r>
            <a:rPr lang="en-GB" sz="1200" dirty="0">
              <a:latin typeface="Verdana" panose="020B0604030504040204" pitchFamily="34" charset="0"/>
              <a:ea typeface="Verdana" panose="020B0604030504040204" pitchFamily="34" charset="0"/>
              <a:cs typeface="Verdana" panose="020B0604030504040204" pitchFamily="34" charset="0"/>
            </a:rPr>
            <a:t>loneliness</a:t>
          </a:r>
          <a:endParaRPr lang="en-US" sz="1200" dirty="0">
            <a:latin typeface="Verdana" panose="020B0604030504040204" pitchFamily="34" charset="0"/>
            <a:ea typeface="Verdana" panose="020B0604030504040204" pitchFamily="34" charset="0"/>
            <a:cs typeface="Verdana" panose="020B0604030504040204" pitchFamily="34" charset="0"/>
          </a:endParaRPr>
        </a:p>
      </dgm:t>
    </dgm:pt>
    <dgm:pt modelId="{61410749-84C7-43C6-98B0-A2868FD9A10E}" type="parTrans" cxnId="{235E23A6-F7E8-4AE1-B572-240B402FD623}">
      <dgm:prSet/>
      <dgm:spPr/>
      <dgm:t>
        <a:bodyPr/>
        <a:lstStyle/>
        <a:p>
          <a:endParaRPr lang="en-US"/>
        </a:p>
      </dgm:t>
    </dgm:pt>
    <dgm:pt modelId="{574EFA04-4A32-43DC-BC6D-08044D5D442E}" type="sibTrans" cxnId="{235E23A6-F7E8-4AE1-B572-240B402FD623}">
      <dgm:prSet/>
      <dgm:spPr/>
      <dgm:t>
        <a:bodyPr/>
        <a:lstStyle/>
        <a:p>
          <a:endParaRPr lang="en-US"/>
        </a:p>
      </dgm:t>
    </dgm:pt>
    <dgm:pt modelId="{7C1D81A8-AC8D-5D48-B1F2-6784A2A5BB2D}" type="pres">
      <dgm:prSet presAssocID="{236F337B-896C-460B-B65B-DE710A994514}" presName="CompostProcess" presStyleCnt="0">
        <dgm:presLayoutVars>
          <dgm:dir/>
          <dgm:resizeHandles val="exact"/>
        </dgm:presLayoutVars>
      </dgm:prSet>
      <dgm:spPr/>
    </dgm:pt>
    <dgm:pt modelId="{4CAD5B93-0E78-9C42-BBD0-F4463CAB9B3A}" type="pres">
      <dgm:prSet presAssocID="{236F337B-896C-460B-B65B-DE710A994514}" presName="arrow" presStyleLbl="bgShp" presStyleIdx="0" presStyleCnt="1"/>
      <dgm:spPr/>
    </dgm:pt>
    <dgm:pt modelId="{D142591D-A3C6-2944-88BA-EA4D60EF9600}" type="pres">
      <dgm:prSet presAssocID="{236F337B-896C-460B-B65B-DE710A994514}" presName="linearProcess" presStyleCnt="0"/>
      <dgm:spPr/>
    </dgm:pt>
    <dgm:pt modelId="{A8FA18D2-9D18-A641-91E8-B408AAE6C210}" type="pres">
      <dgm:prSet presAssocID="{CB8CEA96-C972-40A7-B7C7-2BB5EEB4FA4B}" presName="textNode" presStyleLbl="node1" presStyleIdx="0" presStyleCnt="8">
        <dgm:presLayoutVars>
          <dgm:bulletEnabled val="1"/>
        </dgm:presLayoutVars>
      </dgm:prSet>
      <dgm:spPr/>
    </dgm:pt>
    <dgm:pt modelId="{64A24AB5-6765-2C4F-B3BF-8D5314F1AB71}" type="pres">
      <dgm:prSet presAssocID="{A0B6DEAC-DCF0-41E6-8D07-4485D17C7C4B}" presName="sibTrans" presStyleCnt="0"/>
      <dgm:spPr/>
    </dgm:pt>
    <dgm:pt modelId="{7E870C20-BC9B-EA46-A8D6-EE689FE9124F}" type="pres">
      <dgm:prSet presAssocID="{3258F11C-12EB-46A1-A814-3E2DCE1E8A2B}" presName="textNode" presStyleLbl="node1" presStyleIdx="1" presStyleCnt="8">
        <dgm:presLayoutVars>
          <dgm:bulletEnabled val="1"/>
        </dgm:presLayoutVars>
      </dgm:prSet>
      <dgm:spPr/>
    </dgm:pt>
    <dgm:pt modelId="{985CCD81-D648-5D40-9843-73144A30508F}" type="pres">
      <dgm:prSet presAssocID="{88E89F83-03A8-46BB-B0D1-EB5D4CB07117}" presName="sibTrans" presStyleCnt="0"/>
      <dgm:spPr/>
    </dgm:pt>
    <dgm:pt modelId="{3EEEFF0B-7D3D-3A44-93E3-F298D03A27C1}" type="pres">
      <dgm:prSet presAssocID="{4FCD64DD-213B-4B3A-AD15-659271DA5EFB}" presName="textNode" presStyleLbl="node1" presStyleIdx="2" presStyleCnt="8">
        <dgm:presLayoutVars>
          <dgm:bulletEnabled val="1"/>
        </dgm:presLayoutVars>
      </dgm:prSet>
      <dgm:spPr/>
    </dgm:pt>
    <dgm:pt modelId="{55DCECA9-5963-FD4D-9EA4-7D95594F7260}" type="pres">
      <dgm:prSet presAssocID="{20633449-F000-4527-AC47-10148926A26C}" presName="sibTrans" presStyleCnt="0"/>
      <dgm:spPr/>
    </dgm:pt>
    <dgm:pt modelId="{F2CEB0F3-E98A-5B46-B994-1B566B3C4B09}" type="pres">
      <dgm:prSet presAssocID="{1921CC9D-B5EE-44C5-B4A6-110DEF533EC4}" presName="textNode" presStyleLbl="node1" presStyleIdx="3" presStyleCnt="8">
        <dgm:presLayoutVars>
          <dgm:bulletEnabled val="1"/>
        </dgm:presLayoutVars>
      </dgm:prSet>
      <dgm:spPr/>
    </dgm:pt>
    <dgm:pt modelId="{4F9E78A9-4D68-DC43-9E61-49121F4E21BB}" type="pres">
      <dgm:prSet presAssocID="{7015A5B7-7755-45B1-8DAB-800366595D46}" presName="sibTrans" presStyleCnt="0"/>
      <dgm:spPr/>
    </dgm:pt>
    <dgm:pt modelId="{1E826A72-C8B1-2246-B824-415CFF7C2859}" type="pres">
      <dgm:prSet presAssocID="{61EDD420-F0B2-40F5-99C3-323C9B94D4C7}" presName="textNode" presStyleLbl="node1" presStyleIdx="4" presStyleCnt="8">
        <dgm:presLayoutVars>
          <dgm:bulletEnabled val="1"/>
        </dgm:presLayoutVars>
      </dgm:prSet>
      <dgm:spPr/>
    </dgm:pt>
    <dgm:pt modelId="{32E1875B-B85C-D344-8B44-AFB46E9241B3}" type="pres">
      <dgm:prSet presAssocID="{224886E3-DAB7-4E15-95C4-6A4166517068}" presName="sibTrans" presStyleCnt="0"/>
      <dgm:spPr/>
    </dgm:pt>
    <dgm:pt modelId="{B5D3FD4E-4C0B-474F-8E14-850A4FC8A892}" type="pres">
      <dgm:prSet presAssocID="{3A5B6950-4BD3-4DCB-9F3C-0ADE45D3DF5E}" presName="textNode" presStyleLbl="node1" presStyleIdx="5" presStyleCnt="8">
        <dgm:presLayoutVars>
          <dgm:bulletEnabled val="1"/>
        </dgm:presLayoutVars>
      </dgm:prSet>
      <dgm:spPr/>
    </dgm:pt>
    <dgm:pt modelId="{1FD0B76C-24DB-C646-9206-15CC2EC1D173}" type="pres">
      <dgm:prSet presAssocID="{5C12289F-32C9-4A73-A460-C570B96ABB99}" presName="sibTrans" presStyleCnt="0"/>
      <dgm:spPr/>
    </dgm:pt>
    <dgm:pt modelId="{7E956C21-FB21-3F43-B1C4-AE72287057B4}" type="pres">
      <dgm:prSet presAssocID="{4CB79BBF-5327-469B-9443-2A5F474AE804}" presName="textNode" presStyleLbl="node1" presStyleIdx="6" presStyleCnt="8">
        <dgm:presLayoutVars>
          <dgm:bulletEnabled val="1"/>
        </dgm:presLayoutVars>
      </dgm:prSet>
      <dgm:spPr/>
    </dgm:pt>
    <dgm:pt modelId="{342B79A8-765F-3349-BADC-2D076B9585EA}" type="pres">
      <dgm:prSet presAssocID="{E983E9A3-E56C-4A73-9988-DEFA46995FFD}" presName="sibTrans" presStyleCnt="0"/>
      <dgm:spPr/>
    </dgm:pt>
    <dgm:pt modelId="{BAAA4B4C-110C-9548-BCEE-FEEDC13A87DE}" type="pres">
      <dgm:prSet presAssocID="{0F0FA120-2337-4EDF-A222-051F8402D668}" presName="textNode" presStyleLbl="node1" presStyleIdx="7" presStyleCnt="8">
        <dgm:presLayoutVars>
          <dgm:bulletEnabled val="1"/>
        </dgm:presLayoutVars>
      </dgm:prSet>
      <dgm:spPr/>
    </dgm:pt>
  </dgm:ptLst>
  <dgm:cxnLst>
    <dgm:cxn modelId="{7733400C-4D2A-4E6A-9C92-1904E216C4BB}" srcId="{236F337B-896C-460B-B65B-DE710A994514}" destId="{3A5B6950-4BD3-4DCB-9F3C-0ADE45D3DF5E}" srcOrd="5" destOrd="0" parTransId="{F029D07C-9BA4-4112-BF09-5C3403E9F924}" sibTransId="{5C12289F-32C9-4A73-A460-C570B96ABB99}"/>
    <dgm:cxn modelId="{A639300D-746C-374C-9078-ED39DA98E612}" type="presOf" srcId="{61EDD420-F0B2-40F5-99C3-323C9B94D4C7}" destId="{1E826A72-C8B1-2246-B824-415CFF7C2859}" srcOrd="0" destOrd="0" presId="urn:microsoft.com/office/officeart/2005/8/layout/hProcess9"/>
    <dgm:cxn modelId="{33DA330E-82F0-514E-AFEC-D55417C96951}" type="presOf" srcId="{4FCD64DD-213B-4B3A-AD15-659271DA5EFB}" destId="{3EEEFF0B-7D3D-3A44-93E3-F298D03A27C1}" srcOrd="0" destOrd="0" presId="urn:microsoft.com/office/officeart/2005/8/layout/hProcess9"/>
    <dgm:cxn modelId="{882EE00F-0AB2-4E75-9028-3388010C987E}" srcId="{236F337B-896C-460B-B65B-DE710A994514}" destId="{3258F11C-12EB-46A1-A814-3E2DCE1E8A2B}" srcOrd="1" destOrd="0" parTransId="{62EE5A34-7A53-4166-B69B-91C557CBE207}" sibTransId="{88E89F83-03A8-46BB-B0D1-EB5D4CB07117}"/>
    <dgm:cxn modelId="{CAF5642C-03EE-344B-8854-7C53E34DEAF5}" type="presOf" srcId="{CB8CEA96-C972-40A7-B7C7-2BB5EEB4FA4B}" destId="{A8FA18D2-9D18-A641-91E8-B408AAE6C210}" srcOrd="0" destOrd="0" presId="urn:microsoft.com/office/officeart/2005/8/layout/hProcess9"/>
    <dgm:cxn modelId="{6A352D32-A8D0-A84B-A664-FDEE17637A47}" type="presOf" srcId="{236F337B-896C-460B-B65B-DE710A994514}" destId="{7C1D81A8-AC8D-5D48-B1F2-6784A2A5BB2D}" srcOrd="0" destOrd="0" presId="urn:microsoft.com/office/officeart/2005/8/layout/hProcess9"/>
    <dgm:cxn modelId="{B2FC1034-AB53-4314-AB7A-24044086AB25}" srcId="{236F337B-896C-460B-B65B-DE710A994514}" destId="{1921CC9D-B5EE-44C5-B4A6-110DEF533EC4}" srcOrd="3" destOrd="0" parTransId="{FF17F666-B2C4-48FF-931C-41C49DA23377}" sibTransId="{7015A5B7-7755-45B1-8DAB-800366595D46}"/>
    <dgm:cxn modelId="{BA1B3D6D-A003-4B3C-ACF8-119DAC299B0C}" srcId="{236F337B-896C-460B-B65B-DE710A994514}" destId="{CB8CEA96-C972-40A7-B7C7-2BB5EEB4FA4B}" srcOrd="0" destOrd="0" parTransId="{621D4B3E-53FD-44B5-A09E-A542F74FF6A5}" sibTransId="{A0B6DEAC-DCF0-41E6-8D07-4485D17C7C4B}"/>
    <dgm:cxn modelId="{996EFF70-9E1B-0043-9A8E-32CFEFCBD82E}" type="presOf" srcId="{3258F11C-12EB-46A1-A814-3E2DCE1E8A2B}" destId="{7E870C20-BC9B-EA46-A8D6-EE689FE9124F}" srcOrd="0" destOrd="0" presId="urn:microsoft.com/office/officeart/2005/8/layout/hProcess9"/>
    <dgm:cxn modelId="{77D7DD7D-BFF6-4152-B7F3-C8F0AD3F1327}" srcId="{236F337B-896C-460B-B65B-DE710A994514}" destId="{61EDD420-F0B2-40F5-99C3-323C9B94D4C7}" srcOrd="4" destOrd="0" parTransId="{969147FF-98D3-4BA8-BA7A-B68C5E5432A0}" sibTransId="{224886E3-DAB7-4E15-95C4-6A4166517068}"/>
    <dgm:cxn modelId="{235E23A6-F7E8-4AE1-B572-240B402FD623}" srcId="{236F337B-896C-460B-B65B-DE710A994514}" destId="{0F0FA120-2337-4EDF-A222-051F8402D668}" srcOrd="7" destOrd="0" parTransId="{61410749-84C7-43C6-98B0-A2868FD9A10E}" sibTransId="{574EFA04-4A32-43DC-BC6D-08044D5D442E}"/>
    <dgm:cxn modelId="{4BE070AC-0F04-7147-B5B9-53B73C30C0B6}" type="presOf" srcId="{1921CC9D-B5EE-44C5-B4A6-110DEF533EC4}" destId="{F2CEB0F3-E98A-5B46-B994-1B566B3C4B09}" srcOrd="0" destOrd="0" presId="urn:microsoft.com/office/officeart/2005/8/layout/hProcess9"/>
    <dgm:cxn modelId="{314B93B0-ED04-7D43-8C62-DB10C7F9B22C}" type="presOf" srcId="{0F0FA120-2337-4EDF-A222-051F8402D668}" destId="{BAAA4B4C-110C-9548-BCEE-FEEDC13A87DE}" srcOrd="0" destOrd="0" presId="urn:microsoft.com/office/officeart/2005/8/layout/hProcess9"/>
    <dgm:cxn modelId="{3548D6C1-29B3-BB44-82A5-890ECB492E6E}" type="presOf" srcId="{4CB79BBF-5327-469B-9443-2A5F474AE804}" destId="{7E956C21-FB21-3F43-B1C4-AE72287057B4}" srcOrd="0" destOrd="0" presId="urn:microsoft.com/office/officeart/2005/8/layout/hProcess9"/>
    <dgm:cxn modelId="{CB068EC2-9D27-4E74-A7BA-9E16A63347BE}" srcId="{236F337B-896C-460B-B65B-DE710A994514}" destId="{4CB79BBF-5327-469B-9443-2A5F474AE804}" srcOrd="6" destOrd="0" parTransId="{65C3247F-7DB7-4832-96BC-513AD9B9D0CD}" sibTransId="{E983E9A3-E56C-4A73-9988-DEFA46995FFD}"/>
    <dgm:cxn modelId="{511988D1-9B83-4D05-B8E8-6B0913354743}" srcId="{236F337B-896C-460B-B65B-DE710A994514}" destId="{4FCD64DD-213B-4B3A-AD15-659271DA5EFB}" srcOrd="2" destOrd="0" parTransId="{9E490DB5-EF93-4AFB-A807-38CF940B87FB}" sibTransId="{20633449-F000-4527-AC47-10148926A26C}"/>
    <dgm:cxn modelId="{E87D4DD8-274A-0242-8178-E8493027ADCE}" type="presOf" srcId="{3A5B6950-4BD3-4DCB-9F3C-0ADE45D3DF5E}" destId="{B5D3FD4E-4C0B-474F-8E14-850A4FC8A892}" srcOrd="0" destOrd="0" presId="urn:microsoft.com/office/officeart/2005/8/layout/hProcess9"/>
    <dgm:cxn modelId="{B8A1A125-E904-734B-8D00-239FF3AD322B}" type="presParOf" srcId="{7C1D81A8-AC8D-5D48-B1F2-6784A2A5BB2D}" destId="{4CAD5B93-0E78-9C42-BBD0-F4463CAB9B3A}" srcOrd="0" destOrd="0" presId="urn:microsoft.com/office/officeart/2005/8/layout/hProcess9"/>
    <dgm:cxn modelId="{4FF6F174-1BE1-2B4F-9A2A-3E9744461287}" type="presParOf" srcId="{7C1D81A8-AC8D-5D48-B1F2-6784A2A5BB2D}" destId="{D142591D-A3C6-2944-88BA-EA4D60EF9600}" srcOrd="1" destOrd="0" presId="urn:microsoft.com/office/officeart/2005/8/layout/hProcess9"/>
    <dgm:cxn modelId="{355BB940-F246-5A4A-8EF9-2FD93FADE2B2}" type="presParOf" srcId="{D142591D-A3C6-2944-88BA-EA4D60EF9600}" destId="{A8FA18D2-9D18-A641-91E8-B408AAE6C210}" srcOrd="0" destOrd="0" presId="urn:microsoft.com/office/officeart/2005/8/layout/hProcess9"/>
    <dgm:cxn modelId="{3F4DDB1F-067D-8E46-8846-9DD0B6ABC7B8}" type="presParOf" srcId="{D142591D-A3C6-2944-88BA-EA4D60EF9600}" destId="{64A24AB5-6765-2C4F-B3BF-8D5314F1AB71}" srcOrd="1" destOrd="0" presId="urn:microsoft.com/office/officeart/2005/8/layout/hProcess9"/>
    <dgm:cxn modelId="{6E2B964C-5BDD-1446-9202-99CA98F3D89C}" type="presParOf" srcId="{D142591D-A3C6-2944-88BA-EA4D60EF9600}" destId="{7E870C20-BC9B-EA46-A8D6-EE689FE9124F}" srcOrd="2" destOrd="0" presId="urn:microsoft.com/office/officeart/2005/8/layout/hProcess9"/>
    <dgm:cxn modelId="{4483C642-BDA3-3341-95B8-91A126CD1211}" type="presParOf" srcId="{D142591D-A3C6-2944-88BA-EA4D60EF9600}" destId="{985CCD81-D648-5D40-9843-73144A30508F}" srcOrd="3" destOrd="0" presId="urn:microsoft.com/office/officeart/2005/8/layout/hProcess9"/>
    <dgm:cxn modelId="{87730F5E-D57E-1B48-8659-F80C2534EC47}" type="presParOf" srcId="{D142591D-A3C6-2944-88BA-EA4D60EF9600}" destId="{3EEEFF0B-7D3D-3A44-93E3-F298D03A27C1}" srcOrd="4" destOrd="0" presId="urn:microsoft.com/office/officeart/2005/8/layout/hProcess9"/>
    <dgm:cxn modelId="{FF16B512-231C-5B4B-8616-4E0936D87A92}" type="presParOf" srcId="{D142591D-A3C6-2944-88BA-EA4D60EF9600}" destId="{55DCECA9-5963-FD4D-9EA4-7D95594F7260}" srcOrd="5" destOrd="0" presId="urn:microsoft.com/office/officeart/2005/8/layout/hProcess9"/>
    <dgm:cxn modelId="{EDFA7429-FBA0-874C-A264-46853993A635}" type="presParOf" srcId="{D142591D-A3C6-2944-88BA-EA4D60EF9600}" destId="{F2CEB0F3-E98A-5B46-B994-1B566B3C4B09}" srcOrd="6" destOrd="0" presId="urn:microsoft.com/office/officeart/2005/8/layout/hProcess9"/>
    <dgm:cxn modelId="{282D8281-4599-FD49-BBEB-A0E01D9C2326}" type="presParOf" srcId="{D142591D-A3C6-2944-88BA-EA4D60EF9600}" destId="{4F9E78A9-4D68-DC43-9E61-49121F4E21BB}" srcOrd="7" destOrd="0" presId="urn:microsoft.com/office/officeart/2005/8/layout/hProcess9"/>
    <dgm:cxn modelId="{19A12CE7-F450-214E-BCB7-952E0A8A7736}" type="presParOf" srcId="{D142591D-A3C6-2944-88BA-EA4D60EF9600}" destId="{1E826A72-C8B1-2246-B824-415CFF7C2859}" srcOrd="8" destOrd="0" presId="urn:microsoft.com/office/officeart/2005/8/layout/hProcess9"/>
    <dgm:cxn modelId="{28A26693-5CF6-E84D-B15B-D2D055B6E043}" type="presParOf" srcId="{D142591D-A3C6-2944-88BA-EA4D60EF9600}" destId="{32E1875B-B85C-D344-8B44-AFB46E9241B3}" srcOrd="9" destOrd="0" presId="urn:microsoft.com/office/officeart/2005/8/layout/hProcess9"/>
    <dgm:cxn modelId="{971AA4FD-B27A-934A-81D6-2C81FF49281A}" type="presParOf" srcId="{D142591D-A3C6-2944-88BA-EA4D60EF9600}" destId="{B5D3FD4E-4C0B-474F-8E14-850A4FC8A892}" srcOrd="10" destOrd="0" presId="urn:microsoft.com/office/officeart/2005/8/layout/hProcess9"/>
    <dgm:cxn modelId="{12CE572E-C149-8B45-ADE9-A5C37CD4BAED}" type="presParOf" srcId="{D142591D-A3C6-2944-88BA-EA4D60EF9600}" destId="{1FD0B76C-24DB-C646-9206-15CC2EC1D173}" srcOrd="11" destOrd="0" presId="urn:microsoft.com/office/officeart/2005/8/layout/hProcess9"/>
    <dgm:cxn modelId="{A5086741-7334-0C41-AA35-12361668E80D}" type="presParOf" srcId="{D142591D-A3C6-2944-88BA-EA4D60EF9600}" destId="{7E956C21-FB21-3F43-B1C4-AE72287057B4}" srcOrd="12" destOrd="0" presId="urn:microsoft.com/office/officeart/2005/8/layout/hProcess9"/>
    <dgm:cxn modelId="{2578F20D-7D04-1345-8E7B-C1814DC2FA05}" type="presParOf" srcId="{D142591D-A3C6-2944-88BA-EA4D60EF9600}" destId="{342B79A8-765F-3349-BADC-2D076B9585EA}" srcOrd="13" destOrd="0" presId="urn:microsoft.com/office/officeart/2005/8/layout/hProcess9"/>
    <dgm:cxn modelId="{F2BE93D2-D9B8-614B-BAA6-E5E7F8C8FE2F}" type="presParOf" srcId="{D142591D-A3C6-2944-88BA-EA4D60EF9600}" destId="{BAAA4B4C-110C-9548-BCEE-FEEDC13A87DE}"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FD73C1-8294-D145-935A-D8AF626608D3}" type="doc">
      <dgm:prSet loTypeId="urn:microsoft.com/office/officeart/2005/8/layout/venn1" loCatId="" qsTypeId="urn:microsoft.com/office/officeart/2005/8/quickstyle/simple1" qsCatId="simple" csTypeId="urn:microsoft.com/office/officeart/2005/8/colors/accent1_2" csCatId="accent1" phldr="1"/>
      <dgm:spPr/>
    </dgm:pt>
    <dgm:pt modelId="{6B8B4040-B46D-B548-8319-1F25DF6E717E}">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Well-Being</a:t>
          </a:r>
        </a:p>
      </dgm:t>
    </dgm:pt>
    <dgm:pt modelId="{937C7610-8F8F-EB49-9836-47D3D0327092}" type="parTrans" cxnId="{B2D93BA6-7869-804D-85DE-24B2039A2C8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26BE790-BAE8-684C-A50F-A7C945729882}" type="sibTrans" cxnId="{B2D93BA6-7869-804D-85DE-24B2039A2C8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CB75906-780C-5B40-A68A-D00913F6D523}">
      <dgm:prSet phldrT="[Text]"/>
      <dgm:spPr>
        <a:solidFill>
          <a:schemeClr val="accent2">
            <a:lumMod val="40000"/>
            <a:lumOff val="60000"/>
            <a:alpha val="50000"/>
          </a:schemeClr>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DEIB</a:t>
          </a:r>
        </a:p>
      </dgm:t>
    </dgm:pt>
    <dgm:pt modelId="{B1931A4C-BC79-7243-AA21-D24C47D84760}" type="parTrans" cxnId="{C2DCA0EE-0F16-3B4B-9CFF-0112B8A156B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BEFA4E9E-BF1C-C541-B830-B491BFB415C5}" type="sibTrans" cxnId="{C2DCA0EE-0F16-3B4B-9CFF-0112B8A156B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B67A452-57F9-F441-937B-98324CC00BA2}" type="pres">
      <dgm:prSet presAssocID="{25FD73C1-8294-D145-935A-D8AF626608D3}" presName="compositeShape" presStyleCnt="0">
        <dgm:presLayoutVars>
          <dgm:chMax val="7"/>
          <dgm:dir/>
          <dgm:resizeHandles val="exact"/>
        </dgm:presLayoutVars>
      </dgm:prSet>
      <dgm:spPr/>
    </dgm:pt>
    <dgm:pt modelId="{108349A0-AD83-134C-944B-03550500A21F}" type="pres">
      <dgm:prSet presAssocID="{6B8B4040-B46D-B548-8319-1F25DF6E717E}" presName="circ1" presStyleLbl="vennNode1" presStyleIdx="0" presStyleCnt="2"/>
      <dgm:spPr/>
    </dgm:pt>
    <dgm:pt modelId="{BB630360-7415-2447-83E2-034FA6569A90}" type="pres">
      <dgm:prSet presAssocID="{6B8B4040-B46D-B548-8319-1F25DF6E717E}" presName="circ1Tx" presStyleLbl="revTx" presStyleIdx="0" presStyleCnt="0">
        <dgm:presLayoutVars>
          <dgm:chMax val="0"/>
          <dgm:chPref val="0"/>
          <dgm:bulletEnabled val="1"/>
        </dgm:presLayoutVars>
      </dgm:prSet>
      <dgm:spPr/>
    </dgm:pt>
    <dgm:pt modelId="{A4B91EBB-7C38-8740-A948-C82F5058671F}" type="pres">
      <dgm:prSet presAssocID="{0CB75906-780C-5B40-A68A-D00913F6D523}" presName="circ2" presStyleLbl="vennNode1" presStyleIdx="1" presStyleCnt="2"/>
      <dgm:spPr/>
    </dgm:pt>
    <dgm:pt modelId="{C7A38EDD-B376-2347-B9E0-2D2C2B3BC720}" type="pres">
      <dgm:prSet presAssocID="{0CB75906-780C-5B40-A68A-D00913F6D523}" presName="circ2Tx" presStyleLbl="revTx" presStyleIdx="0" presStyleCnt="0">
        <dgm:presLayoutVars>
          <dgm:chMax val="0"/>
          <dgm:chPref val="0"/>
          <dgm:bulletEnabled val="1"/>
        </dgm:presLayoutVars>
      </dgm:prSet>
      <dgm:spPr/>
    </dgm:pt>
  </dgm:ptLst>
  <dgm:cxnLst>
    <dgm:cxn modelId="{9F648401-D1E1-FB41-9CB9-000F801D8DA4}" type="presOf" srcId="{25FD73C1-8294-D145-935A-D8AF626608D3}" destId="{1B67A452-57F9-F441-937B-98324CC00BA2}" srcOrd="0" destOrd="0" presId="urn:microsoft.com/office/officeart/2005/8/layout/venn1"/>
    <dgm:cxn modelId="{B2D93BA6-7869-804D-85DE-24B2039A2C80}" srcId="{25FD73C1-8294-D145-935A-D8AF626608D3}" destId="{6B8B4040-B46D-B548-8319-1F25DF6E717E}" srcOrd="0" destOrd="0" parTransId="{937C7610-8F8F-EB49-9836-47D3D0327092}" sibTransId="{826BE790-BAE8-684C-A50F-A7C945729882}"/>
    <dgm:cxn modelId="{4BD22DC6-A7DB-0B41-9A86-5D58594416BD}" type="presOf" srcId="{0CB75906-780C-5B40-A68A-D00913F6D523}" destId="{C7A38EDD-B376-2347-B9E0-2D2C2B3BC720}" srcOrd="1" destOrd="0" presId="urn:microsoft.com/office/officeart/2005/8/layout/venn1"/>
    <dgm:cxn modelId="{F8A1DDDE-9B99-4C4E-8F3A-B5A9F274174F}" type="presOf" srcId="{6B8B4040-B46D-B548-8319-1F25DF6E717E}" destId="{BB630360-7415-2447-83E2-034FA6569A90}" srcOrd="1" destOrd="0" presId="urn:microsoft.com/office/officeart/2005/8/layout/venn1"/>
    <dgm:cxn modelId="{FA06A6DF-43E5-6D43-96CF-11E232C02C07}" type="presOf" srcId="{0CB75906-780C-5B40-A68A-D00913F6D523}" destId="{A4B91EBB-7C38-8740-A948-C82F5058671F}" srcOrd="0" destOrd="0" presId="urn:microsoft.com/office/officeart/2005/8/layout/venn1"/>
    <dgm:cxn modelId="{C2DCA0EE-0F16-3B4B-9CFF-0112B8A156B8}" srcId="{25FD73C1-8294-D145-935A-D8AF626608D3}" destId="{0CB75906-780C-5B40-A68A-D00913F6D523}" srcOrd="1" destOrd="0" parTransId="{B1931A4C-BC79-7243-AA21-D24C47D84760}" sibTransId="{BEFA4E9E-BF1C-C541-B830-B491BFB415C5}"/>
    <dgm:cxn modelId="{5DD560F1-18A7-DA46-9294-E50F5C9E566A}" type="presOf" srcId="{6B8B4040-B46D-B548-8319-1F25DF6E717E}" destId="{108349A0-AD83-134C-944B-03550500A21F}" srcOrd="0" destOrd="0" presId="urn:microsoft.com/office/officeart/2005/8/layout/venn1"/>
    <dgm:cxn modelId="{14B8AA69-803E-874E-B00D-00004B5F1035}" type="presParOf" srcId="{1B67A452-57F9-F441-937B-98324CC00BA2}" destId="{108349A0-AD83-134C-944B-03550500A21F}" srcOrd="0" destOrd="0" presId="urn:microsoft.com/office/officeart/2005/8/layout/venn1"/>
    <dgm:cxn modelId="{EF5302F2-DC01-C44A-8E03-B2DA558CD94F}" type="presParOf" srcId="{1B67A452-57F9-F441-937B-98324CC00BA2}" destId="{BB630360-7415-2447-83E2-034FA6569A90}" srcOrd="1" destOrd="0" presId="urn:microsoft.com/office/officeart/2005/8/layout/venn1"/>
    <dgm:cxn modelId="{866DD132-2DEB-C147-AE0C-843BEA26F3AD}" type="presParOf" srcId="{1B67A452-57F9-F441-937B-98324CC00BA2}" destId="{A4B91EBB-7C38-8740-A948-C82F5058671F}" srcOrd="2" destOrd="0" presId="urn:microsoft.com/office/officeart/2005/8/layout/venn1"/>
    <dgm:cxn modelId="{B7442626-00D5-3B46-BD0F-1F1846AD6F3A}" type="presParOf" srcId="{1B67A452-57F9-F441-937B-98324CC00BA2}" destId="{C7A38EDD-B376-2347-B9E0-2D2C2B3BC72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51DFF-EBF7-104E-8BE8-8A92FA37FCAE}"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0E901A88-1768-144B-8B88-8BD09AF470E3}">
      <dgm:prSet phldrT="[Text]" custT="1"/>
      <dgm:spPr/>
      <dgm:t>
        <a:bodyPr/>
        <a:lstStyle/>
        <a:p>
          <a:r>
            <a:rPr lang="en-CH" sz="2400" dirty="0">
              <a:latin typeface="Verdana" panose="020B0604030504040204" pitchFamily="34" charset="0"/>
              <a:ea typeface="Verdana" panose="020B0604030504040204" pitchFamily="34" charset="0"/>
              <a:cs typeface="Verdana" panose="020B0604030504040204" pitchFamily="34" charset="0"/>
            </a:rPr>
            <a:t>Society</a:t>
          </a:r>
          <a:endParaRPr lang="en-GB" sz="2400" dirty="0">
            <a:latin typeface="Verdana" panose="020B0604030504040204" pitchFamily="34" charset="0"/>
            <a:ea typeface="Verdana" panose="020B0604030504040204" pitchFamily="34" charset="0"/>
            <a:cs typeface="Verdana" panose="020B0604030504040204" pitchFamily="34" charset="0"/>
          </a:endParaRPr>
        </a:p>
      </dgm:t>
    </dgm:pt>
    <dgm:pt modelId="{63B602FE-3802-784A-BD7C-05DD5822325A}" type="parTrans" cxnId="{D2E577D3-05A0-1E43-B0C2-47B537228D2A}">
      <dgm:prSet/>
      <dgm:spPr/>
      <dgm:t>
        <a:bodyPr/>
        <a:lstStyle/>
        <a:p>
          <a:endParaRPr lang="en-GB"/>
        </a:p>
      </dgm:t>
    </dgm:pt>
    <dgm:pt modelId="{8243BBD3-20CB-D64E-9AB8-F07C25CED413}" type="sibTrans" cxnId="{D2E577D3-05A0-1E43-B0C2-47B537228D2A}">
      <dgm:prSet/>
      <dgm:spPr/>
      <dgm:t>
        <a:bodyPr/>
        <a:lstStyle/>
        <a:p>
          <a:endParaRPr lang="en-GB"/>
        </a:p>
      </dgm:t>
    </dgm:pt>
    <dgm:pt modelId="{F0FB46EA-ECD4-7048-9FE2-C37EA5349BCD}">
      <dgm:prSet custT="1"/>
      <dgm:spPr/>
      <dgm:t>
        <a:bodyPr/>
        <a:lstStyle/>
        <a:p>
          <a:r>
            <a:rPr lang="en-CH" sz="2400">
              <a:latin typeface="Verdana" panose="020B0604030504040204" pitchFamily="34" charset="0"/>
              <a:ea typeface="Verdana" panose="020B0604030504040204" pitchFamily="34" charset="0"/>
              <a:cs typeface="Verdana" panose="020B0604030504040204" pitchFamily="34" charset="0"/>
            </a:rPr>
            <a:t>Community</a:t>
          </a:r>
          <a:endParaRPr lang="en-CH" sz="2400" dirty="0">
            <a:latin typeface="Verdana" panose="020B0604030504040204" pitchFamily="34" charset="0"/>
            <a:ea typeface="Verdana" panose="020B0604030504040204" pitchFamily="34" charset="0"/>
            <a:cs typeface="Verdana" panose="020B0604030504040204" pitchFamily="34" charset="0"/>
          </a:endParaRPr>
        </a:p>
      </dgm:t>
    </dgm:pt>
    <dgm:pt modelId="{F646589C-1FFA-734C-89C8-49AA72D45D59}" type="parTrans" cxnId="{D78D2746-A332-204B-9C74-A82614CFB675}">
      <dgm:prSet/>
      <dgm:spPr/>
      <dgm:t>
        <a:bodyPr/>
        <a:lstStyle/>
        <a:p>
          <a:endParaRPr lang="en-GB"/>
        </a:p>
      </dgm:t>
    </dgm:pt>
    <dgm:pt modelId="{571074EA-F899-5046-9479-AF3B0FE26A08}" type="sibTrans" cxnId="{D78D2746-A332-204B-9C74-A82614CFB675}">
      <dgm:prSet/>
      <dgm:spPr/>
      <dgm:t>
        <a:bodyPr/>
        <a:lstStyle/>
        <a:p>
          <a:endParaRPr lang="en-GB"/>
        </a:p>
      </dgm:t>
    </dgm:pt>
    <dgm:pt modelId="{8F650DB2-57D8-4F4C-B884-1CEFF1449334}">
      <dgm:prSet custT="1"/>
      <dgm:spPr/>
      <dgm:t>
        <a:bodyPr/>
        <a:lstStyle/>
        <a:p>
          <a:r>
            <a:rPr lang="en-CH" sz="2400">
              <a:latin typeface="Verdana" panose="020B0604030504040204" pitchFamily="34" charset="0"/>
              <a:ea typeface="Verdana" panose="020B0604030504040204" pitchFamily="34" charset="0"/>
              <a:cs typeface="Verdana" panose="020B0604030504040204" pitchFamily="34" charset="0"/>
            </a:rPr>
            <a:t>Relationship</a:t>
          </a:r>
          <a:endParaRPr lang="en-CH" sz="2400" dirty="0">
            <a:latin typeface="Verdana" panose="020B0604030504040204" pitchFamily="34" charset="0"/>
            <a:ea typeface="Verdana" panose="020B0604030504040204" pitchFamily="34" charset="0"/>
            <a:cs typeface="Verdana" panose="020B0604030504040204" pitchFamily="34" charset="0"/>
          </a:endParaRPr>
        </a:p>
      </dgm:t>
    </dgm:pt>
    <dgm:pt modelId="{2D61D338-E309-9B46-BA0E-06AFD20BC964}" type="parTrans" cxnId="{C8B07AE1-F49A-CA4E-A813-6022DF761482}">
      <dgm:prSet/>
      <dgm:spPr/>
      <dgm:t>
        <a:bodyPr/>
        <a:lstStyle/>
        <a:p>
          <a:endParaRPr lang="en-GB"/>
        </a:p>
      </dgm:t>
    </dgm:pt>
    <dgm:pt modelId="{67613754-6656-3042-A2A5-316AE59E1D88}" type="sibTrans" cxnId="{C8B07AE1-F49A-CA4E-A813-6022DF761482}">
      <dgm:prSet/>
      <dgm:spPr/>
      <dgm:t>
        <a:bodyPr/>
        <a:lstStyle/>
        <a:p>
          <a:endParaRPr lang="en-GB"/>
        </a:p>
      </dgm:t>
    </dgm:pt>
    <dgm:pt modelId="{E3BB5383-D217-EC4A-A4B5-0A78AC16F259}">
      <dgm:prSet custT="1"/>
      <dgm:spPr/>
      <dgm:t>
        <a:bodyPr/>
        <a:lstStyle/>
        <a:p>
          <a:r>
            <a:rPr lang="en-CH" sz="2400" dirty="0">
              <a:latin typeface="Verdana" panose="020B0604030504040204" pitchFamily="34" charset="0"/>
              <a:ea typeface="Verdana" panose="020B0604030504040204" pitchFamily="34" charset="0"/>
              <a:cs typeface="Verdana" panose="020B0604030504040204" pitchFamily="34" charset="0"/>
            </a:rPr>
            <a:t>Individual</a:t>
          </a:r>
        </a:p>
      </dgm:t>
    </dgm:pt>
    <dgm:pt modelId="{41C3CE50-DD7E-9248-AA49-A3619FD0B8E8}" type="parTrans" cxnId="{CE1A1C95-1559-2E48-9AA9-763A1097CA1D}">
      <dgm:prSet/>
      <dgm:spPr/>
      <dgm:t>
        <a:bodyPr/>
        <a:lstStyle/>
        <a:p>
          <a:endParaRPr lang="en-GB"/>
        </a:p>
      </dgm:t>
    </dgm:pt>
    <dgm:pt modelId="{07B3EC35-B22E-0F4E-83F7-BCD298642CF1}" type="sibTrans" cxnId="{CE1A1C95-1559-2E48-9AA9-763A1097CA1D}">
      <dgm:prSet/>
      <dgm:spPr/>
      <dgm:t>
        <a:bodyPr/>
        <a:lstStyle/>
        <a:p>
          <a:endParaRPr lang="en-GB"/>
        </a:p>
      </dgm:t>
    </dgm:pt>
    <dgm:pt modelId="{C99C9B14-6C3F-A140-AD55-E9D89776148A}" type="pres">
      <dgm:prSet presAssocID="{60251DFF-EBF7-104E-8BE8-8A92FA37FCAE}" presName="Name0" presStyleCnt="0">
        <dgm:presLayoutVars>
          <dgm:chMax val="7"/>
          <dgm:resizeHandles val="exact"/>
        </dgm:presLayoutVars>
      </dgm:prSet>
      <dgm:spPr/>
    </dgm:pt>
    <dgm:pt modelId="{291B3D73-30A2-CC4A-BB30-B70C7DFF9ED9}" type="pres">
      <dgm:prSet presAssocID="{60251DFF-EBF7-104E-8BE8-8A92FA37FCAE}" presName="comp1" presStyleCnt="0"/>
      <dgm:spPr/>
    </dgm:pt>
    <dgm:pt modelId="{A7363B37-3462-1246-AF59-7E4838A69B85}" type="pres">
      <dgm:prSet presAssocID="{60251DFF-EBF7-104E-8BE8-8A92FA37FCAE}" presName="circle1" presStyleLbl="node1" presStyleIdx="0" presStyleCnt="4" custScaleX="188255"/>
      <dgm:spPr/>
    </dgm:pt>
    <dgm:pt modelId="{F73EF17B-E608-D84E-9E94-97101181AE90}" type="pres">
      <dgm:prSet presAssocID="{60251DFF-EBF7-104E-8BE8-8A92FA37FCAE}" presName="c1text" presStyleLbl="node1" presStyleIdx="0" presStyleCnt="4">
        <dgm:presLayoutVars>
          <dgm:bulletEnabled val="1"/>
        </dgm:presLayoutVars>
      </dgm:prSet>
      <dgm:spPr/>
    </dgm:pt>
    <dgm:pt modelId="{7B4CB766-9E90-904B-87F5-E14479223E08}" type="pres">
      <dgm:prSet presAssocID="{60251DFF-EBF7-104E-8BE8-8A92FA37FCAE}" presName="comp2" presStyleCnt="0"/>
      <dgm:spPr/>
    </dgm:pt>
    <dgm:pt modelId="{11A0FC8D-3B9C-5F46-B255-5EE7267CF7B6}" type="pres">
      <dgm:prSet presAssocID="{60251DFF-EBF7-104E-8BE8-8A92FA37FCAE}" presName="circle2" presStyleLbl="node1" presStyleIdx="1" presStyleCnt="4" custScaleX="188255"/>
      <dgm:spPr/>
    </dgm:pt>
    <dgm:pt modelId="{5235FC44-CC64-0145-BBDD-D57C71148351}" type="pres">
      <dgm:prSet presAssocID="{60251DFF-EBF7-104E-8BE8-8A92FA37FCAE}" presName="c2text" presStyleLbl="node1" presStyleIdx="1" presStyleCnt="4">
        <dgm:presLayoutVars>
          <dgm:bulletEnabled val="1"/>
        </dgm:presLayoutVars>
      </dgm:prSet>
      <dgm:spPr/>
    </dgm:pt>
    <dgm:pt modelId="{431ACE63-DB16-E94F-8135-AADD695C683F}" type="pres">
      <dgm:prSet presAssocID="{60251DFF-EBF7-104E-8BE8-8A92FA37FCAE}" presName="comp3" presStyleCnt="0"/>
      <dgm:spPr/>
    </dgm:pt>
    <dgm:pt modelId="{1C27377B-9F90-5A4C-AEE1-3EA388A403CA}" type="pres">
      <dgm:prSet presAssocID="{60251DFF-EBF7-104E-8BE8-8A92FA37FCAE}" presName="circle3" presStyleLbl="node1" presStyleIdx="2" presStyleCnt="4" custScaleX="188255"/>
      <dgm:spPr/>
    </dgm:pt>
    <dgm:pt modelId="{948579FE-010B-354A-B73C-463CFE3B58F6}" type="pres">
      <dgm:prSet presAssocID="{60251DFF-EBF7-104E-8BE8-8A92FA37FCAE}" presName="c3text" presStyleLbl="node1" presStyleIdx="2" presStyleCnt="4">
        <dgm:presLayoutVars>
          <dgm:bulletEnabled val="1"/>
        </dgm:presLayoutVars>
      </dgm:prSet>
      <dgm:spPr/>
    </dgm:pt>
    <dgm:pt modelId="{61780D86-49DD-CC45-99A5-B3326DEFFD5B}" type="pres">
      <dgm:prSet presAssocID="{60251DFF-EBF7-104E-8BE8-8A92FA37FCAE}" presName="comp4" presStyleCnt="0"/>
      <dgm:spPr/>
    </dgm:pt>
    <dgm:pt modelId="{28F452EB-1169-ED48-AF81-AE1824014DE9}" type="pres">
      <dgm:prSet presAssocID="{60251DFF-EBF7-104E-8BE8-8A92FA37FCAE}" presName="circle4" presStyleLbl="node1" presStyleIdx="3" presStyleCnt="4" custScaleX="188255"/>
      <dgm:spPr/>
    </dgm:pt>
    <dgm:pt modelId="{BAF19EF2-3BA1-CC4E-BB2B-A5EA37758A64}" type="pres">
      <dgm:prSet presAssocID="{60251DFF-EBF7-104E-8BE8-8A92FA37FCAE}" presName="c4text" presStyleLbl="node1" presStyleIdx="3" presStyleCnt="4">
        <dgm:presLayoutVars>
          <dgm:bulletEnabled val="1"/>
        </dgm:presLayoutVars>
      </dgm:prSet>
      <dgm:spPr/>
    </dgm:pt>
  </dgm:ptLst>
  <dgm:cxnLst>
    <dgm:cxn modelId="{D78D2746-A332-204B-9C74-A82614CFB675}" srcId="{60251DFF-EBF7-104E-8BE8-8A92FA37FCAE}" destId="{F0FB46EA-ECD4-7048-9FE2-C37EA5349BCD}" srcOrd="1" destOrd="0" parTransId="{F646589C-1FFA-734C-89C8-49AA72D45D59}" sibTransId="{571074EA-F899-5046-9479-AF3B0FE26A08}"/>
    <dgm:cxn modelId="{4588FF55-EFC4-AA48-9059-E0D2336E9161}" type="presOf" srcId="{8F650DB2-57D8-4F4C-B884-1CEFF1449334}" destId="{948579FE-010B-354A-B73C-463CFE3B58F6}" srcOrd="1" destOrd="0" presId="urn:microsoft.com/office/officeart/2005/8/layout/venn2"/>
    <dgm:cxn modelId="{8A448D5A-54CE-4C4A-BB9C-1FFF33F9C9E5}" type="presOf" srcId="{E3BB5383-D217-EC4A-A4B5-0A78AC16F259}" destId="{BAF19EF2-3BA1-CC4E-BB2B-A5EA37758A64}" srcOrd="1" destOrd="0" presId="urn:microsoft.com/office/officeart/2005/8/layout/venn2"/>
    <dgm:cxn modelId="{04BE2C6A-71F6-A046-B5CF-6CD95D310CB4}" type="presOf" srcId="{0E901A88-1768-144B-8B88-8BD09AF470E3}" destId="{F73EF17B-E608-D84E-9E94-97101181AE90}" srcOrd="1" destOrd="0" presId="urn:microsoft.com/office/officeart/2005/8/layout/venn2"/>
    <dgm:cxn modelId="{AB9DAE81-2078-0A46-85A2-998FB9F34FB2}" type="presOf" srcId="{E3BB5383-D217-EC4A-A4B5-0A78AC16F259}" destId="{28F452EB-1169-ED48-AF81-AE1824014DE9}" srcOrd="0" destOrd="0" presId="urn:microsoft.com/office/officeart/2005/8/layout/venn2"/>
    <dgm:cxn modelId="{1278A593-BB8E-9845-AD63-BDD04C5A22AA}" type="presOf" srcId="{60251DFF-EBF7-104E-8BE8-8A92FA37FCAE}" destId="{C99C9B14-6C3F-A140-AD55-E9D89776148A}" srcOrd="0" destOrd="0" presId="urn:microsoft.com/office/officeart/2005/8/layout/venn2"/>
    <dgm:cxn modelId="{43C63194-3CC3-1447-99A9-5FAC4547A477}" type="presOf" srcId="{0E901A88-1768-144B-8B88-8BD09AF470E3}" destId="{A7363B37-3462-1246-AF59-7E4838A69B85}" srcOrd="0" destOrd="0" presId="urn:microsoft.com/office/officeart/2005/8/layout/venn2"/>
    <dgm:cxn modelId="{CE1A1C95-1559-2E48-9AA9-763A1097CA1D}" srcId="{60251DFF-EBF7-104E-8BE8-8A92FA37FCAE}" destId="{E3BB5383-D217-EC4A-A4B5-0A78AC16F259}" srcOrd="3" destOrd="0" parTransId="{41C3CE50-DD7E-9248-AA49-A3619FD0B8E8}" sibTransId="{07B3EC35-B22E-0F4E-83F7-BCD298642CF1}"/>
    <dgm:cxn modelId="{7BB706C6-B86F-294B-BCF8-86B669ABD3A2}" type="presOf" srcId="{8F650DB2-57D8-4F4C-B884-1CEFF1449334}" destId="{1C27377B-9F90-5A4C-AEE1-3EA388A403CA}" srcOrd="0" destOrd="0" presId="urn:microsoft.com/office/officeart/2005/8/layout/venn2"/>
    <dgm:cxn modelId="{D2E577D3-05A0-1E43-B0C2-47B537228D2A}" srcId="{60251DFF-EBF7-104E-8BE8-8A92FA37FCAE}" destId="{0E901A88-1768-144B-8B88-8BD09AF470E3}" srcOrd="0" destOrd="0" parTransId="{63B602FE-3802-784A-BD7C-05DD5822325A}" sibTransId="{8243BBD3-20CB-D64E-9AB8-F07C25CED413}"/>
    <dgm:cxn modelId="{0F859BD4-7B84-9546-89A4-9A3874681ACF}" type="presOf" srcId="{F0FB46EA-ECD4-7048-9FE2-C37EA5349BCD}" destId="{5235FC44-CC64-0145-BBDD-D57C71148351}" srcOrd="1" destOrd="0" presId="urn:microsoft.com/office/officeart/2005/8/layout/venn2"/>
    <dgm:cxn modelId="{4251BFDC-EE75-F048-8683-F2287D6DF0EE}" type="presOf" srcId="{F0FB46EA-ECD4-7048-9FE2-C37EA5349BCD}" destId="{11A0FC8D-3B9C-5F46-B255-5EE7267CF7B6}" srcOrd="0" destOrd="0" presId="urn:microsoft.com/office/officeart/2005/8/layout/venn2"/>
    <dgm:cxn modelId="{C8B07AE1-F49A-CA4E-A813-6022DF761482}" srcId="{60251DFF-EBF7-104E-8BE8-8A92FA37FCAE}" destId="{8F650DB2-57D8-4F4C-B884-1CEFF1449334}" srcOrd="2" destOrd="0" parTransId="{2D61D338-E309-9B46-BA0E-06AFD20BC964}" sibTransId="{67613754-6656-3042-A2A5-316AE59E1D88}"/>
    <dgm:cxn modelId="{06526637-8359-2E46-B054-D2DC41A6FD2F}" type="presParOf" srcId="{C99C9B14-6C3F-A140-AD55-E9D89776148A}" destId="{291B3D73-30A2-CC4A-BB30-B70C7DFF9ED9}" srcOrd="0" destOrd="0" presId="urn:microsoft.com/office/officeart/2005/8/layout/venn2"/>
    <dgm:cxn modelId="{8B849962-BA05-9049-9C14-C5A856820D5E}" type="presParOf" srcId="{291B3D73-30A2-CC4A-BB30-B70C7DFF9ED9}" destId="{A7363B37-3462-1246-AF59-7E4838A69B85}" srcOrd="0" destOrd="0" presId="urn:microsoft.com/office/officeart/2005/8/layout/venn2"/>
    <dgm:cxn modelId="{8298A588-1EDF-494A-AB76-E59813EAE1F8}" type="presParOf" srcId="{291B3D73-30A2-CC4A-BB30-B70C7DFF9ED9}" destId="{F73EF17B-E608-D84E-9E94-97101181AE90}" srcOrd="1" destOrd="0" presId="urn:microsoft.com/office/officeart/2005/8/layout/venn2"/>
    <dgm:cxn modelId="{04AFAAEC-8C91-8644-833F-E76ECEC5BEA0}" type="presParOf" srcId="{C99C9B14-6C3F-A140-AD55-E9D89776148A}" destId="{7B4CB766-9E90-904B-87F5-E14479223E08}" srcOrd="1" destOrd="0" presId="urn:microsoft.com/office/officeart/2005/8/layout/venn2"/>
    <dgm:cxn modelId="{5B0B1859-C301-864E-9836-AD987B84FB06}" type="presParOf" srcId="{7B4CB766-9E90-904B-87F5-E14479223E08}" destId="{11A0FC8D-3B9C-5F46-B255-5EE7267CF7B6}" srcOrd="0" destOrd="0" presId="urn:microsoft.com/office/officeart/2005/8/layout/venn2"/>
    <dgm:cxn modelId="{C2F52143-A439-E241-AD68-6143E19D3ED9}" type="presParOf" srcId="{7B4CB766-9E90-904B-87F5-E14479223E08}" destId="{5235FC44-CC64-0145-BBDD-D57C71148351}" srcOrd="1" destOrd="0" presId="urn:microsoft.com/office/officeart/2005/8/layout/venn2"/>
    <dgm:cxn modelId="{294F78C3-9C2B-1D45-957E-DF4CB5B82CEE}" type="presParOf" srcId="{C99C9B14-6C3F-A140-AD55-E9D89776148A}" destId="{431ACE63-DB16-E94F-8135-AADD695C683F}" srcOrd="2" destOrd="0" presId="urn:microsoft.com/office/officeart/2005/8/layout/venn2"/>
    <dgm:cxn modelId="{2954226D-A6CE-1C4E-887A-1FADF0E395BB}" type="presParOf" srcId="{431ACE63-DB16-E94F-8135-AADD695C683F}" destId="{1C27377B-9F90-5A4C-AEE1-3EA388A403CA}" srcOrd="0" destOrd="0" presId="urn:microsoft.com/office/officeart/2005/8/layout/venn2"/>
    <dgm:cxn modelId="{ACF150FD-47CB-6847-8635-FFCD9006090D}" type="presParOf" srcId="{431ACE63-DB16-E94F-8135-AADD695C683F}" destId="{948579FE-010B-354A-B73C-463CFE3B58F6}" srcOrd="1" destOrd="0" presId="urn:microsoft.com/office/officeart/2005/8/layout/venn2"/>
    <dgm:cxn modelId="{7343AFE8-E868-6744-9889-570B4A3936D6}" type="presParOf" srcId="{C99C9B14-6C3F-A140-AD55-E9D89776148A}" destId="{61780D86-49DD-CC45-99A5-B3326DEFFD5B}" srcOrd="3" destOrd="0" presId="urn:microsoft.com/office/officeart/2005/8/layout/venn2"/>
    <dgm:cxn modelId="{8F3804D7-2333-D441-8A3A-CF9DE2CFBBB9}" type="presParOf" srcId="{61780D86-49DD-CC45-99A5-B3326DEFFD5B}" destId="{28F452EB-1169-ED48-AF81-AE1824014DE9}" srcOrd="0" destOrd="0" presId="urn:microsoft.com/office/officeart/2005/8/layout/venn2"/>
    <dgm:cxn modelId="{FE30C358-DD2F-224B-BC34-F5784F131CF8}" type="presParOf" srcId="{61780D86-49DD-CC45-99A5-B3326DEFFD5B}" destId="{BAF19EF2-3BA1-CC4E-BB2B-A5EA37758A6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E60785-7B27-45C9-AF0A-E61892150B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130168F-38CE-42EA-AE79-972D66C80E14}">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Medical Coaches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8C0ED435-1E4B-4BF0-9DF1-DF5126EB736F}" type="parTrans" cxnId="{3759B2A9-9D78-479C-8CEA-A43838C174A8}">
      <dgm:prSet/>
      <dgm:spPr/>
      <dgm:t>
        <a:bodyPr/>
        <a:lstStyle/>
        <a:p>
          <a:endParaRPr lang="en-US"/>
        </a:p>
      </dgm:t>
    </dgm:pt>
    <dgm:pt modelId="{8F2C528B-87DA-4D12-8AE2-653425C9EF28}" type="sibTrans" cxnId="{3759B2A9-9D78-479C-8CEA-A43838C174A8}">
      <dgm:prSet/>
      <dgm:spPr/>
      <dgm:t>
        <a:bodyPr/>
        <a:lstStyle/>
        <a:p>
          <a:endParaRPr lang="en-US"/>
        </a:p>
      </dgm:t>
    </dgm:pt>
    <dgm:pt modelId="{676F1B4C-F2E7-465D-BCE2-1B6F63A1C4A0}">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Nutrition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5FEEC167-3E01-45DC-92FB-A935B170C916}" type="parTrans" cxnId="{4992F15C-7379-4229-A3DF-02A20FF15C0B}">
      <dgm:prSet/>
      <dgm:spPr/>
      <dgm:t>
        <a:bodyPr/>
        <a:lstStyle/>
        <a:p>
          <a:endParaRPr lang="en-US"/>
        </a:p>
      </dgm:t>
    </dgm:pt>
    <dgm:pt modelId="{19C36CE0-E095-4A2F-ADB8-D1CD17B3BAB0}" type="sibTrans" cxnId="{4992F15C-7379-4229-A3DF-02A20FF15C0B}">
      <dgm:prSet/>
      <dgm:spPr/>
      <dgm:t>
        <a:bodyPr/>
        <a:lstStyle/>
        <a:p>
          <a:endParaRPr lang="en-US"/>
        </a:p>
      </dgm:t>
    </dgm:pt>
    <dgm:pt modelId="{E6EC78D7-9A26-4F82-8D01-3EF49AD18FF9}">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Fitness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824ADA36-78CD-4744-A544-616580C1F1E1}" type="parTrans" cxnId="{BBF1A285-2451-4F38-A304-82A43A6DAC36}">
      <dgm:prSet/>
      <dgm:spPr/>
      <dgm:t>
        <a:bodyPr/>
        <a:lstStyle/>
        <a:p>
          <a:endParaRPr lang="en-US"/>
        </a:p>
      </dgm:t>
    </dgm:pt>
    <dgm:pt modelId="{E89CD07D-8156-42A2-8E10-0C3A7E6F5F7F}" type="sibTrans" cxnId="{BBF1A285-2451-4F38-A304-82A43A6DAC36}">
      <dgm:prSet/>
      <dgm:spPr/>
      <dgm:t>
        <a:bodyPr/>
        <a:lstStyle/>
        <a:p>
          <a:endParaRPr lang="en-US"/>
        </a:p>
      </dgm:t>
    </dgm:pt>
    <dgm:pt modelId="{AA1D4FCD-255F-4E06-BD4B-5947DDE2E5C5}">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Stress Management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8A7FCB6A-CB82-4333-B3A8-55559CB079A8}" type="parTrans" cxnId="{5C68076C-1D78-4F20-8C73-93CFA0199701}">
      <dgm:prSet/>
      <dgm:spPr/>
      <dgm:t>
        <a:bodyPr/>
        <a:lstStyle/>
        <a:p>
          <a:endParaRPr lang="en-US"/>
        </a:p>
      </dgm:t>
    </dgm:pt>
    <dgm:pt modelId="{E7A4C5FC-719E-4515-9454-02B678CE947F}" type="sibTrans" cxnId="{5C68076C-1D78-4F20-8C73-93CFA0199701}">
      <dgm:prSet/>
      <dgm:spPr/>
      <dgm:t>
        <a:bodyPr/>
        <a:lstStyle/>
        <a:p>
          <a:endParaRPr lang="en-US"/>
        </a:p>
      </dgm:t>
    </dgm:pt>
    <dgm:pt modelId="{0A2F180A-CB4C-4465-BCD6-B9F7C3071C9A}">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Mental Health and Well-Being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254F00B7-D297-4662-9604-CDA387544A50}" type="parTrans" cxnId="{B0C68C58-6819-4824-A9FE-22DC182F4010}">
      <dgm:prSet/>
      <dgm:spPr/>
      <dgm:t>
        <a:bodyPr/>
        <a:lstStyle/>
        <a:p>
          <a:endParaRPr lang="en-US"/>
        </a:p>
      </dgm:t>
    </dgm:pt>
    <dgm:pt modelId="{8D5D471A-9FA5-4E2C-B8E9-A8FED6044CE2}" type="sibTrans" cxnId="{B0C68C58-6819-4824-A9FE-22DC182F4010}">
      <dgm:prSet/>
      <dgm:spPr/>
      <dgm:t>
        <a:bodyPr/>
        <a:lstStyle/>
        <a:p>
          <a:endParaRPr lang="en-US"/>
        </a:p>
      </dgm:t>
    </dgm:pt>
    <dgm:pt modelId="{A575D615-9E7B-4B81-90FF-9E70F697BEE6}">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Smoking Cessation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D9F85E29-ECC1-4975-BF0B-2EB6ED595095}" type="parTrans" cxnId="{D3411FB0-A0C0-490F-8015-51648979DC01}">
      <dgm:prSet/>
      <dgm:spPr/>
      <dgm:t>
        <a:bodyPr/>
        <a:lstStyle/>
        <a:p>
          <a:endParaRPr lang="en-US"/>
        </a:p>
      </dgm:t>
    </dgm:pt>
    <dgm:pt modelId="{627ADBED-AFBB-472F-9531-B46A117159BC}" type="sibTrans" cxnId="{D3411FB0-A0C0-490F-8015-51648979DC01}">
      <dgm:prSet/>
      <dgm:spPr/>
      <dgm:t>
        <a:bodyPr/>
        <a:lstStyle/>
        <a:p>
          <a:endParaRPr lang="en-US"/>
        </a:p>
      </dgm:t>
    </dgm:pt>
    <dgm:pt modelId="{FC8ECB39-3896-467B-8639-14F858DC518D}">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Chronic Disease Management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FE4A8D36-CB24-485E-9397-AB354A1F23C8}" type="parTrans" cxnId="{B413C0F7-EE64-4438-8360-6723FD4B37F1}">
      <dgm:prSet/>
      <dgm:spPr/>
      <dgm:t>
        <a:bodyPr/>
        <a:lstStyle/>
        <a:p>
          <a:endParaRPr lang="en-US"/>
        </a:p>
      </dgm:t>
    </dgm:pt>
    <dgm:pt modelId="{2FEB2E69-5D1B-4681-A09D-75514284EEE0}" type="sibTrans" cxnId="{B413C0F7-EE64-4438-8360-6723FD4B37F1}">
      <dgm:prSet/>
      <dgm:spPr/>
      <dgm:t>
        <a:bodyPr/>
        <a:lstStyle/>
        <a:p>
          <a:endParaRPr lang="en-US"/>
        </a:p>
      </dgm:t>
    </dgm:pt>
    <dgm:pt modelId="{CD24D97B-E98A-4DCC-918B-162F13F92D2B}">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Weight Loss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2F4195E1-C983-45BA-89E9-9AC59AE5C3E5}" type="parTrans" cxnId="{391103D5-0D8A-4863-AFC7-6DE17E598456}">
      <dgm:prSet/>
      <dgm:spPr/>
      <dgm:t>
        <a:bodyPr/>
        <a:lstStyle/>
        <a:p>
          <a:endParaRPr lang="en-US"/>
        </a:p>
      </dgm:t>
    </dgm:pt>
    <dgm:pt modelId="{DBEE05CB-2603-46A1-BE1E-025FA5EF7614}" type="sibTrans" cxnId="{391103D5-0D8A-4863-AFC7-6DE17E598456}">
      <dgm:prSet/>
      <dgm:spPr/>
      <dgm:t>
        <a:bodyPr/>
        <a:lstStyle/>
        <a:p>
          <a:endParaRPr lang="en-US"/>
        </a:p>
      </dgm:t>
    </dgm:pt>
    <dgm:pt modelId="{E08B8E9A-CCD4-4F2D-8133-E57651C06F96}">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Holistic Health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72EA9171-3CC9-41BD-B61E-C2C70A7CFE2D}" type="parTrans" cxnId="{DF7E208F-918A-454C-88B7-C204BFA51F5D}">
      <dgm:prSet/>
      <dgm:spPr/>
      <dgm:t>
        <a:bodyPr/>
        <a:lstStyle/>
        <a:p>
          <a:endParaRPr lang="en-US"/>
        </a:p>
      </dgm:t>
    </dgm:pt>
    <dgm:pt modelId="{46116F20-01E8-4FCC-8C47-AEE40F576F4D}" type="sibTrans" cxnId="{DF7E208F-918A-454C-88B7-C204BFA51F5D}">
      <dgm:prSet/>
      <dgm:spPr/>
      <dgm:t>
        <a:bodyPr/>
        <a:lstStyle/>
        <a:p>
          <a:endParaRPr lang="en-US"/>
        </a:p>
      </dgm:t>
    </dgm:pt>
    <dgm:pt modelId="{D7A4D37C-A48B-4C1E-8405-BBF2712B6332}">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Lifestyle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C4C68860-C0C6-441D-98A5-A2D169443412}" type="parTrans" cxnId="{6A956432-2640-4B7E-A3FF-D4E3280E706A}">
      <dgm:prSet/>
      <dgm:spPr/>
      <dgm:t>
        <a:bodyPr/>
        <a:lstStyle/>
        <a:p>
          <a:endParaRPr lang="en-US"/>
        </a:p>
      </dgm:t>
    </dgm:pt>
    <dgm:pt modelId="{D371FA43-32D4-4444-8E45-32D7E82BD74D}" type="sibTrans" cxnId="{6A956432-2640-4B7E-A3FF-D4E3280E706A}">
      <dgm:prSet/>
      <dgm:spPr/>
      <dgm:t>
        <a:bodyPr/>
        <a:lstStyle/>
        <a:p>
          <a:endParaRPr lang="en-US"/>
        </a:p>
      </dgm:t>
    </dgm:pt>
    <dgm:pt modelId="{031A1288-5F51-48E4-B8C0-7B60D83A3BAE}">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Senior Health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699601E8-B824-4779-8063-A8BF8AB5D5F8}" type="parTrans" cxnId="{029477BB-7A98-46BD-894B-9210D2141C9B}">
      <dgm:prSet/>
      <dgm:spPr/>
      <dgm:t>
        <a:bodyPr/>
        <a:lstStyle/>
        <a:p>
          <a:endParaRPr lang="en-US"/>
        </a:p>
      </dgm:t>
    </dgm:pt>
    <dgm:pt modelId="{C5A21250-6F1C-4DCA-A61E-246ED81C8EA6}" type="sibTrans" cxnId="{029477BB-7A98-46BD-894B-9210D2141C9B}">
      <dgm:prSet/>
      <dgm:spPr/>
      <dgm:t>
        <a:bodyPr/>
        <a:lstStyle/>
        <a:p>
          <a:endParaRPr lang="en-US"/>
        </a:p>
      </dgm:t>
    </dgm:pt>
    <dgm:pt modelId="{E2DA4B1C-2E0D-4EFE-B58C-4ECA704D1415}">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Youth and Teen Health Coaches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CA94C2DB-FE40-40C8-A3A7-2A50D9156F11}" type="parTrans" cxnId="{EDD1DC94-3B43-4A43-A2B8-1D4B2CCD4ADE}">
      <dgm:prSet/>
      <dgm:spPr/>
      <dgm:t>
        <a:bodyPr/>
        <a:lstStyle/>
        <a:p>
          <a:endParaRPr lang="en-US"/>
        </a:p>
      </dgm:t>
    </dgm:pt>
    <dgm:pt modelId="{77AEC995-1D7C-49F3-9B6A-FFCC21C9A5C2}" type="sibTrans" cxnId="{EDD1DC94-3B43-4A43-A2B8-1D4B2CCD4ADE}">
      <dgm:prSet/>
      <dgm:spPr/>
      <dgm:t>
        <a:bodyPr/>
        <a:lstStyle/>
        <a:p>
          <a:endParaRPr lang="en-US"/>
        </a:p>
      </dgm:t>
    </dgm:pt>
    <dgm:pt modelId="{2D99A529-A99D-4AE2-88CF-5D88FF5DC452}">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Corporate Wellness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39F60062-B358-42F9-8916-1D3C2329B5A0}" type="parTrans" cxnId="{E83B44E2-23E5-4B60-A3B6-40FC4EE71D55}">
      <dgm:prSet/>
      <dgm:spPr/>
      <dgm:t>
        <a:bodyPr/>
        <a:lstStyle/>
        <a:p>
          <a:endParaRPr lang="en-US"/>
        </a:p>
      </dgm:t>
    </dgm:pt>
    <dgm:pt modelId="{C85A3B09-0EEA-4AD0-9FCC-5ED39A02E14D}" type="sibTrans" cxnId="{E83B44E2-23E5-4B60-A3B6-40FC4EE71D55}">
      <dgm:prSet/>
      <dgm:spPr/>
      <dgm:t>
        <a:bodyPr/>
        <a:lstStyle/>
        <a:p>
          <a:endParaRPr lang="en-US"/>
        </a:p>
      </dgm:t>
    </dgm:pt>
    <dgm:pt modelId="{62166AB4-2F15-484A-9F2E-9B1051E7308D}">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Cancer Wellness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8CD90462-7702-44E3-B1C9-9D8135E86B89}" type="parTrans" cxnId="{E84A946E-FC1D-428A-B5C4-C75158E6EFE4}">
      <dgm:prSet/>
      <dgm:spPr/>
      <dgm:t>
        <a:bodyPr/>
        <a:lstStyle/>
        <a:p>
          <a:endParaRPr lang="en-US"/>
        </a:p>
      </dgm:t>
    </dgm:pt>
    <dgm:pt modelId="{25451148-EF16-4E75-974F-B567CED7DB53}" type="sibTrans" cxnId="{E84A946E-FC1D-428A-B5C4-C75158E6EFE4}">
      <dgm:prSet/>
      <dgm:spPr/>
      <dgm:t>
        <a:bodyPr/>
        <a:lstStyle/>
        <a:p>
          <a:endParaRPr lang="en-US"/>
        </a:p>
      </dgm:t>
    </dgm:pt>
    <dgm:pt modelId="{64E284E5-9942-4884-873C-8F3883D4E722}">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Gut Health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5DEE996E-EF56-4433-ACD8-F2D8BAD2CAA3}" type="parTrans" cxnId="{32CAE92E-6C86-49F0-98A4-6C0EF6AA9C90}">
      <dgm:prSet/>
      <dgm:spPr/>
      <dgm:t>
        <a:bodyPr/>
        <a:lstStyle/>
        <a:p>
          <a:endParaRPr lang="en-US"/>
        </a:p>
      </dgm:t>
    </dgm:pt>
    <dgm:pt modelId="{C27E9E31-65F6-40D9-83F7-EF4B8B7456B5}" type="sibTrans" cxnId="{32CAE92E-6C86-49F0-98A4-6C0EF6AA9C90}">
      <dgm:prSet/>
      <dgm:spPr/>
      <dgm:t>
        <a:bodyPr/>
        <a:lstStyle/>
        <a:p>
          <a:endParaRPr lang="en-US"/>
        </a:p>
      </dgm:t>
    </dgm:pt>
    <dgm:pt modelId="{77D94EF0-287B-46CA-81E8-EC184B32C9DB}">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Pregnancy and Postpartum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ADFF575E-D5D2-45EB-9EA5-C6FCA9E96920}" type="parTrans" cxnId="{C551D7A7-CBB5-4EDF-A19C-AEE7A3CFDB30}">
      <dgm:prSet/>
      <dgm:spPr/>
      <dgm:t>
        <a:bodyPr/>
        <a:lstStyle/>
        <a:p>
          <a:endParaRPr lang="en-US"/>
        </a:p>
      </dgm:t>
    </dgm:pt>
    <dgm:pt modelId="{8072B520-7AFA-43F4-B113-392E33B1CDD7}" type="sibTrans" cxnId="{C551D7A7-CBB5-4EDF-A19C-AEE7A3CFDB30}">
      <dgm:prSet/>
      <dgm:spPr/>
      <dgm:t>
        <a:bodyPr/>
        <a:lstStyle/>
        <a:p>
          <a:endParaRPr lang="en-US"/>
        </a:p>
      </dgm:t>
    </dgm:pt>
    <dgm:pt modelId="{6185E2EC-A9B9-485D-903E-4AD8AA0A8BED}">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Wellness Coaches for Specific Populations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C34D5493-9887-4886-8479-DC7E52D766BC}" type="parTrans" cxnId="{B2157277-0D7B-4FE6-BE8A-BCC59E65D17A}">
      <dgm:prSet/>
      <dgm:spPr/>
      <dgm:t>
        <a:bodyPr/>
        <a:lstStyle/>
        <a:p>
          <a:endParaRPr lang="en-US"/>
        </a:p>
      </dgm:t>
    </dgm:pt>
    <dgm:pt modelId="{83C440EE-D7B7-41A9-853A-C1EDD3B887B1}" type="sibTrans" cxnId="{B2157277-0D7B-4FE6-BE8A-BCC59E65D17A}">
      <dgm:prSet/>
      <dgm:spPr/>
      <dgm:t>
        <a:bodyPr/>
        <a:lstStyle/>
        <a:p>
          <a:endParaRPr lang="en-US"/>
        </a:p>
      </dgm:t>
    </dgm:pt>
    <dgm:pt modelId="{8C76287D-5975-40B4-ACB8-D0F550A19DB8}">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Wellness Coaches for Aging in Place</a:t>
          </a:r>
          <a:endParaRPr lang="en-US">
            <a:latin typeface="Verdana" panose="020B0604030504040204" pitchFamily="34" charset="0"/>
            <a:ea typeface="Verdana" panose="020B0604030504040204" pitchFamily="34" charset="0"/>
            <a:cs typeface="Verdana" panose="020B0604030504040204" pitchFamily="34" charset="0"/>
          </a:endParaRPr>
        </a:p>
      </dgm:t>
    </dgm:pt>
    <dgm:pt modelId="{F377D29E-5B45-48D3-AE8B-FADBE4E15E1C}" type="parTrans" cxnId="{20208930-2FCB-43C1-86DF-09E993089482}">
      <dgm:prSet/>
      <dgm:spPr/>
      <dgm:t>
        <a:bodyPr/>
        <a:lstStyle/>
        <a:p>
          <a:endParaRPr lang="en-US"/>
        </a:p>
      </dgm:t>
    </dgm:pt>
    <dgm:pt modelId="{FA228D77-F03C-437C-9B01-A5306DBEBF26}" type="sibTrans" cxnId="{20208930-2FCB-43C1-86DF-09E993089482}">
      <dgm:prSet/>
      <dgm:spPr/>
      <dgm:t>
        <a:bodyPr/>
        <a:lstStyle/>
        <a:p>
          <a:endParaRPr lang="en-US"/>
        </a:p>
      </dgm:t>
    </dgm:pt>
    <dgm:pt modelId="{1D580644-668A-47F0-89C0-FE9F38E28C8D}">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Addiction Recovery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4DD96B7A-FA0B-4041-90B6-E222A8144C8D}" type="parTrans" cxnId="{6FF8C3BB-A3F5-4670-8A24-BD46F2D977C2}">
      <dgm:prSet/>
      <dgm:spPr/>
      <dgm:t>
        <a:bodyPr/>
        <a:lstStyle/>
        <a:p>
          <a:endParaRPr lang="en-US"/>
        </a:p>
      </dgm:t>
    </dgm:pt>
    <dgm:pt modelId="{F23ACDB3-10B5-4FDB-97FE-F68E3A5A2E0D}" type="sibTrans" cxnId="{6FF8C3BB-A3F5-4670-8A24-BD46F2D977C2}">
      <dgm:prSet/>
      <dgm:spPr/>
      <dgm:t>
        <a:bodyPr/>
        <a:lstStyle/>
        <a:p>
          <a:endParaRPr lang="en-US"/>
        </a:p>
      </dgm:t>
    </dgm:pt>
    <dgm:pt modelId="{F6A9E6CB-6973-4727-9013-FFA2ED5448DF}">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Holistic Nutrition Coaches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F035ED19-E4E3-4575-A01A-958924FE7D98}" type="parTrans" cxnId="{369350E5-3765-4A84-AC52-58767CAF57C0}">
      <dgm:prSet/>
      <dgm:spPr/>
      <dgm:t>
        <a:bodyPr/>
        <a:lstStyle/>
        <a:p>
          <a:endParaRPr lang="en-US"/>
        </a:p>
      </dgm:t>
    </dgm:pt>
    <dgm:pt modelId="{70A2BF2A-90A5-4E1F-9EB7-FBFDC81B8E3F}" type="sibTrans" cxnId="{369350E5-3765-4A84-AC52-58767CAF57C0}">
      <dgm:prSet/>
      <dgm:spPr/>
      <dgm:t>
        <a:bodyPr/>
        <a:lstStyle/>
        <a:p>
          <a:endParaRPr lang="en-US"/>
        </a:p>
      </dgm:t>
    </dgm:pt>
    <dgm:pt modelId="{2CFE8BB1-46A8-4A76-9470-8A76985FFD13}">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Wellness Coaches for Specific Conditions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7C911DDE-F3F9-4A3E-AB9A-1D68110C7C10}" type="parTrans" cxnId="{F86D525F-6249-4717-8982-BADD17F33DA5}">
      <dgm:prSet/>
      <dgm:spPr/>
      <dgm:t>
        <a:bodyPr/>
        <a:lstStyle/>
        <a:p>
          <a:endParaRPr lang="en-US"/>
        </a:p>
      </dgm:t>
    </dgm:pt>
    <dgm:pt modelId="{84C781F0-A6DE-453D-B899-24502CBD8865}" type="sibTrans" cxnId="{F86D525F-6249-4717-8982-BADD17F33DA5}">
      <dgm:prSet/>
      <dgm:spPr/>
      <dgm:t>
        <a:bodyPr/>
        <a:lstStyle/>
        <a:p>
          <a:endParaRPr lang="en-US"/>
        </a:p>
      </dgm:t>
    </dgm:pt>
    <dgm:pt modelId="{A40E698B-3CBE-1D48-9037-517B1703C474}">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End of Life Coaches</a:t>
          </a:r>
        </a:p>
      </dgm:t>
    </dgm:pt>
    <dgm:pt modelId="{610AD9F5-B1DF-3746-9077-9E3521D44476}" type="parTrans" cxnId="{1E1DFA87-2A68-4641-9B52-1020B47D2E9F}">
      <dgm:prSet/>
      <dgm:spPr/>
      <dgm:t>
        <a:bodyPr/>
        <a:lstStyle/>
        <a:p>
          <a:endParaRPr lang="en-GB"/>
        </a:p>
      </dgm:t>
    </dgm:pt>
    <dgm:pt modelId="{91EF6067-C7E8-6547-9A2A-B4C7C6849DD5}" type="sibTrans" cxnId="{1E1DFA87-2A68-4641-9B52-1020B47D2E9F}">
      <dgm:prSet/>
      <dgm:spPr/>
      <dgm:t>
        <a:bodyPr/>
        <a:lstStyle/>
        <a:p>
          <a:endParaRPr lang="en-GB"/>
        </a:p>
      </dgm:t>
    </dgm:pt>
    <dgm:pt modelId="{438FEA7F-95D3-5A41-8B59-D9E8AA5B4C04}">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Family Caregiver</a:t>
          </a:r>
        </a:p>
      </dgm:t>
    </dgm:pt>
    <dgm:pt modelId="{7EED870B-835C-B641-9EAF-8879C72832F0}" type="parTrans" cxnId="{8B8920DA-6370-CF4A-B1CE-6A777810222C}">
      <dgm:prSet/>
      <dgm:spPr/>
      <dgm:t>
        <a:bodyPr/>
        <a:lstStyle/>
        <a:p>
          <a:endParaRPr lang="en-GB"/>
        </a:p>
      </dgm:t>
    </dgm:pt>
    <dgm:pt modelId="{CA8F4870-046F-EE49-BEAB-BB9CE0E643FF}" type="sibTrans" cxnId="{8B8920DA-6370-CF4A-B1CE-6A777810222C}">
      <dgm:prSet/>
      <dgm:spPr/>
      <dgm:t>
        <a:bodyPr/>
        <a:lstStyle/>
        <a:p>
          <a:endParaRPr lang="en-GB"/>
        </a:p>
      </dgm:t>
    </dgm:pt>
    <dgm:pt modelId="{F18896D3-59C6-CA43-AAEA-4A60376E7AFF}" type="pres">
      <dgm:prSet presAssocID="{B7E60785-7B27-45C9-AF0A-E61892150B16}" presName="diagram" presStyleCnt="0">
        <dgm:presLayoutVars>
          <dgm:dir/>
          <dgm:resizeHandles val="exact"/>
        </dgm:presLayoutVars>
      </dgm:prSet>
      <dgm:spPr/>
    </dgm:pt>
    <dgm:pt modelId="{9B082484-21C3-2749-B420-3E4C6D3FC518}" type="pres">
      <dgm:prSet presAssocID="{1130168F-38CE-42EA-AE79-972D66C80E14}" presName="node" presStyleLbl="node1" presStyleIdx="0" presStyleCnt="23">
        <dgm:presLayoutVars>
          <dgm:bulletEnabled val="1"/>
        </dgm:presLayoutVars>
      </dgm:prSet>
      <dgm:spPr/>
    </dgm:pt>
    <dgm:pt modelId="{B2485F13-9B13-2849-85BC-5DCE36F12C10}" type="pres">
      <dgm:prSet presAssocID="{8F2C528B-87DA-4D12-8AE2-653425C9EF28}" presName="sibTrans" presStyleCnt="0"/>
      <dgm:spPr/>
    </dgm:pt>
    <dgm:pt modelId="{2C06F9AF-ADCB-0D43-BE55-A11ACB51E6DA}" type="pres">
      <dgm:prSet presAssocID="{A40E698B-3CBE-1D48-9037-517B1703C474}" presName="node" presStyleLbl="node1" presStyleIdx="1" presStyleCnt="23">
        <dgm:presLayoutVars>
          <dgm:bulletEnabled val="1"/>
        </dgm:presLayoutVars>
      </dgm:prSet>
      <dgm:spPr/>
    </dgm:pt>
    <dgm:pt modelId="{278CDC02-49D1-3D42-9132-0DFFA4A42D1F}" type="pres">
      <dgm:prSet presAssocID="{91EF6067-C7E8-6547-9A2A-B4C7C6849DD5}" presName="sibTrans" presStyleCnt="0"/>
      <dgm:spPr/>
    </dgm:pt>
    <dgm:pt modelId="{A70D2AC3-4C1A-8B46-B5D8-5D9C94AADBAF}" type="pres">
      <dgm:prSet presAssocID="{438FEA7F-95D3-5A41-8B59-D9E8AA5B4C04}" presName="node" presStyleLbl="node1" presStyleIdx="2" presStyleCnt="23">
        <dgm:presLayoutVars>
          <dgm:bulletEnabled val="1"/>
        </dgm:presLayoutVars>
      </dgm:prSet>
      <dgm:spPr/>
    </dgm:pt>
    <dgm:pt modelId="{DA2424B1-3961-E247-B8F8-FB69FD85D8C9}" type="pres">
      <dgm:prSet presAssocID="{CA8F4870-046F-EE49-BEAB-BB9CE0E643FF}" presName="sibTrans" presStyleCnt="0"/>
      <dgm:spPr/>
    </dgm:pt>
    <dgm:pt modelId="{8F9E28C5-E8A5-B44F-9DCC-E05DB3743A49}" type="pres">
      <dgm:prSet presAssocID="{676F1B4C-F2E7-465D-BCE2-1B6F63A1C4A0}" presName="node" presStyleLbl="node1" presStyleIdx="3" presStyleCnt="23">
        <dgm:presLayoutVars>
          <dgm:bulletEnabled val="1"/>
        </dgm:presLayoutVars>
      </dgm:prSet>
      <dgm:spPr/>
    </dgm:pt>
    <dgm:pt modelId="{F369748B-C61E-FD4E-9995-B175C9DAB378}" type="pres">
      <dgm:prSet presAssocID="{19C36CE0-E095-4A2F-ADB8-D1CD17B3BAB0}" presName="sibTrans" presStyleCnt="0"/>
      <dgm:spPr/>
    </dgm:pt>
    <dgm:pt modelId="{B0061D32-8455-8E47-BA5E-9620BB413C1E}" type="pres">
      <dgm:prSet presAssocID="{E6EC78D7-9A26-4F82-8D01-3EF49AD18FF9}" presName="node" presStyleLbl="node1" presStyleIdx="4" presStyleCnt="23">
        <dgm:presLayoutVars>
          <dgm:bulletEnabled val="1"/>
        </dgm:presLayoutVars>
      </dgm:prSet>
      <dgm:spPr/>
    </dgm:pt>
    <dgm:pt modelId="{F12E8EE3-6CC4-9F46-82CE-67740CE3C6BB}" type="pres">
      <dgm:prSet presAssocID="{E89CD07D-8156-42A2-8E10-0C3A7E6F5F7F}" presName="sibTrans" presStyleCnt="0"/>
      <dgm:spPr/>
    </dgm:pt>
    <dgm:pt modelId="{7B50CB6A-7AA5-1447-871A-FC2BD0BDB959}" type="pres">
      <dgm:prSet presAssocID="{AA1D4FCD-255F-4E06-BD4B-5947DDE2E5C5}" presName="node" presStyleLbl="node1" presStyleIdx="5" presStyleCnt="23">
        <dgm:presLayoutVars>
          <dgm:bulletEnabled val="1"/>
        </dgm:presLayoutVars>
      </dgm:prSet>
      <dgm:spPr/>
    </dgm:pt>
    <dgm:pt modelId="{7520F870-44D9-F148-882F-D9AD25A8E7FD}" type="pres">
      <dgm:prSet presAssocID="{E7A4C5FC-719E-4515-9454-02B678CE947F}" presName="sibTrans" presStyleCnt="0"/>
      <dgm:spPr/>
    </dgm:pt>
    <dgm:pt modelId="{A206A78B-DAED-314F-A2D7-D17EADF84DD6}" type="pres">
      <dgm:prSet presAssocID="{0A2F180A-CB4C-4465-BCD6-B9F7C3071C9A}" presName="node" presStyleLbl="node1" presStyleIdx="6" presStyleCnt="23">
        <dgm:presLayoutVars>
          <dgm:bulletEnabled val="1"/>
        </dgm:presLayoutVars>
      </dgm:prSet>
      <dgm:spPr/>
    </dgm:pt>
    <dgm:pt modelId="{1804040A-78BA-F343-9997-4E50AC9EED69}" type="pres">
      <dgm:prSet presAssocID="{8D5D471A-9FA5-4E2C-B8E9-A8FED6044CE2}" presName="sibTrans" presStyleCnt="0"/>
      <dgm:spPr/>
    </dgm:pt>
    <dgm:pt modelId="{5C1FF914-DDB4-E54F-BBC8-24735D824AEC}" type="pres">
      <dgm:prSet presAssocID="{A575D615-9E7B-4B81-90FF-9E70F697BEE6}" presName="node" presStyleLbl="node1" presStyleIdx="7" presStyleCnt="23">
        <dgm:presLayoutVars>
          <dgm:bulletEnabled val="1"/>
        </dgm:presLayoutVars>
      </dgm:prSet>
      <dgm:spPr/>
    </dgm:pt>
    <dgm:pt modelId="{55FA52AD-BF91-9546-BBD6-23DB34DE027A}" type="pres">
      <dgm:prSet presAssocID="{627ADBED-AFBB-472F-9531-B46A117159BC}" presName="sibTrans" presStyleCnt="0"/>
      <dgm:spPr/>
    </dgm:pt>
    <dgm:pt modelId="{E28F84A7-5C35-8547-9CDB-4D556B1AB7A1}" type="pres">
      <dgm:prSet presAssocID="{FC8ECB39-3896-467B-8639-14F858DC518D}" presName="node" presStyleLbl="node1" presStyleIdx="8" presStyleCnt="23">
        <dgm:presLayoutVars>
          <dgm:bulletEnabled val="1"/>
        </dgm:presLayoutVars>
      </dgm:prSet>
      <dgm:spPr/>
    </dgm:pt>
    <dgm:pt modelId="{C2DF7968-18C7-C04B-9D14-C88835EC3355}" type="pres">
      <dgm:prSet presAssocID="{2FEB2E69-5D1B-4681-A09D-75514284EEE0}" presName="sibTrans" presStyleCnt="0"/>
      <dgm:spPr/>
    </dgm:pt>
    <dgm:pt modelId="{E1BDACBA-76E7-404C-A742-1137EC726D23}" type="pres">
      <dgm:prSet presAssocID="{CD24D97B-E98A-4DCC-918B-162F13F92D2B}" presName="node" presStyleLbl="node1" presStyleIdx="9" presStyleCnt="23">
        <dgm:presLayoutVars>
          <dgm:bulletEnabled val="1"/>
        </dgm:presLayoutVars>
      </dgm:prSet>
      <dgm:spPr/>
    </dgm:pt>
    <dgm:pt modelId="{C60FECE1-8BD1-0C43-AF9E-03CEBACB9AB5}" type="pres">
      <dgm:prSet presAssocID="{DBEE05CB-2603-46A1-BE1E-025FA5EF7614}" presName="sibTrans" presStyleCnt="0"/>
      <dgm:spPr/>
    </dgm:pt>
    <dgm:pt modelId="{7EF17A76-B895-3D4E-806B-5813F9402042}" type="pres">
      <dgm:prSet presAssocID="{E08B8E9A-CCD4-4F2D-8133-E57651C06F96}" presName="node" presStyleLbl="node1" presStyleIdx="10" presStyleCnt="23">
        <dgm:presLayoutVars>
          <dgm:bulletEnabled val="1"/>
        </dgm:presLayoutVars>
      </dgm:prSet>
      <dgm:spPr/>
    </dgm:pt>
    <dgm:pt modelId="{053443B2-00C4-C34A-B3CC-830D33871621}" type="pres">
      <dgm:prSet presAssocID="{46116F20-01E8-4FCC-8C47-AEE40F576F4D}" presName="sibTrans" presStyleCnt="0"/>
      <dgm:spPr/>
    </dgm:pt>
    <dgm:pt modelId="{B44577C8-467F-204E-BF5F-A24E5EFFB4BD}" type="pres">
      <dgm:prSet presAssocID="{D7A4D37C-A48B-4C1E-8405-BBF2712B6332}" presName="node" presStyleLbl="node1" presStyleIdx="11" presStyleCnt="23">
        <dgm:presLayoutVars>
          <dgm:bulletEnabled val="1"/>
        </dgm:presLayoutVars>
      </dgm:prSet>
      <dgm:spPr/>
    </dgm:pt>
    <dgm:pt modelId="{84E4D2CA-8F5C-7545-A38B-FE51B6EB4902}" type="pres">
      <dgm:prSet presAssocID="{D371FA43-32D4-4444-8E45-32D7E82BD74D}" presName="sibTrans" presStyleCnt="0"/>
      <dgm:spPr/>
    </dgm:pt>
    <dgm:pt modelId="{CE690C98-5203-EE41-81DA-46A1A9A0818A}" type="pres">
      <dgm:prSet presAssocID="{031A1288-5F51-48E4-B8C0-7B60D83A3BAE}" presName="node" presStyleLbl="node1" presStyleIdx="12" presStyleCnt="23">
        <dgm:presLayoutVars>
          <dgm:bulletEnabled val="1"/>
        </dgm:presLayoutVars>
      </dgm:prSet>
      <dgm:spPr/>
    </dgm:pt>
    <dgm:pt modelId="{190E2D0F-47D4-4A4E-B741-96E24E1FA818}" type="pres">
      <dgm:prSet presAssocID="{C5A21250-6F1C-4DCA-A61E-246ED81C8EA6}" presName="sibTrans" presStyleCnt="0"/>
      <dgm:spPr/>
    </dgm:pt>
    <dgm:pt modelId="{F1DF450C-9E54-2042-B0C8-58BFA6E8752F}" type="pres">
      <dgm:prSet presAssocID="{E2DA4B1C-2E0D-4EFE-B58C-4ECA704D1415}" presName="node" presStyleLbl="node1" presStyleIdx="13" presStyleCnt="23">
        <dgm:presLayoutVars>
          <dgm:bulletEnabled val="1"/>
        </dgm:presLayoutVars>
      </dgm:prSet>
      <dgm:spPr/>
    </dgm:pt>
    <dgm:pt modelId="{52DD44CC-74E0-E14D-8B8D-E50F628C5CB0}" type="pres">
      <dgm:prSet presAssocID="{77AEC995-1D7C-49F3-9B6A-FFCC21C9A5C2}" presName="sibTrans" presStyleCnt="0"/>
      <dgm:spPr/>
    </dgm:pt>
    <dgm:pt modelId="{1BA11703-CB75-394E-9517-2FC0140C8547}" type="pres">
      <dgm:prSet presAssocID="{2D99A529-A99D-4AE2-88CF-5D88FF5DC452}" presName="node" presStyleLbl="node1" presStyleIdx="14" presStyleCnt="23">
        <dgm:presLayoutVars>
          <dgm:bulletEnabled val="1"/>
        </dgm:presLayoutVars>
      </dgm:prSet>
      <dgm:spPr/>
    </dgm:pt>
    <dgm:pt modelId="{70300AE3-54E3-5B49-B119-A02BA1BA1979}" type="pres">
      <dgm:prSet presAssocID="{C85A3B09-0EEA-4AD0-9FCC-5ED39A02E14D}" presName="sibTrans" presStyleCnt="0"/>
      <dgm:spPr/>
    </dgm:pt>
    <dgm:pt modelId="{D55B7BCC-87F4-B445-9C76-6FC289820B6E}" type="pres">
      <dgm:prSet presAssocID="{62166AB4-2F15-484A-9F2E-9B1051E7308D}" presName="node" presStyleLbl="node1" presStyleIdx="15" presStyleCnt="23">
        <dgm:presLayoutVars>
          <dgm:bulletEnabled val="1"/>
        </dgm:presLayoutVars>
      </dgm:prSet>
      <dgm:spPr/>
    </dgm:pt>
    <dgm:pt modelId="{946787A7-73D1-E44A-B2B5-477C8A765F39}" type="pres">
      <dgm:prSet presAssocID="{25451148-EF16-4E75-974F-B567CED7DB53}" presName="sibTrans" presStyleCnt="0"/>
      <dgm:spPr/>
    </dgm:pt>
    <dgm:pt modelId="{81FCB8D6-6612-164B-99E2-7ED9362590B9}" type="pres">
      <dgm:prSet presAssocID="{64E284E5-9942-4884-873C-8F3883D4E722}" presName="node" presStyleLbl="node1" presStyleIdx="16" presStyleCnt="23">
        <dgm:presLayoutVars>
          <dgm:bulletEnabled val="1"/>
        </dgm:presLayoutVars>
      </dgm:prSet>
      <dgm:spPr/>
    </dgm:pt>
    <dgm:pt modelId="{96ABC86B-D501-524E-BC72-168470EB3941}" type="pres">
      <dgm:prSet presAssocID="{C27E9E31-65F6-40D9-83F7-EF4B8B7456B5}" presName="sibTrans" presStyleCnt="0"/>
      <dgm:spPr/>
    </dgm:pt>
    <dgm:pt modelId="{A08E53B7-7E78-4341-B80B-F5238260EF1B}" type="pres">
      <dgm:prSet presAssocID="{77D94EF0-287B-46CA-81E8-EC184B32C9DB}" presName="node" presStyleLbl="node1" presStyleIdx="17" presStyleCnt="23">
        <dgm:presLayoutVars>
          <dgm:bulletEnabled val="1"/>
        </dgm:presLayoutVars>
      </dgm:prSet>
      <dgm:spPr/>
    </dgm:pt>
    <dgm:pt modelId="{ED0B4DE5-2A77-FE4C-96E4-1BEB80505691}" type="pres">
      <dgm:prSet presAssocID="{8072B520-7AFA-43F4-B113-392E33B1CDD7}" presName="sibTrans" presStyleCnt="0"/>
      <dgm:spPr/>
    </dgm:pt>
    <dgm:pt modelId="{B098FAB8-E6A2-F840-8BD2-97594C6A2DEC}" type="pres">
      <dgm:prSet presAssocID="{6185E2EC-A9B9-485D-903E-4AD8AA0A8BED}" presName="node" presStyleLbl="node1" presStyleIdx="18" presStyleCnt="23">
        <dgm:presLayoutVars>
          <dgm:bulletEnabled val="1"/>
        </dgm:presLayoutVars>
      </dgm:prSet>
      <dgm:spPr/>
    </dgm:pt>
    <dgm:pt modelId="{4AD9C63B-B416-AD41-A6EE-15623A4B413A}" type="pres">
      <dgm:prSet presAssocID="{83C440EE-D7B7-41A9-853A-C1EDD3B887B1}" presName="sibTrans" presStyleCnt="0"/>
      <dgm:spPr/>
    </dgm:pt>
    <dgm:pt modelId="{B4803C46-03ED-A945-B800-8AF3570C92E4}" type="pres">
      <dgm:prSet presAssocID="{8C76287D-5975-40B4-ACB8-D0F550A19DB8}" presName="node" presStyleLbl="node1" presStyleIdx="19" presStyleCnt="23">
        <dgm:presLayoutVars>
          <dgm:bulletEnabled val="1"/>
        </dgm:presLayoutVars>
      </dgm:prSet>
      <dgm:spPr/>
    </dgm:pt>
    <dgm:pt modelId="{A90EECED-B2A1-4943-ABE6-0A9A28C3B2C6}" type="pres">
      <dgm:prSet presAssocID="{FA228D77-F03C-437C-9B01-A5306DBEBF26}" presName="sibTrans" presStyleCnt="0"/>
      <dgm:spPr/>
    </dgm:pt>
    <dgm:pt modelId="{986F01D7-A6C0-DE4D-846F-9E5909882810}" type="pres">
      <dgm:prSet presAssocID="{1D580644-668A-47F0-89C0-FE9F38E28C8D}" presName="node" presStyleLbl="node1" presStyleIdx="20" presStyleCnt="23">
        <dgm:presLayoutVars>
          <dgm:bulletEnabled val="1"/>
        </dgm:presLayoutVars>
      </dgm:prSet>
      <dgm:spPr/>
    </dgm:pt>
    <dgm:pt modelId="{A3F6F3CA-5DAF-F64C-A721-5B46C95F2F39}" type="pres">
      <dgm:prSet presAssocID="{F23ACDB3-10B5-4FDB-97FE-F68E3A5A2E0D}" presName="sibTrans" presStyleCnt="0"/>
      <dgm:spPr/>
    </dgm:pt>
    <dgm:pt modelId="{0E2B9AF3-7BF5-5A47-A258-6D1EC137D873}" type="pres">
      <dgm:prSet presAssocID="{F6A9E6CB-6973-4727-9013-FFA2ED5448DF}" presName="node" presStyleLbl="node1" presStyleIdx="21" presStyleCnt="23">
        <dgm:presLayoutVars>
          <dgm:bulletEnabled val="1"/>
        </dgm:presLayoutVars>
      </dgm:prSet>
      <dgm:spPr/>
    </dgm:pt>
    <dgm:pt modelId="{A2FB268E-FAF1-B844-A384-294D560D0DE7}" type="pres">
      <dgm:prSet presAssocID="{70A2BF2A-90A5-4E1F-9EB7-FBFDC81B8E3F}" presName="sibTrans" presStyleCnt="0"/>
      <dgm:spPr/>
    </dgm:pt>
    <dgm:pt modelId="{C3026E2C-7EA7-BE4E-ABD1-E83F443F2B28}" type="pres">
      <dgm:prSet presAssocID="{2CFE8BB1-46A8-4A76-9470-8A76985FFD13}" presName="node" presStyleLbl="node1" presStyleIdx="22" presStyleCnt="23">
        <dgm:presLayoutVars>
          <dgm:bulletEnabled val="1"/>
        </dgm:presLayoutVars>
      </dgm:prSet>
      <dgm:spPr/>
    </dgm:pt>
  </dgm:ptLst>
  <dgm:cxnLst>
    <dgm:cxn modelId="{FA8BD301-323C-1D49-B99C-D37CE823BAED}" type="presOf" srcId="{64E284E5-9942-4884-873C-8F3883D4E722}" destId="{81FCB8D6-6612-164B-99E2-7ED9362590B9}" srcOrd="0" destOrd="0" presId="urn:microsoft.com/office/officeart/2005/8/layout/default"/>
    <dgm:cxn modelId="{96A93D06-BC83-214D-B850-0CACE774B926}" type="presOf" srcId="{F6A9E6CB-6973-4727-9013-FFA2ED5448DF}" destId="{0E2B9AF3-7BF5-5A47-A258-6D1EC137D873}" srcOrd="0" destOrd="0" presId="urn:microsoft.com/office/officeart/2005/8/layout/default"/>
    <dgm:cxn modelId="{C3163713-92DC-4D4D-8660-7B46969AE18D}" type="presOf" srcId="{AA1D4FCD-255F-4E06-BD4B-5947DDE2E5C5}" destId="{7B50CB6A-7AA5-1447-871A-FC2BD0BDB959}" srcOrd="0" destOrd="0" presId="urn:microsoft.com/office/officeart/2005/8/layout/default"/>
    <dgm:cxn modelId="{DCC28614-87D0-C444-BD33-8605515463B1}" type="presOf" srcId="{77D94EF0-287B-46CA-81E8-EC184B32C9DB}" destId="{A08E53B7-7E78-4341-B80B-F5238260EF1B}" srcOrd="0" destOrd="0" presId="urn:microsoft.com/office/officeart/2005/8/layout/default"/>
    <dgm:cxn modelId="{837FE21D-32BE-2142-B675-72643D8F8AB3}" type="presOf" srcId="{A575D615-9E7B-4B81-90FF-9E70F697BEE6}" destId="{5C1FF914-DDB4-E54F-BBC8-24735D824AEC}" srcOrd="0" destOrd="0" presId="urn:microsoft.com/office/officeart/2005/8/layout/default"/>
    <dgm:cxn modelId="{104AA326-308B-8441-87F8-6E20E879D432}" type="presOf" srcId="{8C76287D-5975-40B4-ACB8-D0F550A19DB8}" destId="{B4803C46-03ED-A945-B800-8AF3570C92E4}" srcOrd="0" destOrd="0" presId="urn:microsoft.com/office/officeart/2005/8/layout/default"/>
    <dgm:cxn modelId="{32CAE92E-6C86-49F0-98A4-6C0EF6AA9C90}" srcId="{B7E60785-7B27-45C9-AF0A-E61892150B16}" destId="{64E284E5-9942-4884-873C-8F3883D4E722}" srcOrd="16" destOrd="0" parTransId="{5DEE996E-EF56-4433-ACD8-F2D8BAD2CAA3}" sibTransId="{C27E9E31-65F6-40D9-83F7-EF4B8B7456B5}"/>
    <dgm:cxn modelId="{20208930-2FCB-43C1-86DF-09E993089482}" srcId="{B7E60785-7B27-45C9-AF0A-E61892150B16}" destId="{8C76287D-5975-40B4-ACB8-D0F550A19DB8}" srcOrd="19" destOrd="0" parTransId="{F377D29E-5B45-48D3-AE8B-FADBE4E15E1C}" sibTransId="{FA228D77-F03C-437C-9B01-A5306DBEBF26}"/>
    <dgm:cxn modelId="{9F2C3632-6B7E-2D41-BCF3-5C08746C9659}" type="presOf" srcId="{2CFE8BB1-46A8-4A76-9470-8A76985FFD13}" destId="{C3026E2C-7EA7-BE4E-ABD1-E83F443F2B28}" srcOrd="0" destOrd="0" presId="urn:microsoft.com/office/officeart/2005/8/layout/default"/>
    <dgm:cxn modelId="{6A956432-2640-4B7E-A3FF-D4E3280E706A}" srcId="{B7E60785-7B27-45C9-AF0A-E61892150B16}" destId="{D7A4D37C-A48B-4C1E-8405-BBF2712B6332}" srcOrd="11" destOrd="0" parTransId="{C4C68860-C0C6-441D-98A5-A2D169443412}" sibTransId="{D371FA43-32D4-4444-8E45-32D7E82BD74D}"/>
    <dgm:cxn modelId="{38434B36-66D8-304C-BFB9-0BC5ADCA02AE}" type="presOf" srcId="{62166AB4-2F15-484A-9F2E-9B1051E7308D}" destId="{D55B7BCC-87F4-B445-9C76-6FC289820B6E}" srcOrd="0" destOrd="0" presId="urn:microsoft.com/office/officeart/2005/8/layout/default"/>
    <dgm:cxn modelId="{67ACD137-BB27-AA42-9132-0989F79E9AE6}" type="presOf" srcId="{CD24D97B-E98A-4DCC-918B-162F13F92D2B}" destId="{E1BDACBA-76E7-404C-A742-1137EC726D23}" srcOrd="0" destOrd="0" presId="urn:microsoft.com/office/officeart/2005/8/layout/default"/>
    <dgm:cxn modelId="{ABC5AB47-3AFD-2145-A942-9416559208F5}" type="presOf" srcId="{D7A4D37C-A48B-4C1E-8405-BBF2712B6332}" destId="{B44577C8-467F-204E-BF5F-A24E5EFFB4BD}" srcOrd="0" destOrd="0" presId="urn:microsoft.com/office/officeart/2005/8/layout/default"/>
    <dgm:cxn modelId="{05D3344E-90E3-F240-816A-6C0C53424264}" type="presOf" srcId="{FC8ECB39-3896-467B-8639-14F858DC518D}" destId="{E28F84A7-5C35-8547-9CDB-4D556B1AB7A1}" srcOrd="0" destOrd="0" presId="urn:microsoft.com/office/officeart/2005/8/layout/default"/>
    <dgm:cxn modelId="{BBDCA94E-2B1F-6D40-8E47-F26DBD60B19A}" type="presOf" srcId="{1D580644-668A-47F0-89C0-FE9F38E28C8D}" destId="{986F01D7-A6C0-DE4D-846F-9E5909882810}" srcOrd="0" destOrd="0" presId="urn:microsoft.com/office/officeart/2005/8/layout/default"/>
    <dgm:cxn modelId="{B96D3D50-EDDF-8045-A581-4FA8E363395B}" type="presOf" srcId="{E08B8E9A-CCD4-4F2D-8133-E57651C06F96}" destId="{7EF17A76-B895-3D4E-806B-5813F9402042}" srcOrd="0" destOrd="0" presId="urn:microsoft.com/office/officeart/2005/8/layout/default"/>
    <dgm:cxn modelId="{B0C68C58-6819-4824-A9FE-22DC182F4010}" srcId="{B7E60785-7B27-45C9-AF0A-E61892150B16}" destId="{0A2F180A-CB4C-4465-BCD6-B9F7C3071C9A}" srcOrd="6" destOrd="0" parTransId="{254F00B7-D297-4662-9604-CDA387544A50}" sibTransId="{8D5D471A-9FA5-4E2C-B8E9-A8FED6044CE2}"/>
    <dgm:cxn modelId="{8887D458-122B-4F4A-AAD0-6BA1F9A45F07}" type="presOf" srcId="{6185E2EC-A9B9-485D-903E-4AD8AA0A8BED}" destId="{B098FAB8-E6A2-F840-8BD2-97594C6A2DEC}" srcOrd="0" destOrd="0" presId="urn:microsoft.com/office/officeart/2005/8/layout/default"/>
    <dgm:cxn modelId="{07CCCD5A-51D7-4044-8BCC-2F2E79BC369E}" type="presOf" srcId="{0A2F180A-CB4C-4465-BCD6-B9F7C3071C9A}" destId="{A206A78B-DAED-314F-A2D7-D17EADF84DD6}" srcOrd="0" destOrd="0" presId="urn:microsoft.com/office/officeart/2005/8/layout/default"/>
    <dgm:cxn modelId="{AFD36B5B-0DCB-3B41-A11B-4072F40E426E}" type="presOf" srcId="{1130168F-38CE-42EA-AE79-972D66C80E14}" destId="{9B082484-21C3-2749-B420-3E4C6D3FC518}" srcOrd="0" destOrd="0" presId="urn:microsoft.com/office/officeart/2005/8/layout/default"/>
    <dgm:cxn modelId="{4992F15C-7379-4229-A3DF-02A20FF15C0B}" srcId="{B7E60785-7B27-45C9-AF0A-E61892150B16}" destId="{676F1B4C-F2E7-465D-BCE2-1B6F63A1C4A0}" srcOrd="3" destOrd="0" parTransId="{5FEEC167-3E01-45DC-92FB-A935B170C916}" sibTransId="{19C36CE0-E095-4A2F-ADB8-D1CD17B3BAB0}"/>
    <dgm:cxn modelId="{F86D525F-6249-4717-8982-BADD17F33DA5}" srcId="{B7E60785-7B27-45C9-AF0A-E61892150B16}" destId="{2CFE8BB1-46A8-4A76-9470-8A76985FFD13}" srcOrd="22" destOrd="0" parTransId="{7C911DDE-F3F9-4A3E-AB9A-1D68110C7C10}" sibTransId="{84C781F0-A6DE-453D-B899-24502CBD8865}"/>
    <dgm:cxn modelId="{5C68076C-1D78-4F20-8C73-93CFA0199701}" srcId="{B7E60785-7B27-45C9-AF0A-E61892150B16}" destId="{AA1D4FCD-255F-4E06-BD4B-5947DDE2E5C5}" srcOrd="5" destOrd="0" parTransId="{8A7FCB6A-CB82-4333-B3A8-55559CB079A8}" sibTransId="{E7A4C5FC-719E-4515-9454-02B678CE947F}"/>
    <dgm:cxn modelId="{E84A946E-FC1D-428A-B5C4-C75158E6EFE4}" srcId="{B7E60785-7B27-45C9-AF0A-E61892150B16}" destId="{62166AB4-2F15-484A-9F2E-9B1051E7308D}" srcOrd="15" destOrd="0" parTransId="{8CD90462-7702-44E3-B1C9-9D8135E86B89}" sibTransId="{25451148-EF16-4E75-974F-B567CED7DB53}"/>
    <dgm:cxn modelId="{B2157277-0D7B-4FE6-BE8A-BCC59E65D17A}" srcId="{B7E60785-7B27-45C9-AF0A-E61892150B16}" destId="{6185E2EC-A9B9-485D-903E-4AD8AA0A8BED}" srcOrd="18" destOrd="0" parTransId="{C34D5493-9887-4886-8479-DC7E52D766BC}" sibTransId="{83C440EE-D7B7-41A9-853A-C1EDD3B887B1}"/>
    <dgm:cxn modelId="{BBF1A285-2451-4F38-A304-82A43A6DAC36}" srcId="{B7E60785-7B27-45C9-AF0A-E61892150B16}" destId="{E6EC78D7-9A26-4F82-8D01-3EF49AD18FF9}" srcOrd="4" destOrd="0" parTransId="{824ADA36-78CD-4744-A544-616580C1F1E1}" sibTransId="{E89CD07D-8156-42A2-8E10-0C3A7E6F5F7F}"/>
    <dgm:cxn modelId="{1E1DFA87-2A68-4641-9B52-1020B47D2E9F}" srcId="{B7E60785-7B27-45C9-AF0A-E61892150B16}" destId="{A40E698B-3CBE-1D48-9037-517B1703C474}" srcOrd="1" destOrd="0" parTransId="{610AD9F5-B1DF-3746-9077-9E3521D44476}" sibTransId="{91EF6067-C7E8-6547-9A2A-B4C7C6849DD5}"/>
    <dgm:cxn modelId="{DF7E208F-918A-454C-88B7-C204BFA51F5D}" srcId="{B7E60785-7B27-45C9-AF0A-E61892150B16}" destId="{E08B8E9A-CCD4-4F2D-8133-E57651C06F96}" srcOrd="10" destOrd="0" parTransId="{72EA9171-3CC9-41BD-B61E-C2C70A7CFE2D}" sibTransId="{46116F20-01E8-4FCC-8C47-AEE40F576F4D}"/>
    <dgm:cxn modelId="{EDD1DC94-3B43-4A43-A2B8-1D4B2CCD4ADE}" srcId="{B7E60785-7B27-45C9-AF0A-E61892150B16}" destId="{E2DA4B1C-2E0D-4EFE-B58C-4ECA704D1415}" srcOrd="13" destOrd="0" parTransId="{CA94C2DB-FE40-40C8-A3A7-2A50D9156F11}" sibTransId="{77AEC995-1D7C-49F3-9B6A-FFCC21C9A5C2}"/>
    <dgm:cxn modelId="{6F8039A2-7333-3548-99F0-CBD2FA4FF81E}" type="presOf" srcId="{B7E60785-7B27-45C9-AF0A-E61892150B16}" destId="{F18896D3-59C6-CA43-AAEA-4A60376E7AFF}" srcOrd="0" destOrd="0" presId="urn:microsoft.com/office/officeart/2005/8/layout/default"/>
    <dgm:cxn modelId="{6A64A3A3-74C0-114A-BC52-4EDA2DE77320}" type="presOf" srcId="{E6EC78D7-9A26-4F82-8D01-3EF49AD18FF9}" destId="{B0061D32-8455-8E47-BA5E-9620BB413C1E}" srcOrd="0" destOrd="0" presId="urn:microsoft.com/office/officeart/2005/8/layout/default"/>
    <dgm:cxn modelId="{C551D7A7-CBB5-4EDF-A19C-AEE7A3CFDB30}" srcId="{B7E60785-7B27-45C9-AF0A-E61892150B16}" destId="{77D94EF0-287B-46CA-81E8-EC184B32C9DB}" srcOrd="17" destOrd="0" parTransId="{ADFF575E-D5D2-45EB-9EA5-C6FCA9E96920}" sibTransId="{8072B520-7AFA-43F4-B113-392E33B1CDD7}"/>
    <dgm:cxn modelId="{3759B2A9-9D78-479C-8CEA-A43838C174A8}" srcId="{B7E60785-7B27-45C9-AF0A-E61892150B16}" destId="{1130168F-38CE-42EA-AE79-972D66C80E14}" srcOrd="0" destOrd="0" parTransId="{8C0ED435-1E4B-4BF0-9DF1-DF5126EB736F}" sibTransId="{8F2C528B-87DA-4D12-8AE2-653425C9EF28}"/>
    <dgm:cxn modelId="{8D58B3AF-5F09-E04E-B90B-529C00B861EF}" type="presOf" srcId="{A40E698B-3CBE-1D48-9037-517B1703C474}" destId="{2C06F9AF-ADCB-0D43-BE55-A11ACB51E6DA}" srcOrd="0" destOrd="0" presId="urn:microsoft.com/office/officeart/2005/8/layout/default"/>
    <dgm:cxn modelId="{D3411FB0-A0C0-490F-8015-51648979DC01}" srcId="{B7E60785-7B27-45C9-AF0A-E61892150B16}" destId="{A575D615-9E7B-4B81-90FF-9E70F697BEE6}" srcOrd="7" destOrd="0" parTransId="{D9F85E29-ECC1-4975-BF0B-2EB6ED595095}" sibTransId="{627ADBED-AFBB-472F-9531-B46A117159BC}"/>
    <dgm:cxn modelId="{029477BB-7A98-46BD-894B-9210D2141C9B}" srcId="{B7E60785-7B27-45C9-AF0A-E61892150B16}" destId="{031A1288-5F51-48E4-B8C0-7B60D83A3BAE}" srcOrd="12" destOrd="0" parTransId="{699601E8-B824-4779-8063-A8BF8AB5D5F8}" sibTransId="{C5A21250-6F1C-4DCA-A61E-246ED81C8EA6}"/>
    <dgm:cxn modelId="{6FF8C3BB-A3F5-4670-8A24-BD46F2D977C2}" srcId="{B7E60785-7B27-45C9-AF0A-E61892150B16}" destId="{1D580644-668A-47F0-89C0-FE9F38E28C8D}" srcOrd="20" destOrd="0" parTransId="{4DD96B7A-FA0B-4041-90B6-E222A8144C8D}" sibTransId="{F23ACDB3-10B5-4FDB-97FE-F68E3A5A2E0D}"/>
    <dgm:cxn modelId="{A8BBF4CA-07DD-B344-9E33-043AE004E955}" type="presOf" srcId="{2D99A529-A99D-4AE2-88CF-5D88FF5DC452}" destId="{1BA11703-CB75-394E-9517-2FC0140C8547}" srcOrd="0" destOrd="0" presId="urn:microsoft.com/office/officeart/2005/8/layout/default"/>
    <dgm:cxn modelId="{672BA1D0-B115-5D4D-9B12-4BEF2B3A6AC3}" type="presOf" srcId="{438FEA7F-95D3-5A41-8B59-D9E8AA5B4C04}" destId="{A70D2AC3-4C1A-8B46-B5D8-5D9C94AADBAF}" srcOrd="0" destOrd="0" presId="urn:microsoft.com/office/officeart/2005/8/layout/default"/>
    <dgm:cxn modelId="{391103D5-0D8A-4863-AFC7-6DE17E598456}" srcId="{B7E60785-7B27-45C9-AF0A-E61892150B16}" destId="{CD24D97B-E98A-4DCC-918B-162F13F92D2B}" srcOrd="9" destOrd="0" parTransId="{2F4195E1-C983-45BA-89E9-9AC59AE5C3E5}" sibTransId="{DBEE05CB-2603-46A1-BE1E-025FA5EF7614}"/>
    <dgm:cxn modelId="{8B8920DA-6370-CF4A-B1CE-6A777810222C}" srcId="{B7E60785-7B27-45C9-AF0A-E61892150B16}" destId="{438FEA7F-95D3-5A41-8B59-D9E8AA5B4C04}" srcOrd="2" destOrd="0" parTransId="{7EED870B-835C-B641-9EAF-8879C72832F0}" sibTransId="{CA8F4870-046F-EE49-BEAB-BB9CE0E643FF}"/>
    <dgm:cxn modelId="{E83B44E2-23E5-4B60-A3B6-40FC4EE71D55}" srcId="{B7E60785-7B27-45C9-AF0A-E61892150B16}" destId="{2D99A529-A99D-4AE2-88CF-5D88FF5DC452}" srcOrd="14" destOrd="0" parTransId="{39F60062-B358-42F9-8916-1D3C2329B5A0}" sibTransId="{C85A3B09-0EEA-4AD0-9FCC-5ED39A02E14D}"/>
    <dgm:cxn modelId="{369350E5-3765-4A84-AC52-58767CAF57C0}" srcId="{B7E60785-7B27-45C9-AF0A-E61892150B16}" destId="{F6A9E6CB-6973-4727-9013-FFA2ED5448DF}" srcOrd="21" destOrd="0" parTransId="{F035ED19-E4E3-4575-A01A-958924FE7D98}" sibTransId="{70A2BF2A-90A5-4E1F-9EB7-FBFDC81B8E3F}"/>
    <dgm:cxn modelId="{718728EB-52FB-684D-AAE9-B08328A2F19F}" type="presOf" srcId="{676F1B4C-F2E7-465D-BCE2-1B6F63A1C4A0}" destId="{8F9E28C5-E8A5-B44F-9DCC-E05DB3743A49}" srcOrd="0" destOrd="0" presId="urn:microsoft.com/office/officeart/2005/8/layout/default"/>
    <dgm:cxn modelId="{F5DAB3F3-25A8-CA49-90CE-B4D49EB45B77}" type="presOf" srcId="{E2DA4B1C-2E0D-4EFE-B58C-4ECA704D1415}" destId="{F1DF450C-9E54-2042-B0C8-58BFA6E8752F}" srcOrd="0" destOrd="0" presId="urn:microsoft.com/office/officeart/2005/8/layout/default"/>
    <dgm:cxn modelId="{4439D2F6-175A-D641-B1DD-DEE2F665D96B}" type="presOf" srcId="{031A1288-5F51-48E4-B8C0-7B60D83A3BAE}" destId="{CE690C98-5203-EE41-81DA-46A1A9A0818A}" srcOrd="0" destOrd="0" presId="urn:microsoft.com/office/officeart/2005/8/layout/default"/>
    <dgm:cxn modelId="{B413C0F7-EE64-4438-8360-6723FD4B37F1}" srcId="{B7E60785-7B27-45C9-AF0A-E61892150B16}" destId="{FC8ECB39-3896-467B-8639-14F858DC518D}" srcOrd="8" destOrd="0" parTransId="{FE4A8D36-CB24-485E-9397-AB354A1F23C8}" sibTransId="{2FEB2E69-5D1B-4681-A09D-75514284EEE0}"/>
    <dgm:cxn modelId="{2E37527C-276B-144B-B26D-B3D0456D3BB6}" type="presParOf" srcId="{F18896D3-59C6-CA43-AAEA-4A60376E7AFF}" destId="{9B082484-21C3-2749-B420-3E4C6D3FC518}" srcOrd="0" destOrd="0" presId="urn:microsoft.com/office/officeart/2005/8/layout/default"/>
    <dgm:cxn modelId="{0B65DE02-629A-BE4D-A341-5316518906AA}" type="presParOf" srcId="{F18896D3-59C6-CA43-AAEA-4A60376E7AFF}" destId="{B2485F13-9B13-2849-85BC-5DCE36F12C10}" srcOrd="1" destOrd="0" presId="urn:microsoft.com/office/officeart/2005/8/layout/default"/>
    <dgm:cxn modelId="{A049B2F0-BA42-EB4C-B75C-0798CD886138}" type="presParOf" srcId="{F18896D3-59C6-CA43-AAEA-4A60376E7AFF}" destId="{2C06F9AF-ADCB-0D43-BE55-A11ACB51E6DA}" srcOrd="2" destOrd="0" presId="urn:microsoft.com/office/officeart/2005/8/layout/default"/>
    <dgm:cxn modelId="{34BF911E-77C1-7941-9D9A-E04EB5D26C61}" type="presParOf" srcId="{F18896D3-59C6-CA43-AAEA-4A60376E7AFF}" destId="{278CDC02-49D1-3D42-9132-0DFFA4A42D1F}" srcOrd="3" destOrd="0" presId="urn:microsoft.com/office/officeart/2005/8/layout/default"/>
    <dgm:cxn modelId="{11FA507F-A939-2043-B1B9-68EDF292FE25}" type="presParOf" srcId="{F18896D3-59C6-CA43-AAEA-4A60376E7AFF}" destId="{A70D2AC3-4C1A-8B46-B5D8-5D9C94AADBAF}" srcOrd="4" destOrd="0" presId="urn:microsoft.com/office/officeart/2005/8/layout/default"/>
    <dgm:cxn modelId="{DCD24A8F-21B5-094D-BB57-89CD2A6C15EC}" type="presParOf" srcId="{F18896D3-59C6-CA43-AAEA-4A60376E7AFF}" destId="{DA2424B1-3961-E247-B8F8-FB69FD85D8C9}" srcOrd="5" destOrd="0" presId="urn:microsoft.com/office/officeart/2005/8/layout/default"/>
    <dgm:cxn modelId="{3286257F-BB0D-5240-8A80-94F54A5BE6AD}" type="presParOf" srcId="{F18896D3-59C6-CA43-AAEA-4A60376E7AFF}" destId="{8F9E28C5-E8A5-B44F-9DCC-E05DB3743A49}" srcOrd="6" destOrd="0" presId="urn:microsoft.com/office/officeart/2005/8/layout/default"/>
    <dgm:cxn modelId="{6D4A1DC2-9BA0-5D44-A0FC-5AF30FA6815C}" type="presParOf" srcId="{F18896D3-59C6-CA43-AAEA-4A60376E7AFF}" destId="{F369748B-C61E-FD4E-9995-B175C9DAB378}" srcOrd="7" destOrd="0" presId="urn:microsoft.com/office/officeart/2005/8/layout/default"/>
    <dgm:cxn modelId="{93384ABE-6C9B-8D49-8BF2-9AB4EEDB2F0A}" type="presParOf" srcId="{F18896D3-59C6-CA43-AAEA-4A60376E7AFF}" destId="{B0061D32-8455-8E47-BA5E-9620BB413C1E}" srcOrd="8" destOrd="0" presId="urn:microsoft.com/office/officeart/2005/8/layout/default"/>
    <dgm:cxn modelId="{E406B4CF-0347-0344-A5A7-DBA9AD6EA3E6}" type="presParOf" srcId="{F18896D3-59C6-CA43-AAEA-4A60376E7AFF}" destId="{F12E8EE3-6CC4-9F46-82CE-67740CE3C6BB}" srcOrd="9" destOrd="0" presId="urn:microsoft.com/office/officeart/2005/8/layout/default"/>
    <dgm:cxn modelId="{2F54F25B-1CD5-CC47-B16C-43B34872A6E9}" type="presParOf" srcId="{F18896D3-59C6-CA43-AAEA-4A60376E7AFF}" destId="{7B50CB6A-7AA5-1447-871A-FC2BD0BDB959}" srcOrd="10" destOrd="0" presId="urn:microsoft.com/office/officeart/2005/8/layout/default"/>
    <dgm:cxn modelId="{49EBC33B-7B45-804C-9B73-AAC82C412842}" type="presParOf" srcId="{F18896D3-59C6-CA43-AAEA-4A60376E7AFF}" destId="{7520F870-44D9-F148-882F-D9AD25A8E7FD}" srcOrd="11" destOrd="0" presId="urn:microsoft.com/office/officeart/2005/8/layout/default"/>
    <dgm:cxn modelId="{F31F5403-F226-DB41-A5F2-0C38F3568D63}" type="presParOf" srcId="{F18896D3-59C6-CA43-AAEA-4A60376E7AFF}" destId="{A206A78B-DAED-314F-A2D7-D17EADF84DD6}" srcOrd="12" destOrd="0" presId="urn:microsoft.com/office/officeart/2005/8/layout/default"/>
    <dgm:cxn modelId="{3662FBDA-0660-C74B-9D77-1E52C31C4D9B}" type="presParOf" srcId="{F18896D3-59C6-CA43-AAEA-4A60376E7AFF}" destId="{1804040A-78BA-F343-9997-4E50AC9EED69}" srcOrd="13" destOrd="0" presId="urn:microsoft.com/office/officeart/2005/8/layout/default"/>
    <dgm:cxn modelId="{2D9B9291-CAC8-A041-B31F-29580FF77B71}" type="presParOf" srcId="{F18896D3-59C6-CA43-AAEA-4A60376E7AFF}" destId="{5C1FF914-DDB4-E54F-BBC8-24735D824AEC}" srcOrd="14" destOrd="0" presId="urn:microsoft.com/office/officeart/2005/8/layout/default"/>
    <dgm:cxn modelId="{093FEDFD-4EB1-4C46-8458-F7E63E9630E3}" type="presParOf" srcId="{F18896D3-59C6-CA43-AAEA-4A60376E7AFF}" destId="{55FA52AD-BF91-9546-BBD6-23DB34DE027A}" srcOrd="15" destOrd="0" presId="urn:microsoft.com/office/officeart/2005/8/layout/default"/>
    <dgm:cxn modelId="{DF3E82A6-A4E4-9340-835B-BD4BDF1CE3E5}" type="presParOf" srcId="{F18896D3-59C6-CA43-AAEA-4A60376E7AFF}" destId="{E28F84A7-5C35-8547-9CDB-4D556B1AB7A1}" srcOrd="16" destOrd="0" presId="urn:microsoft.com/office/officeart/2005/8/layout/default"/>
    <dgm:cxn modelId="{4AD7B819-7D7A-E24C-B6F9-187526CBA577}" type="presParOf" srcId="{F18896D3-59C6-CA43-AAEA-4A60376E7AFF}" destId="{C2DF7968-18C7-C04B-9D14-C88835EC3355}" srcOrd="17" destOrd="0" presId="urn:microsoft.com/office/officeart/2005/8/layout/default"/>
    <dgm:cxn modelId="{D5556019-7EC1-274B-B9CF-CD6AE61669A5}" type="presParOf" srcId="{F18896D3-59C6-CA43-AAEA-4A60376E7AFF}" destId="{E1BDACBA-76E7-404C-A742-1137EC726D23}" srcOrd="18" destOrd="0" presId="urn:microsoft.com/office/officeart/2005/8/layout/default"/>
    <dgm:cxn modelId="{6D6243AB-6BEC-A04C-BCC6-6C76AA193073}" type="presParOf" srcId="{F18896D3-59C6-CA43-AAEA-4A60376E7AFF}" destId="{C60FECE1-8BD1-0C43-AF9E-03CEBACB9AB5}" srcOrd="19" destOrd="0" presId="urn:microsoft.com/office/officeart/2005/8/layout/default"/>
    <dgm:cxn modelId="{331C8155-24F9-FE46-AA72-DE3A302AAEC0}" type="presParOf" srcId="{F18896D3-59C6-CA43-AAEA-4A60376E7AFF}" destId="{7EF17A76-B895-3D4E-806B-5813F9402042}" srcOrd="20" destOrd="0" presId="urn:microsoft.com/office/officeart/2005/8/layout/default"/>
    <dgm:cxn modelId="{354A406C-4B21-5B48-9B14-3D21E2FE2B0F}" type="presParOf" srcId="{F18896D3-59C6-CA43-AAEA-4A60376E7AFF}" destId="{053443B2-00C4-C34A-B3CC-830D33871621}" srcOrd="21" destOrd="0" presId="urn:microsoft.com/office/officeart/2005/8/layout/default"/>
    <dgm:cxn modelId="{8A066194-D939-F54E-920C-65C62FB900A3}" type="presParOf" srcId="{F18896D3-59C6-CA43-AAEA-4A60376E7AFF}" destId="{B44577C8-467F-204E-BF5F-A24E5EFFB4BD}" srcOrd="22" destOrd="0" presId="urn:microsoft.com/office/officeart/2005/8/layout/default"/>
    <dgm:cxn modelId="{0C03D459-16D3-3E4A-8EB8-CF3AB33C7E04}" type="presParOf" srcId="{F18896D3-59C6-CA43-AAEA-4A60376E7AFF}" destId="{84E4D2CA-8F5C-7545-A38B-FE51B6EB4902}" srcOrd="23" destOrd="0" presId="urn:microsoft.com/office/officeart/2005/8/layout/default"/>
    <dgm:cxn modelId="{162FFBD1-E1CC-1348-B7BA-E407208F76DA}" type="presParOf" srcId="{F18896D3-59C6-CA43-AAEA-4A60376E7AFF}" destId="{CE690C98-5203-EE41-81DA-46A1A9A0818A}" srcOrd="24" destOrd="0" presId="urn:microsoft.com/office/officeart/2005/8/layout/default"/>
    <dgm:cxn modelId="{07E94243-CA0C-C04C-AFA8-3C366F32F2DE}" type="presParOf" srcId="{F18896D3-59C6-CA43-AAEA-4A60376E7AFF}" destId="{190E2D0F-47D4-4A4E-B741-96E24E1FA818}" srcOrd="25" destOrd="0" presId="urn:microsoft.com/office/officeart/2005/8/layout/default"/>
    <dgm:cxn modelId="{77631A93-E25F-D649-B3E6-43291046B792}" type="presParOf" srcId="{F18896D3-59C6-CA43-AAEA-4A60376E7AFF}" destId="{F1DF450C-9E54-2042-B0C8-58BFA6E8752F}" srcOrd="26" destOrd="0" presId="urn:microsoft.com/office/officeart/2005/8/layout/default"/>
    <dgm:cxn modelId="{56244EF5-6BF3-834E-88FC-2C33679B383C}" type="presParOf" srcId="{F18896D3-59C6-CA43-AAEA-4A60376E7AFF}" destId="{52DD44CC-74E0-E14D-8B8D-E50F628C5CB0}" srcOrd="27" destOrd="0" presId="urn:microsoft.com/office/officeart/2005/8/layout/default"/>
    <dgm:cxn modelId="{D32534F7-2FE9-644E-9275-AECEF00396AE}" type="presParOf" srcId="{F18896D3-59C6-CA43-AAEA-4A60376E7AFF}" destId="{1BA11703-CB75-394E-9517-2FC0140C8547}" srcOrd="28" destOrd="0" presId="urn:microsoft.com/office/officeart/2005/8/layout/default"/>
    <dgm:cxn modelId="{9EE63D77-55D4-744E-BC9E-C5581D8799FE}" type="presParOf" srcId="{F18896D3-59C6-CA43-AAEA-4A60376E7AFF}" destId="{70300AE3-54E3-5B49-B119-A02BA1BA1979}" srcOrd="29" destOrd="0" presId="urn:microsoft.com/office/officeart/2005/8/layout/default"/>
    <dgm:cxn modelId="{4D09C9CE-3C19-EC4C-97EF-B33A30150621}" type="presParOf" srcId="{F18896D3-59C6-CA43-AAEA-4A60376E7AFF}" destId="{D55B7BCC-87F4-B445-9C76-6FC289820B6E}" srcOrd="30" destOrd="0" presId="urn:microsoft.com/office/officeart/2005/8/layout/default"/>
    <dgm:cxn modelId="{1EC01497-274C-A345-BED2-3F95A6EA19C6}" type="presParOf" srcId="{F18896D3-59C6-CA43-AAEA-4A60376E7AFF}" destId="{946787A7-73D1-E44A-B2B5-477C8A765F39}" srcOrd="31" destOrd="0" presId="urn:microsoft.com/office/officeart/2005/8/layout/default"/>
    <dgm:cxn modelId="{E8B0C3A0-48D8-F341-98F7-ADDBDC315AD3}" type="presParOf" srcId="{F18896D3-59C6-CA43-AAEA-4A60376E7AFF}" destId="{81FCB8D6-6612-164B-99E2-7ED9362590B9}" srcOrd="32" destOrd="0" presId="urn:microsoft.com/office/officeart/2005/8/layout/default"/>
    <dgm:cxn modelId="{8569F288-910D-B94A-80CF-5CB09E0ACAC3}" type="presParOf" srcId="{F18896D3-59C6-CA43-AAEA-4A60376E7AFF}" destId="{96ABC86B-D501-524E-BC72-168470EB3941}" srcOrd="33" destOrd="0" presId="urn:microsoft.com/office/officeart/2005/8/layout/default"/>
    <dgm:cxn modelId="{3D48C0D8-F73A-4B46-A2DC-9D4CE36281AE}" type="presParOf" srcId="{F18896D3-59C6-CA43-AAEA-4A60376E7AFF}" destId="{A08E53B7-7E78-4341-B80B-F5238260EF1B}" srcOrd="34" destOrd="0" presId="urn:microsoft.com/office/officeart/2005/8/layout/default"/>
    <dgm:cxn modelId="{5D60FABA-5376-8A47-A246-A3970E9AEAF7}" type="presParOf" srcId="{F18896D3-59C6-CA43-AAEA-4A60376E7AFF}" destId="{ED0B4DE5-2A77-FE4C-96E4-1BEB80505691}" srcOrd="35" destOrd="0" presId="urn:microsoft.com/office/officeart/2005/8/layout/default"/>
    <dgm:cxn modelId="{30A41E91-3F9E-554B-AC7D-503AF8D34EB4}" type="presParOf" srcId="{F18896D3-59C6-CA43-AAEA-4A60376E7AFF}" destId="{B098FAB8-E6A2-F840-8BD2-97594C6A2DEC}" srcOrd="36" destOrd="0" presId="urn:microsoft.com/office/officeart/2005/8/layout/default"/>
    <dgm:cxn modelId="{2D681DC3-44B9-7344-85D0-C289FD78DD99}" type="presParOf" srcId="{F18896D3-59C6-CA43-AAEA-4A60376E7AFF}" destId="{4AD9C63B-B416-AD41-A6EE-15623A4B413A}" srcOrd="37" destOrd="0" presId="urn:microsoft.com/office/officeart/2005/8/layout/default"/>
    <dgm:cxn modelId="{6512BE50-AAEA-804D-9606-5C4B902618B6}" type="presParOf" srcId="{F18896D3-59C6-CA43-AAEA-4A60376E7AFF}" destId="{B4803C46-03ED-A945-B800-8AF3570C92E4}" srcOrd="38" destOrd="0" presId="urn:microsoft.com/office/officeart/2005/8/layout/default"/>
    <dgm:cxn modelId="{CB1EF4A2-C555-1247-96A7-05B1B0639A90}" type="presParOf" srcId="{F18896D3-59C6-CA43-AAEA-4A60376E7AFF}" destId="{A90EECED-B2A1-4943-ABE6-0A9A28C3B2C6}" srcOrd="39" destOrd="0" presId="urn:microsoft.com/office/officeart/2005/8/layout/default"/>
    <dgm:cxn modelId="{C912DF40-926F-2A49-AB8A-37DF4F181C69}" type="presParOf" srcId="{F18896D3-59C6-CA43-AAEA-4A60376E7AFF}" destId="{986F01D7-A6C0-DE4D-846F-9E5909882810}" srcOrd="40" destOrd="0" presId="urn:microsoft.com/office/officeart/2005/8/layout/default"/>
    <dgm:cxn modelId="{E0BB85AD-A2D5-6A4F-87E8-70BB848FD97C}" type="presParOf" srcId="{F18896D3-59C6-CA43-AAEA-4A60376E7AFF}" destId="{A3F6F3CA-5DAF-F64C-A721-5B46C95F2F39}" srcOrd="41" destOrd="0" presId="urn:microsoft.com/office/officeart/2005/8/layout/default"/>
    <dgm:cxn modelId="{C7C90D10-1C34-FA4E-A096-A3884DA58C7D}" type="presParOf" srcId="{F18896D3-59C6-CA43-AAEA-4A60376E7AFF}" destId="{0E2B9AF3-7BF5-5A47-A258-6D1EC137D873}" srcOrd="42" destOrd="0" presId="urn:microsoft.com/office/officeart/2005/8/layout/default"/>
    <dgm:cxn modelId="{E1125E44-B41D-8E40-87ED-70976F7C0AD6}" type="presParOf" srcId="{F18896D3-59C6-CA43-AAEA-4A60376E7AFF}" destId="{A2FB268E-FAF1-B844-A384-294D560D0DE7}" srcOrd="43" destOrd="0" presId="urn:microsoft.com/office/officeart/2005/8/layout/default"/>
    <dgm:cxn modelId="{57152E19-4BB0-6746-898D-D7FC1AB793B5}" type="presParOf" srcId="{F18896D3-59C6-CA43-AAEA-4A60376E7AFF}" destId="{C3026E2C-7EA7-BE4E-ABD1-E83F443F2B28}" srcOrd="4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EA0921-8E5B-4EFF-B597-A57B6282A780}"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C5DF48B-E6FC-4CBA-849F-5AB91D0B8C7E}">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Champion</a:t>
          </a:r>
        </a:p>
      </dgm:t>
    </dgm:pt>
    <dgm:pt modelId="{9828E5EC-FE4C-4B75-BADD-241CD534EC87}" type="parTrans" cxnId="{9C4F0AE0-6550-485D-B0A8-407DFE863197}">
      <dgm:prSet/>
      <dgm:spPr/>
      <dgm:t>
        <a:bodyPr/>
        <a:lstStyle/>
        <a:p>
          <a:endParaRPr lang="en-US"/>
        </a:p>
      </dgm:t>
    </dgm:pt>
    <dgm:pt modelId="{C90DB0C5-B50B-49B6-8CE8-81D4FA4D96C8}" type="sibTrans" cxnId="{9C4F0AE0-6550-485D-B0A8-407DFE863197}">
      <dgm:prSet/>
      <dgm:spPr/>
      <dgm:t>
        <a:bodyPr/>
        <a:lstStyle/>
        <a:p>
          <a:endParaRPr lang="en-US"/>
        </a:p>
      </dgm:t>
    </dgm:pt>
    <dgm:pt modelId="{A65C8702-3DCE-4BE1-87F6-F5D92E9C43BB}">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Health and Wellness Coaching</a:t>
          </a:r>
        </a:p>
      </dgm:t>
    </dgm:pt>
    <dgm:pt modelId="{3108EBA5-98BD-4EF6-8C8A-4E5E4C3AE6F7}" type="parTrans" cxnId="{D957E20B-48D4-4597-85BF-7BFCF9D0D2D7}">
      <dgm:prSet/>
      <dgm:spPr/>
      <dgm:t>
        <a:bodyPr/>
        <a:lstStyle/>
        <a:p>
          <a:endParaRPr lang="en-US"/>
        </a:p>
      </dgm:t>
    </dgm:pt>
    <dgm:pt modelId="{D1BE2BFE-A3F2-472E-8B14-82668DD37EAC}" type="sibTrans" cxnId="{D957E20B-48D4-4597-85BF-7BFCF9D0D2D7}">
      <dgm:prSet/>
      <dgm:spPr/>
      <dgm:t>
        <a:bodyPr/>
        <a:lstStyle/>
        <a:p>
          <a:endParaRPr lang="en-US"/>
        </a:p>
      </dgm:t>
    </dgm:pt>
    <dgm:pt modelId="{827C1C48-8B49-446C-9657-E5CB3770E872}">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Embrace</a:t>
          </a:r>
        </a:p>
      </dgm:t>
    </dgm:pt>
    <dgm:pt modelId="{C7A128C0-0837-46B6-98E1-5EC34610CC39}" type="parTrans" cxnId="{1A49F409-2860-4B25-BE2C-429D1FA189C2}">
      <dgm:prSet/>
      <dgm:spPr/>
      <dgm:t>
        <a:bodyPr/>
        <a:lstStyle/>
        <a:p>
          <a:endParaRPr lang="en-US"/>
        </a:p>
      </dgm:t>
    </dgm:pt>
    <dgm:pt modelId="{2A9EB00C-5982-4CC2-A933-3D476DD4ED73}" type="sibTrans" cxnId="{1A49F409-2860-4B25-BE2C-429D1FA189C2}">
      <dgm:prSet/>
      <dgm:spPr/>
      <dgm:t>
        <a:bodyPr/>
        <a:lstStyle/>
        <a:p>
          <a:endParaRPr lang="en-US"/>
        </a:p>
      </dgm:t>
    </dgm:pt>
    <dgm:pt modelId="{0F9D6CAC-A080-49AD-B92F-6C55C5BF623F}">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Multicultural Competency</a:t>
          </a:r>
        </a:p>
      </dgm:t>
    </dgm:pt>
    <dgm:pt modelId="{6796C845-225C-4D47-B495-FFAA2F6E7473}" type="parTrans" cxnId="{E7C47DE7-4D25-471C-A701-7C845E6532CE}">
      <dgm:prSet/>
      <dgm:spPr/>
      <dgm:t>
        <a:bodyPr/>
        <a:lstStyle/>
        <a:p>
          <a:endParaRPr lang="en-US"/>
        </a:p>
      </dgm:t>
    </dgm:pt>
    <dgm:pt modelId="{1BDF8AFD-4ABF-4316-98D6-8BD2BD044524}" type="sibTrans" cxnId="{E7C47DE7-4D25-471C-A701-7C845E6532CE}">
      <dgm:prSet/>
      <dgm:spPr/>
      <dgm:t>
        <a:bodyPr/>
        <a:lstStyle/>
        <a:p>
          <a:endParaRPr lang="en-US"/>
        </a:p>
      </dgm:t>
    </dgm:pt>
    <dgm:pt modelId="{E60C6906-CBCD-46B3-9C40-D07959B97FA4}">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Build</a:t>
          </a:r>
        </a:p>
      </dgm:t>
    </dgm:pt>
    <dgm:pt modelId="{1007754C-E4EB-4F77-977C-028D9A0720F0}" type="parTrans" cxnId="{0B53605C-AA79-4667-9FF8-09F1DE3A6449}">
      <dgm:prSet/>
      <dgm:spPr/>
      <dgm:t>
        <a:bodyPr/>
        <a:lstStyle/>
        <a:p>
          <a:endParaRPr lang="en-US"/>
        </a:p>
      </dgm:t>
    </dgm:pt>
    <dgm:pt modelId="{04730B4E-2BAA-472B-AE2E-098E71FE78AE}" type="sibTrans" cxnId="{0B53605C-AA79-4667-9FF8-09F1DE3A6449}">
      <dgm:prSet/>
      <dgm:spPr/>
      <dgm:t>
        <a:bodyPr/>
        <a:lstStyle/>
        <a:p>
          <a:endParaRPr lang="en-US"/>
        </a:p>
      </dgm:t>
    </dgm:pt>
    <dgm:pt modelId="{F800B128-3431-4773-8A6C-69504028E28A}">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Inclusive Spaces</a:t>
          </a:r>
        </a:p>
      </dgm:t>
    </dgm:pt>
    <dgm:pt modelId="{6A20AAF5-2518-4776-ABC4-26D183905935}" type="parTrans" cxnId="{E653CD46-B766-4A8D-A1EC-5222D1198EAB}">
      <dgm:prSet/>
      <dgm:spPr/>
      <dgm:t>
        <a:bodyPr/>
        <a:lstStyle/>
        <a:p>
          <a:endParaRPr lang="en-US"/>
        </a:p>
      </dgm:t>
    </dgm:pt>
    <dgm:pt modelId="{34280FF0-E947-4764-B955-AD3AC3203B67}" type="sibTrans" cxnId="{E653CD46-B766-4A8D-A1EC-5222D1198EAB}">
      <dgm:prSet/>
      <dgm:spPr/>
      <dgm:t>
        <a:bodyPr/>
        <a:lstStyle/>
        <a:p>
          <a:endParaRPr lang="en-US"/>
        </a:p>
      </dgm:t>
    </dgm:pt>
    <dgm:pt modelId="{A41E67C2-8FB9-4895-9397-4DFC7E9BF646}">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Implement</a:t>
          </a:r>
        </a:p>
      </dgm:t>
    </dgm:pt>
    <dgm:pt modelId="{BC7F8CF7-8204-43D1-B173-677C4E32A3F8}" type="parTrans" cxnId="{C7E64903-99BB-400C-977C-CC01A1897F6D}">
      <dgm:prSet/>
      <dgm:spPr/>
      <dgm:t>
        <a:bodyPr/>
        <a:lstStyle/>
        <a:p>
          <a:endParaRPr lang="en-US"/>
        </a:p>
      </dgm:t>
    </dgm:pt>
    <dgm:pt modelId="{C0634413-C6B1-488B-95B9-1BF1F8E9BF95}" type="sibTrans" cxnId="{C7E64903-99BB-400C-977C-CC01A1897F6D}">
      <dgm:prSet/>
      <dgm:spPr/>
      <dgm:t>
        <a:bodyPr/>
        <a:lstStyle/>
        <a:p>
          <a:endParaRPr lang="en-US"/>
        </a:p>
      </dgm:t>
    </dgm:pt>
    <dgm:pt modelId="{0C3CA6B2-E748-4480-AB9F-0704754D7FAB}">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DEIB Initiatives</a:t>
          </a:r>
        </a:p>
      </dgm:t>
    </dgm:pt>
    <dgm:pt modelId="{EBEF4DB3-EAE4-4108-A01A-9A4668F7C980}" type="parTrans" cxnId="{9EADFE4E-BDFF-4165-A4A0-49C70C4DB599}">
      <dgm:prSet/>
      <dgm:spPr/>
      <dgm:t>
        <a:bodyPr/>
        <a:lstStyle/>
        <a:p>
          <a:endParaRPr lang="en-US"/>
        </a:p>
      </dgm:t>
    </dgm:pt>
    <dgm:pt modelId="{751A41DB-7D6C-4092-9CF2-85A961AFED61}" type="sibTrans" cxnId="{9EADFE4E-BDFF-4165-A4A0-49C70C4DB599}">
      <dgm:prSet/>
      <dgm:spPr/>
      <dgm:t>
        <a:bodyPr/>
        <a:lstStyle/>
        <a:p>
          <a:endParaRPr lang="en-US"/>
        </a:p>
      </dgm:t>
    </dgm:pt>
    <dgm:pt modelId="{60E20962-3546-4CD2-84FE-AE61B65C53EA}">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Support</a:t>
          </a:r>
        </a:p>
      </dgm:t>
    </dgm:pt>
    <dgm:pt modelId="{68829678-8868-4751-8648-25F8065B0959}" type="parTrans" cxnId="{4AB3957A-899B-43B9-A01C-6A2E300825D9}">
      <dgm:prSet/>
      <dgm:spPr/>
      <dgm:t>
        <a:bodyPr/>
        <a:lstStyle/>
        <a:p>
          <a:endParaRPr lang="en-US"/>
        </a:p>
      </dgm:t>
    </dgm:pt>
    <dgm:pt modelId="{7DBE16FB-F9F4-4BC1-873D-96669E4F635A}" type="sibTrans" cxnId="{4AB3957A-899B-43B9-A01C-6A2E300825D9}">
      <dgm:prSet/>
      <dgm:spPr/>
      <dgm:t>
        <a:bodyPr/>
        <a:lstStyle/>
        <a:p>
          <a:endParaRPr lang="en-US"/>
        </a:p>
      </dgm:t>
    </dgm:pt>
    <dgm:pt modelId="{1CB9735B-13D8-4A43-9B1F-5C1088A32043}">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Mental Health and Neurodiversity</a:t>
          </a:r>
        </a:p>
      </dgm:t>
    </dgm:pt>
    <dgm:pt modelId="{3B10F2B1-C42A-4D80-BE0D-7B234647D3D0}" type="parTrans" cxnId="{574E1EC4-8272-435E-B1DF-981FB2EB0EBB}">
      <dgm:prSet/>
      <dgm:spPr/>
      <dgm:t>
        <a:bodyPr/>
        <a:lstStyle/>
        <a:p>
          <a:endParaRPr lang="en-US"/>
        </a:p>
      </dgm:t>
    </dgm:pt>
    <dgm:pt modelId="{DE0CCB19-9D60-4532-ABDD-04F7E7AF53A3}" type="sibTrans" cxnId="{574E1EC4-8272-435E-B1DF-981FB2EB0EBB}">
      <dgm:prSet/>
      <dgm:spPr/>
      <dgm:t>
        <a:bodyPr/>
        <a:lstStyle/>
        <a:p>
          <a:endParaRPr lang="en-US"/>
        </a:p>
      </dgm:t>
    </dgm:pt>
    <dgm:pt modelId="{CC522789-1E72-4562-9E9F-2992C37DE5DE}">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Advocate</a:t>
          </a:r>
        </a:p>
      </dgm:t>
    </dgm:pt>
    <dgm:pt modelId="{6DA9B5D4-25DF-4EA6-8B0C-8B6C125E3F4D}" type="parTrans" cxnId="{E2E260D6-96F2-4534-B448-1251958C86C6}">
      <dgm:prSet/>
      <dgm:spPr/>
      <dgm:t>
        <a:bodyPr/>
        <a:lstStyle/>
        <a:p>
          <a:endParaRPr lang="en-US"/>
        </a:p>
      </dgm:t>
    </dgm:pt>
    <dgm:pt modelId="{839E7E10-EF63-4511-97BC-67B4469AE466}" type="sibTrans" cxnId="{E2E260D6-96F2-4534-B448-1251958C86C6}">
      <dgm:prSet/>
      <dgm:spPr/>
      <dgm:t>
        <a:bodyPr/>
        <a:lstStyle/>
        <a:p>
          <a:endParaRPr lang="en-US"/>
        </a:p>
      </dgm:t>
    </dgm:pt>
    <dgm:pt modelId="{EBA7EDEE-F5E2-49E2-803E-E46AE13B8A6F}">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for Policy Changes</a:t>
          </a:r>
        </a:p>
      </dgm:t>
    </dgm:pt>
    <dgm:pt modelId="{42ABE681-4E03-4E7C-81CF-B492DBD13EE0}" type="parTrans" cxnId="{AF33FAAE-33EC-438E-AEC4-54FD21BDD115}">
      <dgm:prSet/>
      <dgm:spPr/>
      <dgm:t>
        <a:bodyPr/>
        <a:lstStyle/>
        <a:p>
          <a:endParaRPr lang="en-US"/>
        </a:p>
      </dgm:t>
    </dgm:pt>
    <dgm:pt modelId="{745B924A-9983-45C3-B362-6C8B2ABEF28A}" type="sibTrans" cxnId="{AF33FAAE-33EC-438E-AEC4-54FD21BDD115}">
      <dgm:prSet/>
      <dgm:spPr/>
      <dgm:t>
        <a:bodyPr/>
        <a:lstStyle/>
        <a:p>
          <a:endParaRPr lang="en-US"/>
        </a:p>
      </dgm:t>
    </dgm:pt>
    <dgm:pt modelId="{C1791045-33C9-4CC1-AE7F-E32D1AFDF082}">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Engage in</a:t>
          </a:r>
        </a:p>
      </dgm:t>
    </dgm:pt>
    <dgm:pt modelId="{EFE01243-E1BB-4961-8B99-A82DE4577F3E}" type="parTrans" cxnId="{8E397E44-2718-4524-A260-30F1D75E10D4}">
      <dgm:prSet/>
      <dgm:spPr/>
      <dgm:t>
        <a:bodyPr/>
        <a:lstStyle/>
        <a:p>
          <a:endParaRPr lang="en-US"/>
        </a:p>
      </dgm:t>
    </dgm:pt>
    <dgm:pt modelId="{716D37A9-8CD8-445E-9852-C0FCE70A3431}" type="sibTrans" cxnId="{8E397E44-2718-4524-A260-30F1D75E10D4}">
      <dgm:prSet/>
      <dgm:spPr/>
      <dgm:t>
        <a:bodyPr/>
        <a:lstStyle/>
        <a:p>
          <a:endParaRPr lang="en-US"/>
        </a:p>
      </dgm:t>
    </dgm:pt>
    <dgm:pt modelId="{1797884D-521B-4B6E-8605-766DD1192611}">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in Continuous Learning</a:t>
          </a:r>
        </a:p>
      </dgm:t>
    </dgm:pt>
    <dgm:pt modelId="{BF4BC23F-6FCD-4C15-9000-95BD33F01A85}" type="parTrans" cxnId="{D321A986-DE39-4ADF-8062-67416492E6BA}">
      <dgm:prSet/>
      <dgm:spPr/>
      <dgm:t>
        <a:bodyPr/>
        <a:lstStyle/>
        <a:p>
          <a:endParaRPr lang="en-US"/>
        </a:p>
      </dgm:t>
    </dgm:pt>
    <dgm:pt modelId="{E6F5D1A3-4FB5-4896-9EB5-E1617B16CAF3}" type="sibTrans" cxnId="{D321A986-DE39-4ADF-8062-67416492E6BA}">
      <dgm:prSet/>
      <dgm:spPr/>
      <dgm:t>
        <a:bodyPr/>
        <a:lstStyle/>
        <a:p>
          <a:endParaRPr lang="en-US"/>
        </a:p>
      </dgm:t>
    </dgm:pt>
    <dgm:pt modelId="{C1BBBF69-9972-4771-BE87-078B28D3227E}">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Encourage</a:t>
          </a:r>
        </a:p>
      </dgm:t>
    </dgm:pt>
    <dgm:pt modelId="{855E6272-00A2-4BCB-9BE9-2A78EDB16D61}" type="parTrans" cxnId="{44D39AD5-D91C-4CBF-9354-7CDFE5AD015E}">
      <dgm:prSet/>
      <dgm:spPr/>
      <dgm:t>
        <a:bodyPr/>
        <a:lstStyle/>
        <a:p>
          <a:endParaRPr lang="en-US"/>
        </a:p>
      </dgm:t>
    </dgm:pt>
    <dgm:pt modelId="{7225F4F8-4B92-4987-9D19-2DD2C21029F7}" type="sibTrans" cxnId="{44D39AD5-D91C-4CBF-9354-7CDFE5AD015E}">
      <dgm:prSet/>
      <dgm:spPr/>
      <dgm:t>
        <a:bodyPr/>
        <a:lstStyle/>
        <a:p>
          <a:endParaRPr lang="en-US"/>
        </a:p>
      </dgm:t>
    </dgm:pt>
    <dgm:pt modelId="{7B717ED6-AE89-48D6-82ED-EA4C6FFEA38B}">
      <dgm:prSe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 “Calling In-Out” Culture</a:t>
          </a:r>
        </a:p>
      </dgm:t>
    </dgm:pt>
    <dgm:pt modelId="{ECFFECCB-01B8-4931-8A08-E3233BFEA61E}" type="parTrans" cxnId="{E722164A-5B91-4994-9E16-B42FDAE4FFA9}">
      <dgm:prSet/>
      <dgm:spPr/>
      <dgm:t>
        <a:bodyPr/>
        <a:lstStyle/>
        <a:p>
          <a:endParaRPr lang="en-US"/>
        </a:p>
      </dgm:t>
    </dgm:pt>
    <dgm:pt modelId="{459F1E11-EAAE-446B-AA70-AED7BF01E051}" type="sibTrans" cxnId="{E722164A-5B91-4994-9E16-B42FDAE4FFA9}">
      <dgm:prSet/>
      <dgm:spPr/>
      <dgm:t>
        <a:bodyPr/>
        <a:lstStyle/>
        <a:p>
          <a:endParaRPr lang="en-US"/>
        </a:p>
      </dgm:t>
    </dgm:pt>
    <dgm:pt modelId="{634AED88-5880-6647-842D-42B7BC3254A7}" type="pres">
      <dgm:prSet presAssocID="{CAEA0921-8E5B-4EFF-B597-A57B6282A780}" presName="Name0" presStyleCnt="0">
        <dgm:presLayoutVars>
          <dgm:dir/>
          <dgm:animLvl val="lvl"/>
          <dgm:resizeHandles val="exact"/>
        </dgm:presLayoutVars>
      </dgm:prSet>
      <dgm:spPr/>
    </dgm:pt>
    <dgm:pt modelId="{E5D1EC57-9692-3F49-987E-0DE1B2F00658}" type="pres">
      <dgm:prSet presAssocID="{EC5DF48B-E6FC-4CBA-849F-5AB91D0B8C7E}" presName="linNode" presStyleCnt="0"/>
      <dgm:spPr/>
    </dgm:pt>
    <dgm:pt modelId="{4CA0E64F-6F2C-7341-9B30-3E0723F404CE}" type="pres">
      <dgm:prSet presAssocID="{EC5DF48B-E6FC-4CBA-849F-5AB91D0B8C7E}" presName="parentText" presStyleLbl="solidFgAcc1" presStyleIdx="0" presStyleCnt="8">
        <dgm:presLayoutVars>
          <dgm:chMax val="1"/>
          <dgm:bulletEnabled/>
        </dgm:presLayoutVars>
      </dgm:prSet>
      <dgm:spPr/>
    </dgm:pt>
    <dgm:pt modelId="{B99DD92E-8E3E-5C48-B329-96726A0EE579}" type="pres">
      <dgm:prSet presAssocID="{EC5DF48B-E6FC-4CBA-849F-5AB91D0B8C7E}" presName="descendantText" presStyleLbl="alignNode1" presStyleIdx="0" presStyleCnt="8" custLinFactNeighborY="-2373">
        <dgm:presLayoutVars>
          <dgm:bulletEnabled/>
        </dgm:presLayoutVars>
      </dgm:prSet>
      <dgm:spPr/>
    </dgm:pt>
    <dgm:pt modelId="{2BBA1187-ABB3-7649-91AA-8995D9A77F3D}" type="pres">
      <dgm:prSet presAssocID="{C90DB0C5-B50B-49B6-8CE8-81D4FA4D96C8}" presName="sp" presStyleCnt="0"/>
      <dgm:spPr/>
    </dgm:pt>
    <dgm:pt modelId="{76B07ABB-AA42-F14A-8B2A-B33A51392FE3}" type="pres">
      <dgm:prSet presAssocID="{827C1C48-8B49-446C-9657-E5CB3770E872}" presName="linNode" presStyleCnt="0"/>
      <dgm:spPr/>
    </dgm:pt>
    <dgm:pt modelId="{0330742C-4613-B54A-9A63-AEB17D672933}" type="pres">
      <dgm:prSet presAssocID="{827C1C48-8B49-446C-9657-E5CB3770E872}" presName="parentText" presStyleLbl="solidFgAcc1" presStyleIdx="1" presStyleCnt="8">
        <dgm:presLayoutVars>
          <dgm:chMax val="1"/>
          <dgm:bulletEnabled/>
        </dgm:presLayoutVars>
      </dgm:prSet>
      <dgm:spPr/>
    </dgm:pt>
    <dgm:pt modelId="{5A63D5A3-B46A-7A4E-85A3-DAA832423C4C}" type="pres">
      <dgm:prSet presAssocID="{827C1C48-8B49-446C-9657-E5CB3770E872}" presName="descendantText" presStyleLbl="alignNode1" presStyleIdx="1" presStyleCnt="8">
        <dgm:presLayoutVars>
          <dgm:bulletEnabled/>
        </dgm:presLayoutVars>
      </dgm:prSet>
      <dgm:spPr/>
    </dgm:pt>
    <dgm:pt modelId="{06AC2C46-2A38-3A44-A433-8C6054DC4A59}" type="pres">
      <dgm:prSet presAssocID="{2A9EB00C-5982-4CC2-A933-3D476DD4ED73}" presName="sp" presStyleCnt="0"/>
      <dgm:spPr/>
    </dgm:pt>
    <dgm:pt modelId="{677F3B46-6B25-E74A-B9AC-2D2828B9E370}" type="pres">
      <dgm:prSet presAssocID="{E60C6906-CBCD-46B3-9C40-D07959B97FA4}" presName="linNode" presStyleCnt="0"/>
      <dgm:spPr/>
    </dgm:pt>
    <dgm:pt modelId="{02D57356-ED82-6A4E-98BF-7389C3C77AD8}" type="pres">
      <dgm:prSet presAssocID="{E60C6906-CBCD-46B3-9C40-D07959B97FA4}" presName="parentText" presStyleLbl="solidFgAcc1" presStyleIdx="2" presStyleCnt="8">
        <dgm:presLayoutVars>
          <dgm:chMax val="1"/>
          <dgm:bulletEnabled/>
        </dgm:presLayoutVars>
      </dgm:prSet>
      <dgm:spPr/>
    </dgm:pt>
    <dgm:pt modelId="{CCD8E760-8289-D14E-A263-3092B2441B61}" type="pres">
      <dgm:prSet presAssocID="{E60C6906-CBCD-46B3-9C40-D07959B97FA4}" presName="descendantText" presStyleLbl="alignNode1" presStyleIdx="2" presStyleCnt="8">
        <dgm:presLayoutVars>
          <dgm:bulletEnabled/>
        </dgm:presLayoutVars>
      </dgm:prSet>
      <dgm:spPr/>
    </dgm:pt>
    <dgm:pt modelId="{28F74F85-13F4-374B-AFA7-BAF2BD46081A}" type="pres">
      <dgm:prSet presAssocID="{04730B4E-2BAA-472B-AE2E-098E71FE78AE}" presName="sp" presStyleCnt="0"/>
      <dgm:spPr/>
    </dgm:pt>
    <dgm:pt modelId="{0D014392-CBFF-DF47-9B3C-E3B5BFDAE077}" type="pres">
      <dgm:prSet presAssocID="{A41E67C2-8FB9-4895-9397-4DFC7E9BF646}" presName="linNode" presStyleCnt="0"/>
      <dgm:spPr/>
    </dgm:pt>
    <dgm:pt modelId="{86659169-5120-254E-91D8-8BFBD612FCB9}" type="pres">
      <dgm:prSet presAssocID="{A41E67C2-8FB9-4895-9397-4DFC7E9BF646}" presName="parentText" presStyleLbl="solidFgAcc1" presStyleIdx="3" presStyleCnt="8">
        <dgm:presLayoutVars>
          <dgm:chMax val="1"/>
          <dgm:bulletEnabled/>
        </dgm:presLayoutVars>
      </dgm:prSet>
      <dgm:spPr/>
    </dgm:pt>
    <dgm:pt modelId="{A3DDB23E-3A35-964A-BE01-39EAD933F446}" type="pres">
      <dgm:prSet presAssocID="{A41E67C2-8FB9-4895-9397-4DFC7E9BF646}" presName="descendantText" presStyleLbl="alignNode1" presStyleIdx="3" presStyleCnt="8">
        <dgm:presLayoutVars>
          <dgm:bulletEnabled/>
        </dgm:presLayoutVars>
      </dgm:prSet>
      <dgm:spPr/>
    </dgm:pt>
    <dgm:pt modelId="{533A385D-4B70-C446-AC98-7B267DABDAF5}" type="pres">
      <dgm:prSet presAssocID="{C0634413-C6B1-488B-95B9-1BF1F8E9BF95}" presName="sp" presStyleCnt="0"/>
      <dgm:spPr/>
    </dgm:pt>
    <dgm:pt modelId="{5B30F053-F97A-A243-8702-4F67C0394A78}" type="pres">
      <dgm:prSet presAssocID="{60E20962-3546-4CD2-84FE-AE61B65C53EA}" presName="linNode" presStyleCnt="0"/>
      <dgm:spPr/>
    </dgm:pt>
    <dgm:pt modelId="{6BF2D175-A325-1D43-BE2B-D85238C7472E}" type="pres">
      <dgm:prSet presAssocID="{60E20962-3546-4CD2-84FE-AE61B65C53EA}" presName="parentText" presStyleLbl="solidFgAcc1" presStyleIdx="4" presStyleCnt="8">
        <dgm:presLayoutVars>
          <dgm:chMax val="1"/>
          <dgm:bulletEnabled/>
        </dgm:presLayoutVars>
      </dgm:prSet>
      <dgm:spPr/>
    </dgm:pt>
    <dgm:pt modelId="{A5F4486A-FD73-B34B-8A00-83C03F332E07}" type="pres">
      <dgm:prSet presAssocID="{60E20962-3546-4CD2-84FE-AE61B65C53EA}" presName="descendantText" presStyleLbl="alignNode1" presStyleIdx="4" presStyleCnt="8">
        <dgm:presLayoutVars>
          <dgm:bulletEnabled/>
        </dgm:presLayoutVars>
      </dgm:prSet>
      <dgm:spPr/>
    </dgm:pt>
    <dgm:pt modelId="{598554AE-1D27-4E45-A4D0-EF18FC1B5378}" type="pres">
      <dgm:prSet presAssocID="{7DBE16FB-F9F4-4BC1-873D-96669E4F635A}" presName="sp" presStyleCnt="0"/>
      <dgm:spPr/>
    </dgm:pt>
    <dgm:pt modelId="{B251C5A6-B7A8-E547-816B-19C0AB6935D7}" type="pres">
      <dgm:prSet presAssocID="{CC522789-1E72-4562-9E9F-2992C37DE5DE}" presName="linNode" presStyleCnt="0"/>
      <dgm:spPr/>
    </dgm:pt>
    <dgm:pt modelId="{4008DC34-E313-0A4E-BC10-7E7EBF2DD041}" type="pres">
      <dgm:prSet presAssocID="{CC522789-1E72-4562-9E9F-2992C37DE5DE}" presName="parentText" presStyleLbl="solidFgAcc1" presStyleIdx="5" presStyleCnt="8">
        <dgm:presLayoutVars>
          <dgm:chMax val="1"/>
          <dgm:bulletEnabled/>
        </dgm:presLayoutVars>
      </dgm:prSet>
      <dgm:spPr/>
    </dgm:pt>
    <dgm:pt modelId="{836ECC09-C317-614E-8040-3826F2835D4B}" type="pres">
      <dgm:prSet presAssocID="{CC522789-1E72-4562-9E9F-2992C37DE5DE}" presName="descendantText" presStyleLbl="alignNode1" presStyleIdx="5" presStyleCnt="8">
        <dgm:presLayoutVars>
          <dgm:bulletEnabled/>
        </dgm:presLayoutVars>
      </dgm:prSet>
      <dgm:spPr/>
    </dgm:pt>
    <dgm:pt modelId="{E11DB363-C702-3C4D-903C-1CF80C6EA845}" type="pres">
      <dgm:prSet presAssocID="{839E7E10-EF63-4511-97BC-67B4469AE466}" presName="sp" presStyleCnt="0"/>
      <dgm:spPr/>
    </dgm:pt>
    <dgm:pt modelId="{B10C4EBE-4E60-1943-9E56-82E6A706CD5F}" type="pres">
      <dgm:prSet presAssocID="{C1791045-33C9-4CC1-AE7F-E32D1AFDF082}" presName="linNode" presStyleCnt="0"/>
      <dgm:spPr/>
    </dgm:pt>
    <dgm:pt modelId="{4D696F3B-46F4-9A45-8685-2436EDB5AD3A}" type="pres">
      <dgm:prSet presAssocID="{C1791045-33C9-4CC1-AE7F-E32D1AFDF082}" presName="parentText" presStyleLbl="solidFgAcc1" presStyleIdx="6" presStyleCnt="8">
        <dgm:presLayoutVars>
          <dgm:chMax val="1"/>
          <dgm:bulletEnabled/>
        </dgm:presLayoutVars>
      </dgm:prSet>
      <dgm:spPr/>
    </dgm:pt>
    <dgm:pt modelId="{CC75BBD0-8EF2-EB46-B506-FC25D295A2D7}" type="pres">
      <dgm:prSet presAssocID="{C1791045-33C9-4CC1-AE7F-E32D1AFDF082}" presName="descendantText" presStyleLbl="alignNode1" presStyleIdx="6" presStyleCnt="8">
        <dgm:presLayoutVars>
          <dgm:bulletEnabled/>
        </dgm:presLayoutVars>
      </dgm:prSet>
      <dgm:spPr/>
    </dgm:pt>
    <dgm:pt modelId="{0AE96EF4-8EE5-684F-B1E5-95FCBCB21D56}" type="pres">
      <dgm:prSet presAssocID="{716D37A9-8CD8-445E-9852-C0FCE70A3431}" presName="sp" presStyleCnt="0"/>
      <dgm:spPr/>
    </dgm:pt>
    <dgm:pt modelId="{67715B3A-4EED-BA46-A8E0-251FDF905AD8}" type="pres">
      <dgm:prSet presAssocID="{C1BBBF69-9972-4771-BE87-078B28D3227E}" presName="linNode" presStyleCnt="0"/>
      <dgm:spPr/>
    </dgm:pt>
    <dgm:pt modelId="{D20A1247-E0D5-694E-9736-333A5BC0B2F9}" type="pres">
      <dgm:prSet presAssocID="{C1BBBF69-9972-4771-BE87-078B28D3227E}" presName="parentText" presStyleLbl="solidFgAcc1" presStyleIdx="7" presStyleCnt="8">
        <dgm:presLayoutVars>
          <dgm:chMax val="1"/>
          <dgm:bulletEnabled/>
        </dgm:presLayoutVars>
      </dgm:prSet>
      <dgm:spPr/>
    </dgm:pt>
    <dgm:pt modelId="{5C9AB6B4-A839-374D-97D4-582B5743C3D0}" type="pres">
      <dgm:prSet presAssocID="{C1BBBF69-9972-4771-BE87-078B28D3227E}" presName="descendantText" presStyleLbl="alignNode1" presStyleIdx="7" presStyleCnt="8">
        <dgm:presLayoutVars>
          <dgm:bulletEnabled/>
        </dgm:presLayoutVars>
      </dgm:prSet>
      <dgm:spPr/>
    </dgm:pt>
  </dgm:ptLst>
  <dgm:cxnLst>
    <dgm:cxn modelId="{E9305E01-784A-4B43-BF38-690C328989A0}" type="presOf" srcId="{1797884D-521B-4B6E-8605-766DD1192611}" destId="{CC75BBD0-8EF2-EB46-B506-FC25D295A2D7}" srcOrd="0" destOrd="0" presId="urn:microsoft.com/office/officeart/2016/7/layout/VerticalHollowActionList"/>
    <dgm:cxn modelId="{C7E64903-99BB-400C-977C-CC01A1897F6D}" srcId="{CAEA0921-8E5B-4EFF-B597-A57B6282A780}" destId="{A41E67C2-8FB9-4895-9397-4DFC7E9BF646}" srcOrd="3" destOrd="0" parTransId="{BC7F8CF7-8204-43D1-B173-677C4E32A3F8}" sibTransId="{C0634413-C6B1-488B-95B9-1BF1F8E9BF95}"/>
    <dgm:cxn modelId="{1A49F409-2860-4B25-BE2C-429D1FA189C2}" srcId="{CAEA0921-8E5B-4EFF-B597-A57B6282A780}" destId="{827C1C48-8B49-446C-9657-E5CB3770E872}" srcOrd="1" destOrd="0" parTransId="{C7A128C0-0837-46B6-98E1-5EC34610CC39}" sibTransId="{2A9EB00C-5982-4CC2-A933-3D476DD4ED73}"/>
    <dgm:cxn modelId="{D957E20B-48D4-4597-85BF-7BFCF9D0D2D7}" srcId="{EC5DF48B-E6FC-4CBA-849F-5AB91D0B8C7E}" destId="{A65C8702-3DCE-4BE1-87F6-F5D92E9C43BB}" srcOrd="0" destOrd="0" parTransId="{3108EBA5-98BD-4EF6-8C8A-4E5E4C3AE6F7}" sibTransId="{D1BE2BFE-A3F2-472E-8B14-82668DD37EAC}"/>
    <dgm:cxn modelId="{89A98B17-60FB-AC4A-A426-94A75DB97773}" type="presOf" srcId="{0F9D6CAC-A080-49AD-B92F-6C55C5BF623F}" destId="{5A63D5A3-B46A-7A4E-85A3-DAA832423C4C}" srcOrd="0" destOrd="0" presId="urn:microsoft.com/office/officeart/2016/7/layout/VerticalHollowActionList"/>
    <dgm:cxn modelId="{2DBE7020-FE4F-4D49-B678-0657FF6A5A2A}" type="presOf" srcId="{EBA7EDEE-F5E2-49E2-803E-E46AE13B8A6F}" destId="{836ECC09-C317-614E-8040-3826F2835D4B}" srcOrd="0" destOrd="0" presId="urn:microsoft.com/office/officeart/2016/7/layout/VerticalHollowActionList"/>
    <dgm:cxn modelId="{997E2821-7517-0442-B5B0-6E44FFC6B707}" type="presOf" srcId="{A65C8702-3DCE-4BE1-87F6-F5D92E9C43BB}" destId="{B99DD92E-8E3E-5C48-B329-96726A0EE579}" srcOrd="0" destOrd="0" presId="urn:microsoft.com/office/officeart/2016/7/layout/VerticalHollowActionList"/>
    <dgm:cxn modelId="{8E397E44-2718-4524-A260-30F1D75E10D4}" srcId="{CAEA0921-8E5B-4EFF-B597-A57B6282A780}" destId="{C1791045-33C9-4CC1-AE7F-E32D1AFDF082}" srcOrd="6" destOrd="0" parTransId="{EFE01243-E1BB-4961-8B99-A82DE4577F3E}" sibTransId="{716D37A9-8CD8-445E-9852-C0FCE70A3431}"/>
    <dgm:cxn modelId="{E653CD46-B766-4A8D-A1EC-5222D1198EAB}" srcId="{E60C6906-CBCD-46B3-9C40-D07959B97FA4}" destId="{F800B128-3431-4773-8A6C-69504028E28A}" srcOrd="0" destOrd="0" parTransId="{6A20AAF5-2518-4776-ABC4-26D183905935}" sibTransId="{34280FF0-E947-4764-B955-AD3AC3203B67}"/>
    <dgm:cxn modelId="{E722164A-5B91-4994-9E16-B42FDAE4FFA9}" srcId="{C1BBBF69-9972-4771-BE87-078B28D3227E}" destId="{7B717ED6-AE89-48D6-82ED-EA4C6FFEA38B}" srcOrd="0" destOrd="0" parTransId="{ECFFECCB-01B8-4931-8A08-E3233BFEA61E}" sibTransId="{459F1E11-EAAE-446B-AA70-AED7BF01E051}"/>
    <dgm:cxn modelId="{9EADFE4E-BDFF-4165-A4A0-49C70C4DB599}" srcId="{A41E67C2-8FB9-4895-9397-4DFC7E9BF646}" destId="{0C3CA6B2-E748-4480-AB9F-0704754D7FAB}" srcOrd="0" destOrd="0" parTransId="{EBEF4DB3-EAE4-4108-A01A-9A4668F7C980}" sibTransId="{751A41DB-7D6C-4092-9CF2-85A961AFED61}"/>
    <dgm:cxn modelId="{C2AAED51-61B5-054F-B4FF-CF30698568E7}" type="presOf" srcId="{C1BBBF69-9972-4771-BE87-078B28D3227E}" destId="{D20A1247-E0D5-694E-9736-333A5BC0B2F9}" srcOrd="0" destOrd="0" presId="urn:microsoft.com/office/officeart/2016/7/layout/VerticalHollowActionList"/>
    <dgm:cxn modelId="{0B53605C-AA79-4667-9FF8-09F1DE3A6449}" srcId="{CAEA0921-8E5B-4EFF-B597-A57B6282A780}" destId="{E60C6906-CBCD-46B3-9C40-D07959B97FA4}" srcOrd="2" destOrd="0" parTransId="{1007754C-E4EB-4F77-977C-028D9A0720F0}" sibTransId="{04730B4E-2BAA-472B-AE2E-098E71FE78AE}"/>
    <dgm:cxn modelId="{4278116E-004D-D541-B2FC-E83F4777E2AC}" type="presOf" srcId="{E60C6906-CBCD-46B3-9C40-D07959B97FA4}" destId="{02D57356-ED82-6A4E-98BF-7389C3C77AD8}" srcOrd="0" destOrd="0" presId="urn:microsoft.com/office/officeart/2016/7/layout/VerticalHollowActionList"/>
    <dgm:cxn modelId="{CE11E475-C62A-0449-80DE-09D0FAE7584A}" type="presOf" srcId="{1CB9735B-13D8-4A43-9B1F-5C1088A32043}" destId="{A5F4486A-FD73-B34B-8A00-83C03F332E07}" srcOrd="0" destOrd="0" presId="urn:microsoft.com/office/officeart/2016/7/layout/VerticalHollowActionList"/>
    <dgm:cxn modelId="{4AB3957A-899B-43B9-A01C-6A2E300825D9}" srcId="{CAEA0921-8E5B-4EFF-B597-A57B6282A780}" destId="{60E20962-3546-4CD2-84FE-AE61B65C53EA}" srcOrd="4" destOrd="0" parTransId="{68829678-8868-4751-8648-25F8065B0959}" sibTransId="{7DBE16FB-F9F4-4BC1-873D-96669E4F635A}"/>
    <dgm:cxn modelId="{D321A986-DE39-4ADF-8062-67416492E6BA}" srcId="{C1791045-33C9-4CC1-AE7F-E32D1AFDF082}" destId="{1797884D-521B-4B6E-8605-766DD1192611}" srcOrd="0" destOrd="0" parTransId="{BF4BC23F-6FCD-4C15-9000-95BD33F01A85}" sibTransId="{E6F5D1A3-4FB5-4896-9EB5-E1617B16CAF3}"/>
    <dgm:cxn modelId="{AF33FAAE-33EC-438E-AEC4-54FD21BDD115}" srcId="{CC522789-1E72-4562-9E9F-2992C37DE5DE}" destId="{EBA7EDEE-F5E2-49E2-803E-E46AE13B8A6F}" srcOrd="0" destOrd="0" parTransId="{42ABE681-4E03-4E7C-81CF-B492DBD13EE0}" sibTransId="{745B924A-9983-45C3-B362-6C8B2ABEF28A}"/>
    <dgm:cxn modelId="{759DACB2-AA8F-7845-B15A-2A1466ABBA88}" type="presOf" srcId="{7B717ED6-AE89-48D6-82ED-EA4C6FFEA38B}" destId="{5C9AB6B4-A839-374D-97D4-582B5743C3D0}" srcOrd="0" destOrd="0" presId="urn:microsoft.com/office/officeart/2016/7/layout/VerticalHollowActionList"/>
    <dgm:cxn modelId="{574E1EC4-8272-435E-B1DF-981FB2EB0EBB}" srcId="{60E20962-3546-4CD2-84FE-AE61B65C53EA}" destId="{1CB9735B-13D8-4A43-9B1F-5C1088A32043}" srcOrd="0" destOrd="0" parTransId="{3B10F2B1-C42A-4D80-BE0D-7B234647D3D0}" sibTransId="{DE0CCB19-9D60-4532-ABDD-04F7E7AF53A3}"/>
    <dgm:cxn modelId="{D30337C9-7109-784D-B67A-2296EA2664FC}" type="presOf" srcId="{0C3CA6B2-E748-4480-AB9F-0704754D7FAB}" destId="{A3DDB23E-3A35-964A-BE01-39EAD933F446}" srcOrd="0" destOrd="0" presId="urn:microsoft.com/office/officeart/2016/7/layout/VerticalHollowActionList"/>
    <dgm:cxn modelId="{03569ECC-0112-2E41-97C1-CF8D5EB42599}" type="presOf" srcId="{CC522789-1E72-4562-9E9F-2992C37DE5DE}" destId="{4008DC34-E313-0A4E-BC10-7E7EBF2DD041}" srcOrd="0" destOrd="0" presId="urn:microsoft.com/office/officeart/2016/7/layout/VerticalHollowActionList"/>
    <dgm:cxn modelId="{44D39AD5-D91C-4CBF-9354-7CDFE5AD015E}" srcId="{CAEA0921-8E5B-4EFF-B597-A57B6282A780}" destId="{C1BBBF69-9972-4771-BE87-078B28D3227E}" srcOrd="7" destOrd="0" parTransId="{855E6272-00A2-4BCB-9BE9-2A78EDB16D61}" sibTransId="{7225F4F8-4B92-4987-9D19-2DD2C21029F7}"/>
    <dgm:cxn modelId="{E2E260D6-96F2-4534-B448-1251958C86C6}" srcId="{CAEA0921-8E5B-4EFF-B597-A57B6282A780}" destId="{CC522789-1E72-4562-9E9F-2992C37DE5DE}" srcOrd="5" destOrd="0" parTransId="{6DA9B5D4-25DF-4EA6-8B0C-8B6C125E3F4D}" sibTransId="{839E7E10-EF63-4511-97BC-67B4469AE466}"/>
    <dgm:cxn modelId="{8362DED6-CB34-024E-BDFA-D85A1474E823}" type="presOf" srcId="{C1791045-33C9-4CC1-AE7F-E32D1AFDF082}" destId="{4D696F3B-46F4-9A45-8685-2436EDB5AD3A}" srcOrd="0" destOrd="0" presId="urn:microsoft.com/office/officeart/2016/7/layout/VerticalHollowActionList"/>
    <dgm:cxn modelId="{9C4F0AE0-6550-485D-B0A8-407DFE863197}" srcId="{CAEA0921-8E5B-4EFF-B597-A57B6282A780}" destId="{EC5DF48B-E6FC-4CBA-849F-5AB91D0B8C7E}" srcOrd="0" destOrd="0" parTransId="{9828E5EC-FE4C-4B75-BADD-241CD534EC87}" sibTransId="{C90DB0C5-B50B-49B6-8CE8-81D4FA4D96C8}"/>
    <dgm:cxn modelId="{591603E5-B7F1-034D-9C0A-1A81BEBE742B}" type="presOf" srcId="{F800B128-3431-4773-8A6C-69504028E28A}" destId="{CCD8E760-8289-D14E-A263-3092B2441B61}" srcOrd="0" destOrd="0" presId="urn:microsoft.com/office/officeart/2016/7/layout/VerticalHollowActionList"/>
    <dgm:cxn modelId="{E7C47DE7-4D25-471C-A701-7C845E6532CE}" srcId="{827C1C48-8B49-446C-9657-E5CB3770E872}" destId="{0F9D6CAC-A080-49AD-B92F-6C55C5BF623F}" srcOrd="0" destOrd="0" parTransId="{6796C845-225C-4D47-B495-FFAA2F6E7473}" sibTransId="{1BDF8AFD-4ABF-4316-98D6-8BD2BD044524}"/>
    <dgm:cxn modelId="{02FE56EC-931C-4E48-8055-E1ACA4DE72B7}" type="presOf" srcId="{A41E67C2-8FB9-4895-9397-4DFC7E9BF646}" destId="{86659169-5120-254E-91D8-8BFBD612FCB9}" srcOrd="0" destOrd="0" presId="urn:microsoft.com/office/officeart/2016/7/layout/VerticalHollowActionList"/>
    <dgm:cxn modelId="{A3C0C7EE-654C-1145-A45F-7010AF96E575}" type="presOf" srcId="{60E20962-3546-4CD2-84FE-AE61B65C53EA}" destId="{6BF2D175-A325-1D43-BE2B-D85238C7472E}" srcOrd="0" destOrd="0" presId="urn:microsoft.com/office/officeart/2016/7/layout/VerticalHollowActionList"/>
    <dgm:cxn modelId="{EC6137EF-DBFB-EF40-91EC-10932D3A786C}" type="presOf" srcId="{EC5DF48B-E6FC-4CBA-849F-5AB91D0B8C7E}" destId="{4CA0E64F-6F2C-7341-9B30-3E0723F404CE}" srcOrd="0" destOrd="0" presId="urn:microsoft.com/office/officeart/2016/7/layout/VerticalHollowActionList"/>
    <dgm:cxn modelId="{78628AEF-1351-B047-A97F-52CF1936FDD9}" type="presOf" srcId="{827C1C48-8B49-446C-9657-E5CB3770E872}" destId="{0330742C-4613-B54A-9A63-AEB17D672933}" srcOrd="0" destOrd="0" presId="urn:microsoft.com/office/officeart/2016/7/layout/VerticalHollowActionList"/>
    <dgm:cxn modelId="{852CA1FC-840D-0448-8437-DE28645B66EE}" type="presOf" srcId="{CAEA0921-8E5B-4EFF-B597-A57B6282A780}" destId="{634AED88-5880-6647-842D-42B7BC3254A7}" srcOrd="0" destOrd="0" presId="urn:microsoft.com/office/officeart/2016/7/layout/VerticalHollowActionList"/>
    <dgm:cxn modelId="{DD37032E-FC9C-7E42-B808-8268A060A7E9}" type="presParOf" srcId="{634AED88-5880-6647-842D-42B7BC3254A7}" destId="{E5D1EC57-9692-3F49-987E-0DE1B2F00658}" srcOrd="0" destOrd="0" presId="urn:microsoft.com/office/officeart/2016/7/layout/VerticalHollowActionList"/>
    <dgm:cxn modelId="{BB2DF45C-1C1C-CF49-BA11-2ED95434ED8F}" type="presParOf" srcId="{E5D1EC57-9692-3F49-987E-0DE1B2F00658}" destId="{4CA0E64F-6F2C-7341-9B30-3E0723F404CE}" srcOrd="0" destOrd="0" presId="urn:microsoft.com/office/officeart/2016/7/layout/VerticalHollowActionList"/>
    <dgm:cxn modelId="{9787C049-C52B-4346-82F0-FCA2C355F113}" type="presParOf" srcId="{E5D1EC57-9692-3F49-987E-0DE1B2F00658}" destId="{B99DD92E-8E3E-5C48-B329-96726A0EE579}" srcOrd="1" destOrd="0" presId="urn:microsoft.com/office/officeart/2016/7/layout/VerticalHollowActionList"/>
    <dgm:cxn modelId="{26C1DB49-CB29-8142-84EB-BEB6AA8995EA}" type="presParOf" srcId="{634AED88-5880-6647-842D-42B7BC3254A7}" destId="{2BBA1187-ABB3-7649-91AA-8995D9A77F3D}" srcOrd="1" destOrd="0" presId="urn:microsoft.com/office/officeart/2016/7/layout/VerticalHollowActionList"/>
    <dgm:cxn modelId="{4167F474-BB8B-EA4E-A68E-E2D4485234ED}" type="presParOf" srcId="{634AED88-5880-6647-842D-42B7BC3254A7}" destId="{76B07ABB-AA42-F14A-8B2A-B33A51392FE3}" srcOrd="2" destOrd="0" presId="urn:microsoft.com/office/officeart/2016/7/layout/VerticalHollowActionList"/>
    <dgm:cxn modelId="{200C48AF-388E-7640-958B-6CC77CF4540A}" type="presParOf" srcId="{76B07ABB-AA42-F14A-8B2A-B33A51392FE3}" destId="{0330742C-4613-B54A-9A63-AEB17D672933}" srcOrd="0" destOrd="0" presId="urn:microsoft.com/office/officeart/2016/7/layout/VerticalHollowActionList"/>
    <dgm:cxn modelId="{A50DF24D-F173-E646-B88C-13089111D862}" type="presParOf" srcId="{76B07ABB-AA42-F14A-8B2A-B33A51392FE3}" destId="{5A63D5A3-B46A-7A4E-85A3-DAA832423C4C}" srcOrd="1" destOrd="0" presId="urn:microsoft.com/office/officeart/2016/7/layout/VerticalHollowActionList"/>
    <dgm:cxn modelId="{596556E4-74C8-4540-AEE7-2E65EA274BE0}" type="presParOf" srcId="{634AED88-5880-6647-842D-42B7BC3254A7}" destId="{06AC2C46-2A38-3A44-A433-8C6054DC4A59}" srcOrd="3" destOrd="0" presId="urn:microsoft.com/office/officeart/2016/7/layout/VerticalHollowActionList"/>
    <dgm:cxn modelId="{EFE1C55B-4294-7B42-953A-E02413F64AA6}" type="presParOf" srcId="{634AED88-5880-6647-842D-42B7BC3254A7}" destId="{677F3B46-6B25-E74A-B9AC-2D2828B9E370}" srcOrd="4" destOrd="0" presId="urn:microsoft.com/office/officeart/2016/7/layout/VerticalHollowActionList"/>
    <dgm:cxn modelId="{0AB2A634-DCA2-B44B-BEC9-611BA550D4DA}" type="presParOf" srcId="{677F3B46-6B25-E74A-B9AC-2D2828B9E370}" destId="{02D57356-ED82-6A4E-98BF-7389C3C77AD8}" srcOrd="0" destOrd="0" presId="urn:microsoft.com/office/officeart/2016/7/layout/VerticalHollowActionList"/>
    <dgm:cxn modelId="{EF6D36DE-93A9-834E-9CB6-B5A125A794C3}" type="presParOf" srcId="{677F3B46-6B25-E74A-B9AC-2D2828B9E370}" destId="{CCD8E760-8289-D14E-A263-3092B2441B61}" srcOrd="1" destOrd="0" presId="urn:microsoft.com/office/officeart/2016/7/layout/VerticalHollowActionList"/>
    <dgm:cxn modelId="{2ABAF66B-BDD4-4C40-8848-27CC00F66842}" type="presParOf" srcId="{634AED88-5880-6647-842D-42B7BC3254A7}" destId="{28F74F85-13F4-374B-AFA7-BAF2BD46081A}" srcOrd="5" destOrd="0" presId="urn:microsoft.com/office/officeart/2016/7/layout/VerticalHollowActionList"/>
    <dgm:cxn modelId="{7F96C934-B1C8-A348-8ABA-B93DB5F6AA7C}" type="presParOf" srcId="{634AED88-5880-6647-842D-42B7BC3254A7}" destId="{0D014392-CBFF-DF47-9B3C-E3B5BFDAE077}" srcOrd="6" destOrd="0" presId="urn:microsoft.com/office/officeart/2016/7/layout/VerticalHollowActionList"/>
    <dgm:cxn modelId="{1F2D9A7F-732B-AF45-8627-153EADDE8CB7}" type="presParOf" srcId="{0D014392-CBFF-DF47-9B3C-E3B5BFDAE077}" destId="{86659169-5120-254E-91D8-8BFBD612FCB9}" srcOrd="0" destOrd="0" presId="urn:microsoft.com/office/officeart/2016/7/layout/VerticalHollowActionList"/>
    <dgm:cxn modelId="{67D0FC5C-BBA0-3844-95A0-E0A7FE23EED6}" type="presParOf" srcId="{0D014392-CBFF-DF47-9B3C-E3B5BFDAE077}" destId="{A3DDB23E-3A35-964A-BE01-39EAD933F446}" srcOrd="1" destOrd="0" presId="urn:microsoft.com/office/officeart/2016/7/layout/VerticalHollowActionList"/>
    <dgm:cxn modelId="{21D73C19-D2DB-C44A-AFD5-CD4057CB6743}" type="presParOf" srcId="{634AED88-5880-6647-842D-42B7BC3254A7}" destId="{533A385D-4B70-C446-AC98-7B267DABDAF5}" srcOrd="7" destOrd="0" presId="urn:microsoft.com/office/officeart/2016/7/layout/VerticalHollowActionList"/>
    <dgm:cxn modelId="{775B504E-A2D4-6B48-81D2-E7962B8AC332}" type="presParOf" srcId="{634AED88-5880-6647-842D-42B7BC3254A7}" destId="{5B30F053-F97A-A243-8702-4F67C0394A78}" srcOrd="8" destOrd="0" presId="urn:microsoft.com/office/officeart/2016/7/layout/VerticalHollowActionList"/>
    <dgm:cxn modelId="{71D05C63-3BB4-4845-9A1A-5335159D354A}" type="presParOf" srcId="{5B30F053-F97A-A243-8702-4F67C0394A78}" destId="{6BF2D175-A325-1D43-BE2B-D85238C7472E}" srcOrd="0" destOrd="0" presId="urn:microsoft.com/office/officeart/2016/7/layout/VerticalHollowActionList"/>
    <dgm:cxn modelId="{43203E84-4255-E949-B26F-9DA0F1B89CB6}" type="presParOf" srcId="{5B30F053-F97A-A243-8702-4F67C0394A78}" destId="{A5F4486A-FD73-B34B-8A00-83C03F332E07}" srcOrd="1" destOrd="0" presId="urn:microsoft.com/office/officeart/2016/7/layout/VerticalHollowActionList"/>
    <dgm:cxn modelId="{7BBC9BC0-9DAD-3E49-AEE8-A93E621FB8B5}" type="presParOf" srcId="{634AED88-5880-6647-842D-42B7BC3254A7}" destId="{598554AE-1D27-4E45-A4D0-EF18FC1B5378}" srcOrd="9" destOrd="0" presId="urn:microsoft.com/office/officeart/2016/7/layout/VerticalHollowActionList"/>
    <dgm:cxn modelId="{2DCBCC57-06DF-524D-837E-97A66265CCD8}" type="presParOf" srcId="{634AED88-5880-6647-842D-42B7BC3254A7}" destId="{B251C5A6-B7A8-E547-816B-19C0AB6935D7}" srcOrd="10" destOrd="0" presId="urn:microsoft.com/office/officeart/2016/7/layout/VerticalHollowActionList"/>
    <dgm:cxn modelId="{CE84E1B4-E0ED-DF48-BF6E-089F4CBE4045}" type="presParOf" srcId="{B251C5A6-B7A8-E547-816B-19C0AB6935D7}" destId="{4008DC34-E313-0A4E-BC10-7E7EBF2DD041}" srcOrd="0" destOrd="0" presId="urn:microsoft.com/office/officeart/2016/7/layout/VerticalHollowActionList"/>
    <dgm:cxn modelId="{B975D0F7-8E4C-7D4E-B761-6272C0AA5E4A}" type="presParOf" srcId="{B251C5A6-B7A8-E547-816B-19C0AB6935D7}" destId="{836ECC09-C317-614E-8040-3826F2835D4B}" srcOrd="1" destOrd="0" presId="urn:microsoft.com/office/officeart/2016/7/layout/VerticalHollowActionList"/>
    <dgm:cxn modelId="{85F41CB6-2B75-4941-986A-C7C3FA507463}" type="presParOf" srcId="{634AED88-5880-6647-842D-42B7BC3254A7}" destId="{E11DB363-C702-3C4D-903C-1CF80C6EA845}" srcOrd="11" destOrd="0" presId="urn:microsoft.com/office/officeart/2016/7/layout/VerticalHollowActionList"/>
    <dgm:cxn modelId="{8737FEB5-9053-ED46-8839-B3E7D08883A2}" type="presParOf" srcId="{634AED88-5880-6647-842D-42B7BC3254A7}" destId="{B10C4EBE-4E60-1943-9E56-82E6A706CD5F}" srcOrd="12" destOrd="0" presId="urn:microsoft.com/office/officeart/2016/7/layout/VerticalHollowActionList"/>
    <dgm:cxn modelId="{1EA4ED77-C14A-A347-819A-648E2331FA3B}" type="presParOf" srcId="{B10C4EBE-4E60-1943-9E56-82E6A706CD5F}" destId="{4D696F3B-46F4-9A45-8685-2436EDB5AD3A}" srcOrd="0" destOrd="0" presId="urn:microsoft.com/office/officeart/2016/7/layout/VerticalHollowActionList"/>
    <dgm:cxn modelId="{6E9EF8AD-CB38-4240-955D-C7F2167AD6F2}" type="presParOf" srcId="{B10C4EBE-4E60-1943-9E56-82E6A706CD5F}" destId="{CC75BBD0-8EF2-EB46-B506-FC25D295A2D7}" srcOrd="1" destOrd="0" presId="urn:microsoft.com/office/officeart/2016/7/layout/VerticalHollowActionList"/>
    <dgm:cxn modelId="{BA07C294-D56B-314A-B35B-65A09490D188}" type="presParOf" srcId="{634AED88-5880-6647-842D-42B7BC3254A7}" destId="{0AE96EF4-8EE5-684F-B1E5-95FCBCB21D56}" srcOrd="13" destOrd="0" presId="urn:microsoft.com/office/officeart/2016/7/layout/VerticalHollowActionList"/>
    <dgm:cxn modelId="{61057684-9C12-464D-AC76-746B12F4F2AE}" type="presParOf" srcId="{634AED88-5880-6647-842D-42B7BC3254A7}" destId="{67715B3A-4EED-BA46-A8E0-251FDF905AD8}" srcOrd="14" destOrd="0" presId="urn:microsoft.com/office/officeart/2016/7/layout/VerticalHollowActionList"/>
    <dgm:cxn modelId="{B4DE5CB2-B2C6-C640-B1AF-546F48F748D9}" type="presParOf" srcId="{67715B3A-4EED-BA46-A8E0-251FDF905AD8}" destId="{D20A1247-E0D5-694E-9736-333A5BC0B2F9}" srcOrd="0" destOrd="0" presId="urn:microsoft.com/office/officeart/2016/7/layout/VerticalHollowActionList"/>
    <dgm:cxn modelId="{F72C4C9B-0BD5-944B-9E65-A2328A96D3D1}" type="presParOf" srcId="{67715B3A-4EED-BA46-A8E0-251FDF905AD8}" destId="{5C9AB6B4-A839-374D-97D4-582B5743C3D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BAFBE7-FF7D-48D0-815B-CA4EF743F9F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6A124DC-5339-428C-815A-3769E679153F}">
      <dgm:prSet custT="1"/>
      <dgm:spPr/>
      <dgm:t>
        <a:bodyPr/>
        <a:lstStyle/>
        <a:p>
          <a:pPr algn="l">
            <a:lnSpc>
              <a:spcPct val="100000"/>
            </a:lnSpc>
            <a:spcAft>
              <a:spcPts val="0"/>
            </a:spcAft>
          </a:pPr>
          <a:r>
            <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General Inclusive Language Guide</a:t>
          </a:r>
          <a:endPar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8B72B15A-E4CB-4D28-84F5-CF2A0AEED9CF}" type="parTrans" cxnId="{967ADA0A-DF9F-44C8-8A51-0214FB3FB8D5}">
      <dgm:prSet/>
      <dgm:spPr/>
      <dgm:t>
        <a:bodyPr/>
        <a:lstStyle/>
        <a:p>
          <a:endParaRPr lang="en-US"/>
        </a:p>
      </dgm:t>
    </dgm:pt>
    <dgm:pt modelId="{2C9AD5D7-5202-4B57-AD21-7A7D70404C44}" type="sibTrans" cxnId="{967ADA0A-DF9F-44C8-8A51-0214FB3FB8D5}">
      <dgm:prSet/>
      <dgm:spPr/>
      <dgm:t>
        <a:bodyPr/>
        <a:lstStyle/>
        <a:p>
          <a:endParaRPr lang="en-US"/>
        </a:p>
      </dgm:t>
    </dgm:pt>
    <dgm:pt modelId="{A742124F-8C51-48ED-9441-6B9B432770FB}">
      <dgm:prSet custT="1"/>
      <dgm:spPr/>
      <dgm:t>
        <a:bodyPr/>
        <a:lstStyle/>
        <a:p>
          <a:pPr algn="l">
            <a:lnSpc>
              <a:spcPct val="100000"/>
            </a:lnSpc>
            <a:spcAft>
              <a:spcPts val="0"/>
            </a:spcAft>
          </a:pPr>
          <a:r>
            <a:rPr lang="en-US" sz="2800" b="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2">
                <a:extLst>
                  <a:ext uri="{A12FA001-AC4F-418D-AE19-62706E023703}">
                    <ahyp:hlinkClr xmlns:ahyp="http://schemas.microsoft.com/office/drawing/2018/hyperlinkcolor" val="tx"/>
                  </a:ext>
                </a:extLst>
              </a:hlinkClick>
            </a:rPr>
            <a:t>Specific Inclusive Language Guide: Race &amp; Ethnicity</a:t>
          </a:r>
          <a:endParaRPr lang="en-US" sz="2800" b="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C0A71A57-DE6F-4A01-8242-BA263F0473C5}" type="parTrans" cxnId="{FFF03087-CC12-4720-989B-754C93C6FF54}">
      <dgm:prSet/>
      <dgm:spPr/>
      <dgm:t>
        <a:bodyPr/>
        <a:lstStyle/>
        <a:p>
          <a:endParaRPr lang="en-US"/>
        </a:p>
      </dgm:t>
    </dgm:pt>
    <dgm:pt modelId="{E72D391D-D5C1-4654-B86F-3601C2A64B6E}" type="sibTrans" cxnId="{FFF03087-CC12-4720-989B-754C93C6FF54}">
      <dgm:prSet/>
      <dgm:spPr/>
      <dgm:t>
        <a:bodyPr/>
        <a:lstStyle/>
        <a:p>
          <a:endParaRPr lang="en-US"/>
        </a:p>
      </dgm:t>
    </dgm:pt>
    <dgm:pt modelId="{FDBF466E-1617-4537-AF40-49E2CCDD22A7}">
      <dgm:prSet custT="1"/>
      <dgm:spPr/>
      <dgm:t>
        <a:bodyPr/>
        <a:lstStyle/>
        <a:p>
          <a:pPr algn="l">
            <a:lnSpc>
              <a:spcPct val="100000"/>
            </a:lnSpc>
            <a:spcAft>
              <a:spcPts val="0"/>
            </a:spcAft>
          </a:pPr>
          <a:r>
            <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3">
                <a:extLst>
                  <a:ext uri="{A12FA001-AC4F-418D-AE19-62706E023703}">
                    <ahyp:hlinkClr xmlns:ahyp="http://schemas.microsoft.com/office/drawing/2018/hyperlinkcolor" val="tx"/>
                  </a:ext>
                </a:extLst>
              </a:hlinkClick>
            </a:rPr>
            <a:t>Specific Inclusive Language Guidelines: Disability</a:t>
          </a:r>
          <a:endPar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DB62581B-FB1C-4C9B-84C0-AB36FC73A504}" type="parTrans" cxnId="{2669223D-F5BF-4F54-84D3-4536B4CDF976}">
      <dgm:prSet/>
      <dgm:spPr/>
      <dgm:t>
        <a:bodyPr/>
        <a:lstStyle/>
        <a:p>
          <a:endParaRPr lang="en-US"/>
        </a:p>
      </dgm:t>
    </dgm:pt>
    <dgm:pt modelId="{002FC226-9112-457E-B89C-A51A109620E0}" type="sibTrans" cxnId="{2669223D-F5BF-4F54-84D3-4536B4CDF976}">
      <dgm:prSet/>
      <dgm:spPr/>
      <dgm:t>
        <a:bodyPr/>
        <a:lstStyle/>
        <a:p>
          <a:endParaRPr lang="en-US"/>
        </a:p>
      </dgm:t>
    </dgm:pt>
    <dgm:pt modelId="{9119EFB9-7931-46C3-BB85-C68A2D7CC2B4}">
      <dgm:prSet custT="1"/>
      <dgm:spPr/>
      <dgm:t>
        <a:bodyPr/>
        <a:lstStyle/>
        <a:p>
          <a:pPr algn="l">
            <a:lnSpc>
              <a:spcPct val="100000"/>
            </a:lnSpc>
            <a:spcAft>
              <a:spcPts val="0"/>
            </a:spcAft>
          </a:pPr>
          <a:r>
            <a:rPr lang="en-US" sz="2800" b="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4">
                <a:extLst>
                  <a:ext uri="{A12FA001-AC4F-418D-AE19-62706E023703}">
                    <ahyp:hlinkClr xmlns:ahyp="http://schemas.microsoft.com/office/drawing/2018/hyperlinkcolor" val="tx"/>
                  </a:ext>
                </a:extLst>
              </a:hlinkClick>
            </a:rPr>
            <a:t>Specific Glossary of Gender &amp; Sexual Identity Terminology for professionals</a:t>
          </a:r>
          <a:endParaRPr lang="en-US" sz="2800" b="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CD19E22-3822-4643-9059-A037E8898B09}" type="parTrans" cxnId="{FB439744-2169-480C-B24C-EE1D531E9BDE}">
      <dgm:prSet/>
      <dgm:spPr/>
      <dgm:t>
        <a:bodyPr/>
        <a:lstStyle/>
        <a:p>
          <a:endParaRPr lang="en-US"/>
        </a:p>
      </dgm:t>
    </dgm:pt>
    <dgm:pt modelId="{7B237742-6C4D-49CF-8A02-D5B2EB14B612}" type="sibTrans" cxnId="{FB439744-2169-480C-B24C-EE1D531E9BDE}">
      <dgm:prSet/>
      <dgm:spPr/>
      <dgm:t>
        <a:bodyPr/>
        <a:lstStyle/>
        <a:p>
          <a:endParaRPr lang="en-US"/>
        </a:p>
      </dgm:t>
    </dgm:pt>
    <dgm:pt modelId="{B23BB377-EB4A-4DFD-97F2-145A1D3A9EDA}">
      <dgm:prSet custT="1"/>
      <dgm:spPr/>
      <dgm:t>
        <a:bodyPr/>
        <a:lstStyle/>
        <a:p>
          <a:pPr algn="l">
            <a:lnSpc>
              <a:spcPct val="100000"/>
            </a:lnSpc>
            <a:spcAft>
              <a:spcPts val="0"/>
            </a:spcAft>
          </a:pPr>
          <a:r>
            <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5">
                <a:extLst>
                  <a:ext uri="{A12FA001-AC4F-418D-AE19-62706E023703}">
                    <ahyp:hlinkClr xmlns:ahyp="http://schemas.microsoft.com/office/drawing/2018/hyperlinkcolor" val="tx"/>
                  </a:ext>
                </a:extLst>
              </a:hlinkClick>
            </a:rPr>
            <a:t>Specific Inclusive Language Guide for Weight Stigma and Bias Terminology</a:t>
          </a:r>
          <a:endPar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DDBB5612-1261-4F27-BDAF-CF670B5D9982}" type="parTrans" cxnId="{593B52E1-B2F3-4D36-BCCF-6C5BCCC1C8F8}">
      <dgm:prSet/>
      <dgm:spPr/>
      <dgm:t>
        <a:bodyPr/>
        <a:lstStyle/>
        <a:p>
          <a:endParaRPr lang="en-US"/>
        </a:p>
      </dgm:t>
    </dgm:pt>
    <dgm:pt modelId="{468338F5-5707-4CA7-B4F8-8DF770855B9B}" type="sibTrans" cxnId="{593B52E1-B2F3-4D36-BCCF-6C5BCCC1C8F8}">
      <dgm:prSet/>
      <dgm:spPr/>
      <dgm:t>
        <a:bodyPr/>
        <a:lstStyle/>
        <a:p>
          <a:endParaRPr lang="en-US"/>
        </a:p>
      </dgm:t>
    </dgm:pt>
    <dgm:pt modelId="{98E6E8AD-4A98-D445-B20C-D7FA7EDD26BA}" type="pres">
      <dgm:prSet presAssocID="{EBBAFBE7-FF7D-48D0-815B-CA4EF743F9FB}" presName="linear" presStyleCnt="0">
        <dgm:presLayoutVars>
          <dgm:animLvl val="lvl"/>
          <dgm:resizeHandles val="exact"/>
        </dgm:presLayoutVars>
      </dgm:prSet>
      <dgm:spPr/>
    </dgm:pt>
    <dgm:pt modelId="{EA70EBFC-CD29-F141-AC9F-D2B46FB5A984}" type="pres">
      <dgm:prSet presAssocID="{06A124DC-5339-428C-815A-3769E679153F}" presName="parentText" presStyleLbl="node1" presStyleIdx="0" presStyleCnt="5">
        <dgm:presLayoutVars>
          <dgm:chMax val="0"/>
          <dgm:bulletEnabled val="1"/>
        </dgm:presLayoutVars>
      </dgm:prSet>
      <dgm:spPr/>
    </dgm:pt>
    <dgm:pt modelId="{C7D34F9E-ED8C-8E43-9616-501C15702EA3}" type="pres">
      <dgm:prSet presAssocID="{2C9AD5D7-5202-4B57-AD21-7A7D70404C44}" presName="spacer" presStyleCnt="0"/>
      <dgm:spPr/>
    </dgm:pt>
    <dgm:pt modelId="{1565493C-BF58-C64A-A9D3-F56FD3198C90}" type="pres">
      <dgm:prSet presAssocID="{A742124F-8C51-48ED-9441-6B9B432770FB}" presName="parentText" presStyleLbl="node1" presStyleIdx="1" presStyleCnt="5">
        <dgm:presLayoutVars>
          <dgm:chMax val="0"/>
          <dgm:bulletEnabled val="1"/>
        </dgm:presLayoutVars>
      </dgm:prSet>
      <dgm:spPr/>
    </dgm:pt>
    <dgm:pt modelId="{3C81C52C-9CD2-A34B-8D4A-5D55ED886E5C}" type="pres">
      <dgm:prSet presAssocID="{E72D391D-D5C1-4654-B86F-3601C2A64B6E}" presName="spacer" presStyleCnt="0"/>
      <dgm:spPr/>
    </dgm:pt>
    <dgm:pt modelId="{EA0C674E-8BFB-C74A-A8A1-79B25A0D762F}" type="pres">
      <dgm:prSet presAssocID="{FDBF466E-1617-4537-AF40-49E2CCDD22A7}" presName="parentText" presStyleLbl="node1" presStyleIdx="2" presStyleCnt="5">
        <dgm:presLayoutVars>
          <dgm:chMax val="0"/>
          <dgm:bulletEnabled val="1"/>
        </dgm:presLayoutVars>
      </dgm:prSet>
      <dgm:spPr/>
    </dgm:pt>
    <dgm:pt modelId="{1B53C731-4759-DC41-BD83-F9F215CE158E}" type="pres">
      <dgm:prSet presAssocID="{002FC226-9112-457E-B89C-A51A109620E0}" presName="spacer" presStyleCnt="0"/>
      <dgm:spPr/>
    </dgm:pt>
    <dgm:pt modelId="{EDCC41F8-FF1E-BA45-A148-D7162C6718D4}" type="pres">
      <dgm:prSet presAssocID="{9119EFB9-7931-46C3-BB85-C68A2D7CC2B4}" presName="parentText" presStyleLbl="node1" presStyleIdx="3" presStyleCnt="5">
        <dgm:presLayoutVars>
          <dgm:chMax val="0"/>
          <dgm:bulletEnabled val="1"/>
        </dgm:presLayoutVars>
      </dgm:prSet>
      <dgm:spPr/>
    </dgm:pt>
    <dgm:pt modelId="{9B916296-0BE4-A44E-B928-70713B23D5C1}" type="pres">
      <dgm:prSet presAssocID="{7B237742-6C4D-49CF-8A02-D5B2EB14B612}" presName="spacer" presStyleCnt="0"/>
      <dgm:spPr/>
    </dgm:pt>
    <dgm:pt modelId="{1801259A-F83B-CA4C-BB4D-D269371087FA}" type="pres">
      <dgm:prSet presAssocID="{B23BB377-EB4A-4DFD-97F2-145A1D3A9EDA}" presName="parentText" presStyleLbl="node1" presStyleIdx="4" presStyleCnt="5">
        <dgm:presLayoutVars>
          <dgm:chMax val="0"/>
          <dgm:bulletEnabled val="1"/>
        </dgm:presLayoutVars>
      </dgm:prSet>
      <dgm:spPr/>
    </dgm:pt>
  </dgm:ptLst>
  <dgm:cxnLst>
    <dgm:cxn modelId="{967ADA0A-DF9F-44C8-8A51-0214FB3FB8D5}" srcId="{EBBAFBE7-FF7D-48D0-815B-CA4EF743F9FB}" destId="{06A124DC-5339-428C-815A-3769E679153F}" srcOrd="0" destOrd="0" parTransId="{8B72B15A-E4CB-4D28-84F5-CF2A0AEED9CF}" sibTransId="{2C9AD5D7-5202-4B57-AD21-7A7D70404C44}"/>
    <dgm:cxn modelId="{2669223D-F5BF-4F54-84D3-4536B4CDF976}" srcId="{EBBAFBE7-FF7D-48D0-815B-CA4EF743F9FB}" destId="{FDBF466E-1617-4537-AF40-49E2CCDD22A7}" srcOrd="2" destOrd="0" parTransId="{DB62581B-FB1C-4C9B-84C0-AB36FC73A504}" sibTransId="{002FC226-9112-457E-B89C-A51A109620E0}"/>
    <dgm:cxn modelId="{FB439744-2169-480C-B24C-EE1D531E9BDE}" srcId="{EBBAFBE7-FF7D-48D0-815B-CA4EF743F9FB}" destId="{9119EFB9-7931-46C3-BB85-C68A2D7CC2B4}" srcOrd="3" destOrd="0" parTransId="{9CD19E22-3822-4643-9059-A037E8898B09}" sibTransId="{7B237742-6C4D-49CF-8A02-D5B2EB14B612}"/>
    <dgm:cxn modelId="{AF24B446-50CF-A343-9A01-36C05DBA5BF5}" type="presOf" srcId="{9119EFB9-7931-46C3-BB85-C68A2D7CC2B4}" destId="{EDCC41F8-FF1E-BA45-A148-D7162C6718D4}" srcOrd="0" destOrd="0" presId="urn:microsoft.com/office/officeart/2005/8/layout/vList2"/>
    <dgm:cxn modelId="{BA11CE46-50BE-5F4C-84E3-DCB40F5A0C12}" type="presOf" srcId="{B23BB377-EB4A-4DFD-97F2-145A1D3A9EDA}" destId="{1801259A-F83B-CA4C-BB4D-D269371087FA}" srcOrd="0" destOrd="0" presId="urn:microsoft.com/office/officeart/2005/8/layout/vList2"/>
    <dgm:cxn modelId="{A8C6D34B-285B-9B43-B352-981E66BD068C}" type="presOf" srcId="{A742124F-8C51-48ED-9441-6B9B432770FB}" destId="{1565493C-BF58-C64A-A9D3-F56FD3198C90}" srcOrd="0" destOrd="0" presId="urn:microsoft.com/office/officeart/2005/8/layout/vList2"/>
    <dgm:cxn modelId="{FFF03087-CC12-4720-989B-754C93C6FF54}" srcId="{EBBAFBE7-FF7D-48D0-815B-CA4EF743F9FB}" destId="{A742124F-8C51-48ED-9441-6B9B432770FB}" srcOrd="1" destOrd="0" parTransId="{C0A71A57-DE6F-4A01-8242-BA263F0473C5}" sibTransId="{E72D391D-D5C1-4654-B86F-3601C2A64B6E}"/>
    <dgm:cxn modelId="{34A48892-4382-D544-AD09-D7A089968390}" type="presOf" srcId="{EBBAFBE7-FF7D-48D0-815B-CA4EF743F9FB}" destId="{98E6E8AD-4A98-D445-B20C-D7FA7EDD26BA}" srcOrd="0" destOrd="0" presId="urn:microsoft.com/office/officeart/2005/8/layout/vList2"/>
    <dgm:cxn modelId="{A1B92DB5-24D9-7B41-898D-3DD7C3A3D2C6}" type="presOf" srcId="{FDBF466E-1617-4537-AF40-49E2CCDD22A7}" destId="{EA0C674E-8BFB-C74A-A8A1-79B25A0D762F}" srcOrd="0" destOrd="0" presId="urn:microsoft.com/office/officeart/2005/8/layout/vList2"/>
    <dgm:cxn modelId="{593B52E1-B2F3-4D36-BCCF-6C5BCCC1C8F8}" srcId="{EBBAFBE7-FF7D-48D0-815B-CA4EF743F9FB}" destId="{B23BB377-EB4A-4DFD-97F2-145A1D3A9EDA}" srcOrd="4" destOrd="0" parTransId="{DDBB5612-1261-4F27-BDAF-CF670B5D9982}" sibTransId="{468338F5-5707-4CA7-B4F8-8DF770855B9B}"/>
    <dgm:cxn modelId="{1E9EABF2-491F-7A45-8314-33A7D50E79FB}" type="presOf" srcId="{06A124DC-5339-428C-815A-3769E679153F}" destId="{EA70EBFC-CD29-F141-AC9F-D2B46FB5A984}" srcOrd="0" destOrd="0" presId="urn:microsoft.com/office/officeart/2005/8/layout/vList2"/>
    <dgm:cxn modelId="{BECE45A2-BDF3-C641-94DF-ADC1B4B254BF}" type="presParOf" srcId="{98E6E8AD-4A98-D445-B20C-D7FA7EDD26BA}" destId="{EA70EBFC-CD29-F141-AC9F-D2B46FB5A984}" srcOrd="0" destOrd="0" presId="urn:microsoft.com/office/officeart/2005/8/layout/vList2"/>
    <dgm:cxn modelId="{BB6C3987-2AE4-1D4F-892D-13B089B76A25}" type="presParOf" srcId="{98E6E8AD-4A98-D445-B20C-D7FA7EDD26BA}" destId="{C7D34F9E-ED8C-8E43-9616-501C15702EA3}" srcOrd="1" destOrd="0" presId="urn:microsoft.com/office/officeart/2005/8/layout/vList2"/>
    <dgm:cxn modelId="{52F584FE-264F-414B-97D5-809EEFCBE3A4}" type="presParOf" srcId="{98E6E8AD-4A98-D445-B20C-D7FA7EDD26BA}" destId="{1565493C-BF58-C64A-A9D3-F56FD3198C90}" srcOrd="2" destOrd="0" presId="urn:microsoft.com/office/officeart/2005/8/layout/vList2"/>
    <dgm:cxn modelId="{0A8C70CD-29F5-F344-B24D-977B1A7FBB8F}" type="presParOf" srcId="{98E6E8AD-4A98-D445-B20C-D7FA7EDD26BA}" destId="{3C81C52C-9CD2-A34B-8D4A-5D55ED886E5C}" srcOrd="3" destOrd="0" presId="urn:microsoft.com/office/officeart/2005/8/layout/vList2"/>
    <dgm:cxn modelId="{C8182C69-F7D4-F946-912E-48E3561B3F7F}" type="presParOf" srcId="{98E6E8AD-4A98-D445-B20C-D7FA7EDD26BA}" destId="{EA0C674E-8BFB-C74A-A8A1-79B25A0D762F}" srcOrd="4" destOrd="0" presId="urn:microsoft.com/office/officeart/2005/8/layout/vList2"/>
    <dgm:cxn modelId="{C90BD236-E6F9-1E43-9C84-DD9B639D1470}" type="presParOf" srcId="{98E6E8AD-4A98-D445-B20C-D7FA7EDD26BA}" destId="{1B53C731-4759-DC41-BD83-F9F215CE158E}" srcOrd="5" destOrd="0" presId="urn:microsoft.com/office/officeart/2005/8/layout/vList2"/>
    <dgm:cxn modelId="{45745B7A-5861-0846-848F-FC6989477745}" type="presParOf" srcId="{98E6E8AD-4A98-D445-B20C-D7FA7EDD26BA}" destId="{EDCC41F8-FF1E-BA45-A148-D7162C6718D4}" srcOrd="6" destOrd="0" presId="urn:microsoft.com/office/officeart/2005/8/layout/vList2"/>
    <dgm:cxn modelId="{8983566A-12A4-5A4B-88CA-1D7B70FF3E6C}" type="presParOf" srcId="{98E6E8AD-4A98-D445-B20C-D7FA7EDD26BA}" destId="{9B916296-0BE4-A44E-B928-70713B23D5C1}" srcOrd="7" destOrd="0" presId="urn:microsoft.com/office/officeart/2005/8/layout/vList2"/>
    <dgm:cxn modelId="{BF40B9CB-36C8-D444-A427-908E652359D4}" type="presParOf" srcId="{98E6E8AD-4A98-D445-B20C-D7FA7EDD26BA}" destId="{1801259A-F83B-CA4C-BB4D-D269371087F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30581-CC19-E840-8B2C-5F41791A4457}">
      <dsp:nvSpPr>
        <dsp:cNvPr id="0" name=""/>
        <dsp:cNvSpPr/>
      </dsp:nvSpPr>
      <dsp:spPr>
        <a:xfrm>
          <a:off x="16116" y="782744"/>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Verdana" panose="020B0604030504040204" pitchFamily="34" charset="0"/>
              <a:ea typeface="Verdana" panose="020B0604030504040204" pitchFamily="34" charset="0"/>
              <a:cs typeface="Verdana" panose="020B0604030504040204" pitchFamily="34" charset="0"/>
            </a:rPr>
            <a:t>Reframe</a:t>
          </a:r>
        </a:p>
      </dsp:txBody>
      <dsp:txXfrm>
        <a:off x="16116" y="782744"/>
        <a:ext cx="2157762" cy="647328"/>
      </dsp:txXfrm>
    </dsp:sp>
    <dsp:sp modelId="{956801DA-95CB-B34C-83E4-4DD6E7797BCA}">
      <dsp:nvSpPr>
        <dsp:cNvPr id="0" name=""/>
        <dsp:cNvSpPr/>
      </dsp:nvSpPr>
      <dsp:spPr>
        <a:xfrm>
          <a:off x="16116" y="1430073"/>
          <a:ext cx="2157762" cy="1994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DEI(B) in a well-being context</a:t>
          </a:r>
        </a:p>
      </dsp:txBody>
      <dsp:txXfrm>
        <a:off x="16116" y="1430073"/>
        <a:ext cx="2157762" cy="1994056"/>
      </dsp:txXfrm>
    </dsp:sp>
    <dsp:sp modelId="{57D2A9EF-5787-A64B-99CB-9390343FE547}">
      <dsp:nvSpPr>
        <dsp:cNvPr id="0" name=""/>
        <dsp:cNvSpPr/>
      </dsp:nvSpPr>
      <dsp:spPr>
        <a:xfrm>
          <a:off x="2281667" y="782744"/>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Verdana" panose="020B0604030504040204" pitchFamily="34" charset="0"/>
              <a:ea typeface="Verdana" panose="020B0604030504040204" pitchFamily="34" charset="0"/>
              <a:cs typeface="Verdana" panose="020B0604030504040204" pitchFamily="34" charset="0"/>
            </a:rPr>
            <a:t>Understand</a:t>
          </a:r>
          <a:r>
            <a:rPr lang="en-US" sz="2000" kern="1200" dirty="0">
              <a:latin typeface="Verdana" panose="020B0604030504040204" pitchFamily="34" charset="0"/>
              <a:ea typeface="Verdana" panose="020B0604030504040204" pitchFamily="34" charset="0"/>
              <a:cs typeface="Verdana" panose="020B0604030504040204" pitchFamily="34" charset="0"/>
            </a:rPr>
            <a:t> </a:t>
          </a:r>
        </a:p>
      </dsp:txBody>
      <dsp:txXfrm>
        <a:off x="2281667" y="782744"/>
        <a:ext cx="2157762" cy="647328"/>
      </dsp:txXfrm>
    </dsp:sp>
    <dsp:sp modelId="{2685DF1B-CD4F-EC41-908A-A141BD094A27}">
      <dsp:nvSpPr>
        <dsp:cNvPr id="0" name=""/>
        <dsp:cNvSpPr/>
      </dsp:nvSpPr>
      <dsp:spPr>
        <a:xfrm>
          <a:off x="2281667" y="1430073"/>
          <a:ext cx="2157762" cy="1994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the distinct and valuable role played by Health and Wellness Coaches in fostering Diversity, Equity, Inclusion, and Belonging</a:t>
          </a:r>
        </a:p>
      </dsp:txBody>
      <dsp:txXfrm>
        <a:off x="2281667" y="1430073"/>
        <a:ext cx="2157762" cy="1994056"/>
      </dsp:txXfrm>
    </dsp:sp>
    <dsp:sp modelId="{3F8D2A63-7BB1-4047-BA16-ED3F7C261FF3}">
      <dsp:nvSpPr>
        <dsp:cNvPr id="0" name=""/>
        <dsp:cNvSpPr/>
      </dsp:nvSpPr>
      <dsp:spPr>
        <a:xfrm>
          <a:off x="4547218" y="782744"/>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Verdana" panose="020B0604030504040204" pitchFamily="34" charset="0"/>
              <a:ea typeface="Verdana" panose="020B0604030504040204" pitchFamily="34" charset="0"/>
              <a:cs typeface="Verdana" panose="020B0604030504040204" pitchFamily="34" charset="0"/>
            </a:rPr>
            <a:t>Clarify</a:t>
          </a:r>
          <a:endParaRPr lang="en-US"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4547218" y="782744"/>
        <a:ext cx="2157762" cy="647328"/>
      </dsp:txXfrm>
    </dsp:sp>
    <dsp:sp modelId="{D032CFF7-1189-2440-AAFD-FCC23EEAD642}">
      <dsp:nvSpPr>
        <dsp:cNvPr id="0" name=""/>
        <dsp:cNvSpPr/>
      </dsp:nvSpPr>
      <dsp:spPr>
        <a:xfrm>
          <a:off x="4547218" y="1430073"/>
          <a:ext cx="2157762" cy="1994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the distinct and valuable role played by Health and Wellness Coaches in fostering Diversity, Equity, Inclusion, and Belonging</a:t>
          </a:r>
        </a:p>
      </dsp:txBody>
      <dsp:txXfrm>
        <a:off x="4547218" y="1430073"/>
        <a:ext cx="2157762" cy="1994056"/>
      </dsp:txXfrm>
    </dsp:sp>
    <dsp:sp modelId="{E058C5DE-3131-4B4E-9CDA-DD7FC73C72D5}">
      <dsp:nvSpPr>
        <dsp:cNvPr id="0" name=""/>
        <dsp:cNvSpPr/>
      </dsp:nvSpPr>
      <dsp:spPr>
        <a:xfrm>
          <a:off x="6812770" y="782744"/>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Verdana" panose="020B0604030504040204" pitchFamily="34" charset="0"/>
              <a:ea typeface="Verdana" panose="020B0604030504040204" pitchFamily="34" charset="0"/>
              <a:cs typeface="Verdana" panose="020B0604030504040204" pitchFamily="34" charset="0"/>
            </a:rPr>
            <a:t>Increase</a:t>
          </a:r>
          <a:r>
            <a:rPr lang="en-US" sz="2400" kern="1200" dirty="0">
              <a:latin typeface="Verdana" panose="020B0604030504040204" pitchFamily="34" charset="0"/>
              <a:ea typeface="Verdana" panose="020B0604030504040204" pitchFamily="34" charset="0"/>
              <a:cs typeface="Verdana" panose="020B0604030504040204" pitchFamily="34" charset="0"/>
            </a:rPr>
            <a:t> </a:t>
          </a:r>
        </a:p>
      </dsp:txBody>
      <dsp:txXfrm>
        <a:off x="6812770" y="782744"/>
        <a:ext cx="2157762" cy="647328"/>
      </dsp:txXfrm>
    </dsp:sp>
    <dsp:sp modelId="{4810D79F-9815-F742-8953-5478BBB62B65}">
      <dsp:nvSpPr>
        <dsp:cNvPr id="0" name=""/>
        <dsp:cNvSpPr/>
      </dsp:nvSpPr>
      <dsp:spPr>
        <a:xfrm>
          <a:off x="6812770" y="1430073"/>
          <a:ext cx="2157762" cy="1994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awareness of the current global context of Diversity, Equity, Inclusion, and Belonging</a:t>
          </a:r>
        </a:p>
      </dsp:txBody>
      <dsp:txXfrm>
        <a:off x="6812770" y="1430073"/>
        <a:ext cx="2157762" cy="1994056"/>
      </dsp:txXfrm>
    </dsp:sp>
    <dsp:sp modelId="{DAE048C0-4079-5E4C-B809-4348F772F393}">
      <dsp:nvSpPr>
        <dsp:cNvPr id="0" name=""/>
        <dsp:cNvSpPr/>
      </dsp:nvSpPr>
      <dsp:spPr>
        <a:xfrm>
          <a:off x="9078321" y="782744"/>
          <a:ext cx="2157762" cy="6473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511" tIns="170511" rIns="170511" bIns="170511"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Verdana" panose="020B0604030504040204" pitchFamily="34" charset="0"/>
              <a:ea typeface="Verdana" panose="020B0604030504040204" pitchFamily="34" charset="0"/>
              <a:cs typeface="Verdana" panose="020B0604030504040204" pitchFamily="34" charset="0"/>
            </a:rPr>
            <a:t>Provide</a:t>
          </a:r>
          <a:endParaRPr lang="en-US" sz="2400" b="1" kern="1200" dirty="0">
            <a:latin typeface="Verdana" panose="020B0604030504040204" pitchFamily="34" charset="0"/>
            <a:ea typeface="Verdana" panose="020B0604030504040204" pitchFamily="34" charset="0"/>
            <a:cs typeface="Verdana" panose="020B0604030504040204" pitchFamily="34" charset="0"/>
          </a:endParaRPr>
        </a:p>
      </dsp:txBody>
      <dsp:txXfrm>
        <a:off x="9078321" y="782744"/>
        <a:ext cx="2157762" cy="647328"/>
      </dsp:txXfrm>
    </dsp:sp>
    <dsp:sp modelId="{C5E9BCE9-FC3C-5F4F-AD93-3C37A699FC6B}">
      <dsp:nvSpPr>
        <dsp:cNvPr id="0" name=""/>
        <dsp:cNvSpPr/>
      </dsp:nvSpPr>
      <dsp:spPr>
        <a:xfrm>
          <a:off x="9078321" y="1430073"/>
          <a:ext cx="2157762" cy="1994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139" tIns="213139" rIns="213139" bIns="213139" numCol="1" spcCol="1270" anchor="t" anchorCtr="0">
          <a:noAutofit/>
        </a:bodyPr>
        <a:lstStyle/>
        <a:p>
          <a:pPr marL="0" lvl="0" indent="0" algn="l" defTabSz="62230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cs typeface="Verdana" panose="020B0604030504040204" pitchFamily="34" charset="0"/>
            </a:rPr>
            <a:t>Provide resources to help leaders and providers inform, educate, and create the ripple effect of positive change</a:t>
          </a:r>
        </a:p>
      </dsp:txBody>
      <dsp:txXfrm>
        <a:off x="9078321" y="1430073"/>
        <a:ext cx="2157762" cy="199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401B-F6D8-3042-A139-80E2897FD2D0}">
      <dsp:nvSpPr>
        <dsp:cNvPr id="0" name=""/>
        <dsp:cNvSpPr/>
      </dsp:nvSpPr>
      <dsp:spPr>
        <a:xfrm>
          <a:off x="0" y="21937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A1D86-4B67-8D4D-B38B-97205DABEB8B}">
      <dsp:nvSpPr>
        <dsp:cNvPr id="0" name=""/>
        <dsp:cNvSpPr/>
      </dsp:nvSpPr>
      <dsp:spPr>
        <a:xfrm>
          <a:off x="344268" y="8653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Race and Ethnicity</a:t>
          </a:r>
          <a:endPara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357237" y="99506"/>
        <a:ext cx="4793827" cy="239742"/>
      </dsp:txXfrm>
    </dsp:sp>
    <dsp:sp modelId="{33DFB77D-3712-B442-8191-54CA752BF835}">
      <dsp:nvSpPr>
        <dsp:cNvPr id="0" name=""/>
        <dsp:cNvSpPr/>
      </dsp:nvSpPr>
      <dsp:spPr>
        <a:xfrm>
          <a:off x="0" y="62761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8D384-BC4A-4446-A49C-37F8386A01B6}">
      <dsp:nvSpPr>
        <dsp:cNvPr id="0" name=""/>
        <dsp:cNvSpPr/>
      </dsp:nvSpPr>
      <dsp:spPr>
        <a:xfrm>
          <a:off x="344268" y="49477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Age and Generations</a:t>
          </a:r>
          <a:endParaRPr lang="en-CH" sz="1600" kern="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sp:txBody>
      <dsp:txXfrm>
        <a:off x="357237" y="507746"/>
        <a:ext cx="4793827" cy="239742"/>
      </dsp:txXfrm>
    </dsp:sp>
    <dsp:sp modelId="{96EBCCAA-50D0-224C-8B71-6F27167B904D}">
      <dsp:nvSpPr>
        <dsp:cNvPr id="0" name=""/>
        <dsp:cNvSpPr/>
      </dsp:nvSpPr>
      <dsp:spPr>
        <a:xfrm>
          <a:off x="0" y="103585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1455E-D60B-C743-B2A1-14AA2020FB55}">
      <dsp:nvSpPr>
        <dsp:cNvPr id="0" name=""/>
        <dsp:cNvSpPr/>
      </dsp:nvSpPr>
      <dsp:spPr>
        <a:xfrm>
          <a:off x="344268" y="90301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Gender</a:t>
          </a:r>
          <a:endParaRPr lang="en-CH" sz="1600" kern="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sp:txBody>
      <dsp:txXfrm>
        <a:off x="357237" y="915986"/>
        <a:ext cx="4793827" cy="239742"/>
      </dsp:txXfrm>
    </dsp:sp>
    <dsp:sp modelId="{E72F5825-A404-3543-BD94-BF3B511D519B}">
      <dsp:nvSpPr>
        <dsp:cNvPr id="0" name=""/>
        <dsp:cNvSpPr/>
      </dsp:nvSpPr>
      <dsp:spPr>
        <a:xfrm>
          <a:off x="0" y="144409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BA00E-AD76-D04E-8454-C074E9003B11}">
      <dsp:nvSpPr>
        <dsp:cNvPr id="0" name=""/>
        <dsp:cNvSpPr/>
      </dsp:nvSpPr>
      <dsp:spPr>
        <a:xfrm>
          <a:off x="344268" y="131125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Sexual Orientation</a:t>
          </a:r>
          <a:endParaRPr lang="en-CH" sz="1600" kern="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sp:txBody>
      <dsp:txXfrm>
        <a:off x="357237" y="1324226"/>
        <a:ext cx="4793827" cy="239742"/>
      </dsp:txXfrm>
    </dsp:sp>
    <dsp:sp modelId="{D0BB94D3-28F0-7845-8256-D9578E0EDB7F}">
      <dsp:nvSpPr>
        <dsp:cNvPr id="0" name=""/>
        <dsp:cNvSpPr/>
      </dsp:nvSpPr>
      <dsp:spPr>
        <a:xfrm>
          <a:off x="0" y="185233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67D3F-A8F2-F14A-9196-43E7D4E7E000}">
      <dsp:nvSpPr>
        <dsp:cNvPr id="0" name=""/>
        <dsp:cNvSpPr/>
      </dsp:nvSpPr>
      <dsp:spPr>
        <a:xfrm>
          <a:off x="344268" y="171949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Religious and Spiritual Beliefs</a:t>
          </a:r>
          <a:endParaRPr lang="en-CH" sz="1600" kern="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sp:txBody>
      <dsp:txXfrm>
        <a:off x="357237" y="1732466"/>
        <a:ext cx="4793827" cy="239742"/>
      </dsp:txXfrm>
    </dsp:sp>
    <dsp:sp modelId="{64F035C6-9C2D-3648-BF9E-7911EEE998A5}">
      <dsp:nvSpPr>
        <dsp:cNvPr id="0" name=""/>
        <dsp:cNvSpPr/>
      </dsp:nvSpPr>
      <dsp:spPr>
        <a:xfrm>
          <a:off x="0" y="226057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F983A-0C37-9148-A66F-BE9EBB2CFFD5}">
      <dsp:nvSpPr>
        <dsp:cNvPr id="0" name=""/>
        <dsp:cNvSpPr/>
      </dsp:nvSpPr>
      <dsp:spPr>
        <a:xfrm>
          <a:off x="344268" y="212773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Disability</a:t>
          </a:r>
          <a:endParaRPr lang="en-CH" sz="1600" kern="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sp:txBody>
      <dsp:txXfrm>
        <a:off x="357237" y="2140706"/>
        <a:ext cx="4793827" cy="239742"/>
      </dsp:txXfrm>
    </dsp:sp>
    <dsp:sp modelId="{8F9617C4-4ACD-D04B-8C8E-AFDB42A69AAE}">
      <dsp:nvSpPr>
        <dsp:cNvPr id="0" name=""/>
        <dsp:cNvSpPr/>
      </dsp:nvSpPr>
      <dsp:spPr>
        <a:xfrm>
          <a:off x="0" y="266881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EEDBE4-7DC9-BC4B-B292-A7BA6720BA0B}">
      <dsp:nvSpPr>
        <dsp:cNvPr id="0" name=""/>
        <dsp:cNvSpPr/>
      </dsp:nvSpPr>
      <dsp:spPr>
        <a:xfrm>
          <a:off x="344268" y="253597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Socioeconomic Status and Background</a:t>
          </a:r>
          <a:endParaRPr lang="en-CH" sz="1600" kern="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sp:txBody>
      <dsp:txXfrm>
        <a:off x="357237" y="2548946"/>
        <a:ext cx="4793827" cy="239742"/>
      </dsp:txXfrm>
    </dsp:sp>
    <dsp:sp modelId="{33A7FB82-E227-214E-A0CB-D035C3B14756}">
      <dsp:nvSpPr>
        <dsp:cNvPr id="0" name=""/>
        <dsp:cNvSpPr/>
      </dsp:nvSpPr>
      <dsp:spPr>
        <a:xfrm>
          <a:off x="0" y="307705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0E1EB9-6F55-2848-B199-6F49E1191969}">
      <dsp:nvSpPr>
        <dsp:cNvPr id="0" name=""/>
        <dsp:cNvSpPr/>
      </dsp:nvSpPr>
      <dsp:spPr>
        <a:xfrm>
          <a:off x="344268" y="294421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Neurodiversity</a:t>
          </a:r>
          <a:endParaRPr lang="en-CH" sz="1600" kern="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dsp:txBody>
      <dsp:txXfrm>
        <a:off x="357237" y="2957186"/>
        <a:ext cx="4793827" cy="239742"/>
      </dsp:txXfrm>
    </dsp:sp>
    <dsp:sp modelId="{08AD9E36-FE8E-5A44-BA17-04DDDD5972E8}">
      <dsp:nvSpPr>
        <dsp:cNvPr id="0" name=""/>
        <dsp:cNvSpPr/>
      </dsp:nvSpPr>
      <dsp:spPr>
        <a:xfrm>
          <a:off x="0" y="348529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FB0058-01AF-9F48-9854-9A6421BDBAC1}">
      <dsp:nvSpPr>
        <dsp:cNvPr id="0" name=""/>
        <dsp:cNvSpPr/>
      </dsp:nvSpPr>
      <dsp:spPr>
        <a:xfrm>
          <a:off x="344268" y="335245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Health Status</a:t>
          </a:r>
          <a:endParaRPr lang="en-US" sz="16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dsp:txBody>
      <dsp:txXfrm>
        <a:off x="357237" y="3365426"/>
        <a:ext cx="4793827" cy="239742"/>
      </dsp:txXfrm>
    </dsp:sp>
    <dsp:sp modelId="{6317C03D-E0E7-8A43-B575-7C6B06494BF5}">
      <dsp:nvSpPr>
        <dsp:cNvPr id="0" name=""/>
        <dsp:cNvSpPr/>
      </dsp:nvSpPr>
      <dsp:spPr>
        <a:xfrm>
          <a:off x="0" y="3893537"/>
          <a:ext cx="688537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8E220-31B0-1347-858F-F7AB2EEDA157}">
      <dsp:nvSpPr>
        <dsp:cNvPr id="0" name=""/>
        <dsp:cNvSpPr/>
      </dsp:nvSpPr>
      <dsp:spPr>
        <a:xfrm>
          <a:off x="344268" y="3760697"/>
          <a:ext cx="4819765"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76" tIns="0" rIns="18217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Weight Stigma and Body Image</a:t>
          </a:r>
          <a:endParaRPr lang="en-CH" sz="1600" kern="1200" dirty="0">
            <a:solidFill>
              <a:schemeClr val="bg1"/>
            </a:solidFill>
          </a:endParaRPr>
        </a:p>
      </dsp:txBody>
      <dsp:txXfrm>
        <a:off x="357237" y="3773666"/>
        <a:ext cx="4793827" cy="23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33F2F-077F-964D-8071-288DFBF548A9}">
      <dsp:nvSpPr>
        <dsp:cNvPr id="0" name=""/>
        <dsp:cNvSpPr/>
      </dsp:nvSpPr>
      <dsp:spPr>
        <a:xfrm>
          <a:off x="0" y="299169"/>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itchFamily="2" charset="2"/>
            <a:buNone/>
          </a:pPr>
          <a:r>
            <a:rPr lang="en-US" sz="3000" b="1" kern="1200" dirty="0">
              <a:latin typeface="Verdana" panose="020B0604030504040204" pitchFamily="34" charset="0"/>
              <a:ea typeface="Verdana" panose="020B0604030504040204" pitchFamily="34" charset="0"/>
              <a:cs typeface="Verdana" panose="020B0604030504040204" pitchFamily="34" charset="0"/>
            </a:rPr>
            <a:t>Diversity</a:t>
          </a:r>
          <a:r>
            <a:rPr lang="en-US" sz="3000" kern="1200" dirty="0">
              <a:latin typeface="Verdana" panose="020B0604030504040204" pitchFamily="34" charset="0"/>
              <a:ea typeface="Verdana" panose="020B0604030504040204" pitchFamily="34" charset="0"/>
              <a:cs typeface="Verdana" panose="020B0604030504040204" pitchFamily="34" charset="0"/>
            </a:rPr>
            <a:t>: proportionate representation across all dimensions of human difference.</a:t>
          </a:r>
          <a:endParaRPr lang="en-CH" sz="3000" kern="1200" dirty="0">
            <a:latin typeface="Verdana" panose="020B0604030504040204" pitchFamily="34" charset="0"/>
            <a:ea typeface="Verdana" panose="020B0604030504040204" pitchFamily="34" charset="0"/>
            <a:cs typeface="Verdana" panose="020B0604030504040204" pitchFamily="34" charset="0"/>
          </a:endParaRPr>
        </a:p>
      </dsp:txBody>
      <dsp:txXfrm>
        <a:off x="58257" y="357426"/>
        <a:ext cx="10399086" cy="1076886"/>
      </dsp:txXfrm>
    </dsp:sp>
    <dsp:sp modelId="{47C3A181-5CF9-9247-847C-1E31AA85AACD}">
      <dsp:nvSpPr>
        <dsp:cNvPr id="0" name=""/>
        <dsp:cNvSpPr/>
      </dsp:nvSpPr>
      <dsp:spPr>
        <a:xfrm>
          <a:off x="0" y="1578969"/>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itchFamily="2" charset="2"/>
            <a:buNone/>
          </a:pPr>
          <a:r>
            <a:rPr lang="en-US" sz="3000" b="1" kern="1200" dirty="0">
              <a:latin typeface="Verdana" panose="020B0604030504040204" pitchFamily="34" charset="0"/>
              <a:ea typeface="Verdana" panose="020B0604030504040204" pitchFamily="34" charset="0"/>
              <a:cs typeface="Verdana" panose="020B0604030504040204" pitchFamily="34" charset="0"/>
            </a:rPr>
            <a:t>Inclusion</a:t>
          </a:r>
          <a:r>
            <a:rPr lang="en-US" sz="3000" kern="1200" dirty="0">
              <a:latin typeface="Verdana" panose="020B0604030504040204" pitchFamily="34" charset="0"/>
              <a:ea typeface="Verdana" panose="020B0604030504040204" pitchFamily="34" charset="0"/>
              <a:cs typeface="Verdana" panose="020B0604030504040204" pitchFamily="34" charset="0"/>
            </a:rPr>
            <a:t>: everyone is included, visible, heard, and considered.</a:t>
          </a:r>
          <a:endParaRPr lang="en-CH" sz="3000" kern="1200" dirty="0">
            <a:latin typeface="Verdana" panose="020B0604030504040204" pitchFamily="34" charset="0"/>
            <a:ea typeface="Verdana" panose="020B0604030504040204" pitchFamily="34" charset="0"/>
            <a:cs typeface="Verdana" panose="020B0604030504040204" pitchFamily="34" charset="0"/>
          </a:endParaRPr>
        </a:p>
      </dsp:txBody>
      <dsp:txXfrm>
        <a:off x="58257" y="1637226"/>
        <a:ext cx="10399086" cy="1076886"/>
      </dsp:txXfrm>
    </dsp:sp>
    <dsp:sp modelId="{76E73373-B3B1-9E4A-BAC6-AAB183B34315}">
      <dsp:nvSpPr>
        <dsp:cNvPr id="0" name=""/>
        <dsp:cNvSpPr/>
      </dsp:nvSpPr>
      <dsp:spPr>
        <a:xfrm>
          <a:off x="0" y="2858768"/>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itchFamily="2" charset="2"/>
            <a:buNone/>
          </a:pPr>
          <a:r>
            <a:rPr lang="en-US" sz="3000" b="1" kern="1200" dirty="0">
              <a:latin typeface="Verdana" panose="020B0604030504040204" pitchFamily="34" charset="0"/>
              <a:ea typeface="Verdana" panose="020B0604030504040204" pitchFamily="34" charset="0"/>
              <a:cs typeface="Verdana" panose="020B0604030504040204" pitchFamily="34" charset="0"/>
            </a:rPr>
            <a:t>Belonging</a:t>
          </a:r>
          <a:r>
            <a:rPr lang="en-US" sz="3000" kern="1200" dirty="0">
              <a:latin typeface="Verdana" panose="020B0604030504040204" pitchFamily="34" charset="0"/>
              <a:ea typeface="Verdana" panose="020B0604030504040204" pitchFamily="34" charset="0"/>
              <a:cs typeface="Verdana" panose="020B0604030504040204" pitchFamily="34" charset="0"/>
            </a:rPr>
            <a:t>: everyone is treated and feels like a full member of the larger community and can thrive.</a:t>
          </a:r>
          <a:endParaRPr lang="en-CH" sz="3000" kern="1200" dirty="0">
            <a:latin typeface="Verdana" panose="020B0604030504040204" pitchFamily="34" charset="0"/>
            <a:ea typeface="Verdana" panose="020B0604030504040204" pitchFamily="34" charset="0"/>
            <a:cs typeface="Verdana" panose="020B0604030504040204" pitchFamily="34" charset="0"/>
          </a:endParaRPr>
        </a:p>
      </dsp:txBody>
      <dsp:txXfrm>
        <a:off x="58257" y="2917025"/>
        <a:ext cx="10399086" cy="1076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D5B93-0E78-9C42-BBD0-F4463CAB9B3A}">
      <dsp:nvSpPr>
        <dsp:cNvPr id="0" name=""/>
        <dsp:cNvSpPr/>
      </dsp:nvSpPr>
      <dsp:spPr>
        <a:xfrm>
          <a:off x="843533" y="0"/>
          <a:ext cx="9560051" cy="44441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A18D2-9D18-A641-91E8-B408AAE6C210}">
      <dsp:nvSpPr>
        <dsp:cNvPr id="0" name=""/>
        <dsp:cNvSpPr/>
      </dsp:nvSpPr>
      <dsp:spPr>
        <a:xfrm>
          <a:off x="5491"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cs typeface="Verdana" panose="020B0604030504040204" pitchFamily="34" charset="0"/>
            </a:rPr>
            <a:t>Workplace diversity training emerged following equal employment laws, AA, etc.</a:t>
          </a:r>
        </a:p>
      </dsp:txBody>
      <dsp:txXfrm>
        <a:off x="65328" y="1393068"/>
        <a:ext cx="1106086" cy="1657968"/>
      </dsp:txXfrm>
    </dsp:sp>
    <dsp:sp modelId="{7E870C20-BC9B-EA46-A8D6-EE689FE9124F}">
      <dsp:nvSpPr>
        <dsp:cNvPr id="0" name=""/>
        <dsp:cNvSpPr/>
      </dsp:nvSpPr>
      <dsp:spPr>
        <a:xfrm>
          <a:off x="1435545"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cs typeface="Verdana" panose="020B0604030504040204" pitchFamily="34" charset="0"/>
            </a:rPr>
            <a:t>Social Movements (George Floyd, Me-Too, etc.)</a:t>
          </a:r>
        </a:p>
      </dsp:txBody>
      <dsp:txXfrm>
        <a:off x="1495382" y="1393068"/>
        <a:ext cx="1106086" cy="1657968"/>
      </dsp:txXfrm>
    </dsp:sp>
    <dsp:sp modelId="{3EEEFF0B-7D3D-3A44-93E3-F298D03A27C1}">
      <dsp:nvSpPr>
        <dsp:cNvPr id="0" name=""/>
        <dsp:cNvSpPr/>
      </dsp:nvSpPr>
      <dsp:spPr>
        <a:xfrm>
          <a:off x="2865598"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cs typeface="Verdana" panose="020B0604030504040204" pitchFamily="34" charset="0"/>
            </a:rPr>
            <a:t>Global Migration</a:t>
          </a:r>
        </a:p>
      </dsp:txBody>
      <dsp:txXfrm>
        <a:off x="2925435" y="1393068"/>
        <a:ext cx="1106086" cy="1657968"/>
      </dsp:txXfrm>
    </dsp:sp>
    <dsp:sp modelId="{F2CEB0F3-E98A-5B46-B994-1B566B3C4B09}">
      <dsp:nvSpPr>
        <dsp:cNvPr id="0" name=""/>
        <dsp:cNvSpPr/>
      </dsp:nvSpPr>
      <dsp:spPr>
        <a:xfrm>
          <a:off x="4295652"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cs typeface="Verdana" panose="020B0604030504040204" pitchFamily="34" charset="0"/>
            </a:rPr>
            <a:t>Increasingly complex and interconnected world</a:t>
          </a:r>
        </a:p>
      </dsp:txBody>
      <dsp:txXfrm>
        <a:off x="4355489" y="1393068"/>
        <a:ext cx="1106086" cy="1657968"/>
      </dsp:txXfrm>
    </dsp:sp>
    <dsp:sp modelId="{1E826A72-C8B1-2246-B824-415CFF7C2859}">
      <dsp:nvSpPr>
        <dsp:cNvPr id="0" name=""/>
        <dsp:cNvSpPr/>
      </dsp:nvSpPr>
      <dsp:spPr>
        <a:xfrm>
          <a:off x="5725706"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cs typeface="Verdana" panose="020B0604030504040204" pitchFamily="34" charset="0"/>
            </a:rPr>
            <a:t>Globalization</a:t>
          </a:r>
        </a:p>
      </dsp:txBody>
      <dsp:txXfrm>
        <a:off x="5785543" y="1393068"/>
        <a:ext cx="1106086" cy="1657968"/>
      </dsp:txXfrm>
    </dsp:sp>
    <dsp:sp modelId="{B5D3FD4E-4C0B-474F-8E14-850A4FC8A892}">
      <dsp:nvSpPr>
        <dsp:cNvPr id="0" name=""/>
        <dsp:cNvSpPr/>
      </dsp:nvSpPr>
      <dsp:spPr>
        <a:xfrm>
          <a:off x="7155759"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Verdana" panose="020B0604030504040204" pitchFamily="34" charset="0"/>
              <a:ea typeface="Verdana" panose="020B0604030504040204" pitchFamily="34" charset="0"/>
              <a:cs typeface="Verdana" panose="020B0604030504040204" pitchFamily="34" charset="0"/>
            </a:rPr>
            <a:t>Technolo</a:t>
          </a:r>
          <a:r>
            <a:rPr lang="en-GB" sz="1200" kern="1200">
              <a:latin typeface="Verdana" panose="020B0604030504040204" pitchFamily="34" charset="0"/>
              <a:ea typeface="Verdana" panose="020B0604030504040204" pitchFamily="34" charset="0"/>
              <a:cs typeface="Verdana" panose="020B0604030504040204" pitchFamily="34" charset="0"/>
            </a:rPr>
            <a:t>gy</a:t>
          </a:r>
          <a:r>
            <a:rPr lang="en-US" sz="1200" kern="1200">
              <a:latin typeface="Verdana" panose="020B0604030504040204" pitchFamily="34" charset="0"/>
              <a:ea typeface="Verdana" panose="020B0604030504040204" pitchFamily="34" charset="0"/>
              <a:cs typeface="Verdana" panose="020B0604030504040204" pitchFamily="34" charset="0"/>
            </a:rPr>
            <a:t> </a:t>
          </a:r>
          <a:r>
            <a:rPr lang="en-US" sz="1200" kern="1200" dirty="0">
              <a:latin typeface="Verdana" panose="020B0604030504040204" pitchFamily="34" charset="0"/>
              <a:ea typeface="Verdana" panose="020B0604030504040204" pitchFamily="34" charset="0"/>
              <a:cs typeface="Verdana" panose="020B0604030504040204" pitchFamily="34" charset="0"/>
            </a:rPr>
            <a:t>advancing, diversity is fabric of modern society</a:t>
          </a:r>
        </a:p>
      </dsp:txBody>
      <dsp:txXfrm>
        <a:off x="7215596" y="1393068"/>
        <a:ext cx="1106086" cy="1657968"/>
      </dsp:txXfrm>
    </dsp:sp>
    <dsp:sp modelId="{7E956C21-FB21-3F43-B1C4-AE72287057B4}">
      <dsp:nvSpPr>
        <dsp:cNvPr id="0" name=""/>
        <dsp:cNvSpPr/>
      </dsp:nvSpPr>
      <dsp:spPr>
        <a:xfrm>
          <a:off x="8585813"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cs typeface="Verdana" panose="020B0604030504040204" pitchFamily="34" charset="0"/>
            </a:rPr>
            <a:t>Financial incentives for </a:t>
          </a:r>
          <a:r>
            <a:rPr lang="en-US" sz="1200" kern="1200" dirty="0" err="1">
              <a:latin typeface="Verdana" panose="020B0604030504040204" pitchFamily="34" charset="0"/>
              <a:ea typeface="Verdana" panose="020B0604030504040204" pitchFamily="34" charset="0"/>
              <a:cs typeface="Verdana" panose="020B0604030504040204" pitchFamily="34" charset="0"/>
            </a:rPr>
            <a:t>organiza-tions</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8645650" y="1393068"/>
        <a:ext cx="1106086" cy="1657968"/>
      </dsp:txXfrm>
    </dsp:sp>
    <dsp:sp modelId="{BAAA4B4C-110C-9548-BCEE-FEEDC13A87DE}">
      <dsp:nvSpPr>
        <dsp:cNvPr id="0" name=""/>
        <dsp:cNvSpPr/>
      </dsp:nvSpPr>
      <dsp:spPr>
        <a:xfrm>
          <a:off x="10015867" y="1333231"/>
          <a:ext cx="1225760" cy="177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H" sz="1200" kern="1200" dirty="0">
              <a:latin typeface="Verdana" panose="020B0604030504040204" pitchFamily="34" charset="0"/>
              <a:ea typeface="Verdana" panose="020B0604030504040204" pitchFamily="34" charset="0"/>
              <a:cs typeface="Verdana" panose="020B0604030504040204" pitchFamily="34" charset="0"/>
            </a:rPr>
            <a:t>Increased </a:t>
          </a:r>
          <a:r>
            <a:rPr lang="en-GB" sz="1200" kern="1200" dirty="0">
              <a:latin typeface="Verdana" panose="020B0604030504040204" pitchFamily="34" charset="0"/>
              <a:ea typeface="Verdana" panose="020B0604030504040204" pitchFamily="34" charset="0"/>
              <a:cs typeface="Verdana" panose="020B0604030504040204" pitchFamily="34" charset="0"/>
            </a:rPr>
            <a:t>loneliness</a:t>
          </a:r>
          <a:endParaRPr lang="en-US" sz="1200" kern="1200" dirty="0">
            <a:latin typeface="Verdana" panose="020B0604030504040204" pitchFamily="34" charset="0"/>
            <a:ea typeface="Verdana" panose="020B0604030504040204" pitchFamily="34" charset="0"/>
            <a:cs typeface="Verdana" panose="020B0604030504040204" pitchFamily="34" charset="0"/>
          </a:endParaRPr>
        </a:p>
      </dsp:txBody>
      <dsp:txXfrm>
        <a:off x="10075704" y="1393068"/>
        <a:ext cx="1106086" cy="1657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349A0-AD83-134C-944B-03550500A21F}">
      <dsp:nvSpPr>
        <dsp:cNvPr id="0" name=""/>
        <dsp:cNvSpPr/>
      </dsp:nvSpPr>
      <dsp:spPr>
        <a:xfrm>
          <a:off x="168570" y="435567"/>
          <a:ext cx="4158065" cy="41580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Verdana" panose="020B0604030504040204" pitchFamily="34" charset="0"/>
              <a:ea typeface="Verdana" panose="020B0604030504040204" pitchFamily="34" charset="0"/>
              <a:cs typeface="Verdana" panose="020B0604030504040204" pitchFamily="34" charset="0"/>
            </a:rPr>
            <a:t>Well-Being</a:t>
          </a:r>
        </a:p>
      </dsp:txBody>
      <dsp:txXfrm>
        <a:off x="749201" y="925892"/>
        <a:ext cx="2397443" cy="3177414"/>
      </dsp:txXfrm>
    </dsp:sp>
    <dsp:sp modelId="{A4B91EBB-7C38-8740-A948-C82F5058671F}">
      <dsp:nvSpPr>
        <dsp:cNvPr id="0" name=""/>
        <dsp:cNvSpPr/>
      </dsp:nvSpPr>
      <dsp:spPr>
        <a:xfrm>
          <a:off x="3165374" y="435567"/>
          <a:ext cx="4158065" cy="4158065"/>
        </a:xfrm>
        <a:prstGeom prst="ellipse">
          <a:avLst/>
        </a:prstGeom>
        <a:solidFill>
          <a:schemeClr val="accent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Verdana" panose="020B0604030504040204" pitchFamily="34" charset="0"/>
              <a:ea typeface="Verdana" panose="020B0604030504040204" pitchFamily="34" charset="0"/>
              <a:cs typeface="Verdana" panose="020B0604030504040204" pitchFamily="34" charset="0"/>
            </a:rPr>
            <a:t>DEIB</a:t>
          </a:r>
        </a:p>
      </dsp:txBody>
      <dsp:txXfrm>
        <a:off x="4345365" y="925892"/>
        <a:ext cx="2397443" cy="3177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63B37-3462-1246-AF59-7E4838A69B85}">
      <dsp:nvSpPr>
        <dsp:cNvPr id="0" name=""/>
        <dsp:cNvSpPr/>
      </dsp:nvSpPr>
      <dsp:spPr>
        <a:xfrm>
          <a:off x="617519" y="0"/>
          <a:ext cx="8336471" cy="44282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Society</a:t>
          </a:r>
          <a:endParaRPr lang="en-GB" sz="2400" kern="1200" dirty="0">
            <a:latin typeface="Verdana" panose="020B0604030504040204" pitchFamily="34" charset="0"/>
            <a:ea typeface="Verdana" panose="020B0604030504040204" pitchFamily="34" charset="0"/>
            <a:cs typeface="Verdana" panose="020B0604030504040204" pitchFamily="34" charset="0"/>
          </a:endParaRPr>
        </a:p>
      </dsp:txBody>
      <dsp:txXfrm>
        <a:off x="3620316" y="221414"/>
        <a:ext cx="2330877" cy="664243"/>
      </dsp:txXfrm>
    </dsp:sp>
    <dsp:sp modelId="{11A0FC8D-3B9C-5F46-B255-5EE7267CF7B6}">
      <dsp:nvSpPr>
        <dsp:cNvPr id="0" name=""/>
        <dsp:cNvSpPr/>
      </dsp:nvSpPr>
      <dsp:spPr>
        <a:xfrm>
          <a:off x="1451166" y="885657"/>
          <a:ext cx="6669177" cy="3542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H" sz="2400" kern="1200">
              <a:latin typeface="Verdana" panose="020B0604030504040204" pitchFamily="34" charset="0"/>
              <a:ea typeface="Verdana" panose="020B0604030504040204" pitchFamily="34" charset="0"/>
              <a:cs typeface="Verdana" panose="020B0604030504040204" pitchFamily="34" charset="0"/>
            </a:rPr>
            <a:t>Community</a:t>
          </a:r>
          <a:endParaRPr lang="en-CH" sz="2400" kern="1200" dirty="0">
            <a:latin typeface="Verdana" panose="020B0604030504040204" pitchFamily="34" charset="0"/>
            <a:ea typeface="Verdana" panose="020B0604030504040204" pitchFamily="34" charset="0"/>
            <a:cs typeface="Verdana" panose="020B0604030504040204" pitchFamily="34" charset="0"/>
          </a:endParaRPr>
        </a:p>
      </dsp:txBody>
      <dsp:txXfrm>
        <a:off x="3620316" y="1098215"/>
        <a:ext cx="2330877" cy="637673"/>
      </dsp:txXfrm>
    </dsp:sp>
    <dsp:sp modelId="{1C27377B-9F90-5A4C-AEE1-3EA388A403CA}">
      <dsp:nvSpPr>
        <dsp:cNvPr id="0" name=""/>
        <dsp:cNvSpPr/>
      </dsp:nvSpPr>
      <dsp:spPr>
        <a:xfrm>
          <a:off x="2284813" y="1771314"/>
          <a:ext cx="5001883" cy="26569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H" sz="2400" kern="1200">
              <a:latin typeface="Verdana" panose="020B0604030504040204" pitchFamily="34" charset="0"/>
              <a:ea typeface="Verdana" panose="020B0604030504040204" pitchFamily="34" charset="0"/>
              <a:cs typeface="Verdana" panose="020B0604030504040204" pitchFamily="34" charset="0"/>
            </a:rPr>
            <a:t>Relationship</a:t>
          </a:r>
          <a:endParaRPr lang="en-CH" sz="2400" kern="1200" dirty="0">
            <a:latin typeface="Verdana" panose="020B0604030504040204" pitchFamily="34" charset="0"/>
            <a:ea typeface="Verdana" panose="020B0604030504040204" pitchFamily="34" charset="0"/>
            <a:cs typeface="Verdana" panose="020B0604030504040204" pitchFamily="34" charset="0"/>
          </a:endParaRPr>
        </a:p>
      </dsp:txBody>
      <dsp:txXfrm>
        <a:off x="3620316" y="1970587"/>
        <a:ext cx="2330877" cy="597818"/>
      </dsp:txXfrm>
    </dsp:sp>
    <dsp:sp modelId="{28F452EB-1169-ED48-AF81-AE1824014DE9}">
      <dsp:nvSpPr>
        <dsp:cNvPr id="0" name=""/>
        <dsp:cNvSpPr/>
      </dsp:nvSpPr>
      <dsp:spPr>
        <a:xfrm>
          <a:off x="3118460" y="2656972"/>
          <a:ext cx="3334588" cy="17713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H" sz="2400" kern="1200" dirty="0">
              <a:latin typeface="Verdana" panose="020B0604030504040204" pitchFamily="34" charset="0"/>
              <a:ea typeface="Verdana" panose="020B0604030504040204" pitchFamily="34" charset="0"/>
              <a:cs typeface="Verdana" panose="020B0604030504040204" pitchFamily="34" charset="0"/>
            </a:rPr>
            <a:t>Individual</a:t>
          </a:r>
        </a:p>
      </dsp:txBody>
      <dsp:txXfrm>
        <a:off x="3606799" y="3099800"/>
        <a:ext cx="2357910" cy="885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82484-21C3-2749-B420-3E4C6D3FC518}">
      <dsp:nvSpPr>
        <dsp:cNvPr id="0" name=""/>
        <dsp:cNvSpPr/>
      </dsp:nvSpPr>
      <dsp:spPr>
        <a:xfrm>
          <a:off x="346453" y="3423"/>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Medical Coaches</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346453" y="3423"/>
        <a:ext cx="1609071" cy="965442"/>
      </dsp:txXfrm>
    </dsp:sp>
    <dsp:sp modelId="{2C06F9AF-ADCB-0D43-BE55-A11ACB51E6DA}">
      <dsp:nvSpPr>
        <dsp:cNvPr id="0" name=""/>
        <dsp:cNvSpPr/>
      </dsp:nvSpPr>
      <dsp:spPr>
        <a:xfrm>
          <a:off x="2116432" y="3423"/>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Verdana" panose="020B0604030504040204" pitchFamily="34" charset="0"/>
              <a:ea typeface="Verdana" panose="020B0604030504040204" pitchFamily="34" charset="0"/>
              <a:cs typeface="Verdana" panose="020B0604030504040204" pitchFamily="34" charset="0"/>
            </a:rPr>
            <a:t>End of Life Coaches</a:t>
          </a:r>
        </a:p>
      </dsp:txBody>
      <dsp:txXfrm>
        <a:off x="2116432" y="3423"/>
        <a:ext cx="1609071" cy="965442"/>
      </dsp:txXfrm>
    </dsp:sp>
    <dsp:sp modelId="{A70D2AC3-4C1A-8B46-B5D8-5D9C94AADBAF}">
      <dsp:nvSpPr>
        <dsp:cNvPr id="0" name=""/>
        <dsp:cNvSpPr/>
      </dsp:nvSpPr>
      <dsp:spPr>
        <a:xfrm>
          <a:off x="3886410" y="3423"/>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Verdana" panose="020B0604030504040204" pitchFamily="34" charset="0"/>
              <a:ea typeface="Verdana" panose="020B0604030504040204" pitchFamily="34" charset="0"/>
              <a:cs typeface="Verdana" panose="020B0604030504040204" pitchFamily="34" charset="0"/>
            </a:rPr>
            <a:t>Family Caregiver</a:t>
          </a:r>
        </a:p>
      </dsp:txBody>
      <dsp:txXfrm>
        <a:off x="3886410" y="3423"/>
        <a:ext cx="1609071" cy="965442"/>
      </dsp:txXfrm>
    </dsp:sp>
    <dsp:sp modelId="{8F9E28C5-E8A5-B44F-9DCC-E05DB3743A49}">
      <dsp:nvSpPr>
        <dsp:cNvPr id="0" name=""/>
        <dsp:cNvSpPr/>
      </dsp:nvSpPr>
      <dsp:spPr>
        <a:xfrm>
          <a:off x="5656388" y="3423"/>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Nutrition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5656388" y="3423"/>
        <a:ext cx="1609071" cy="965442"/>
      </dsp:txXfrm>
    </dsp:sp>
    <dsp:sp modelId="{B0061D32-8455-8E47-BA5E-9620BB413C1E}">
      <dsp:nvSpPr>
        <dsp:cNvPr id="0" name=""/>
        <dsp:cNvSpPr/>
      </dsp:nvSpPr>
      <dsp:spPr>
        <a:xfrm>
          <a:off x="7426366" y="3423"/>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Fitness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7426366" y="3423"/>
        <a:ext cx="1609071" cy="965442"/>
      </dsp:txXfrm>
    </dsp:sp>
    <dsp:sp modelId="{7B50CB6A-7AA5-1447-871A-FC2BD0BDB959}">
      <dsp:nvSpPr>
        <dsp:cNvPr id="0" name=""/>
        <dsp:cNvSpPr/>
      </dsp:nvSpPr>
      <dsp:spPr>
        <a:xfrm>
          <a:off x="9196344" y="3423"/>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Stress Management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9196344" y="3423"/>
        <a:ext cx="1609071" cy="965442"/>
      </dsp:txXfrm>
    </dsp:sp>
    <dsp:sp modelId="{A206A78B-DAED-314F-A2D7-D17EADF84DD6}">
      <dsp:nvSpPr>
        <dsp:cNvPr id="0" name=""/>
        <dsp:cNvSpPr/>
      </dsp:nvSpPr>
      <dsp:spPr>
        <a:xfrm>
          <a:off x="346453" y="11297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Mental Health and Well-Being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346453" y="1129772"/>
        <a:ext cx="1609071" cy="965442"/>
      </dsp:txXfrm>
    </dsp:sp>
    <dsp:sp modelId="{5C1FF914-DDB4-E54F-BBC8-24735D824AEC}">
      <dsp:nvSpPr>
        <dsp:cNvPr id="0" name=""/>
        <dsp:cNvSpPr/>
      </dsp:nvSpPr>
      <dsp:spPr>
        <a:xfrm>
          <a:off x="2116432" y="11297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Smoking Cessation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2116432" y="1129772"/>
        <a:ext cx="1609071" cy="965442"/>
      </dsp:txXfrm>
    </dsp:sp>
    <dsp:sp modelId="{E28F84A7-5C35-8547-9CDB-4D556B1AB7A1}">
      <dsp:nvSpPr>
        <dsp:cNvPr id="0" name=""/>
        <dsp:cNvSpPr/>
      </dsp:nvSpPr>
      <dsp:spPr>
        <a:xfrm>
          <a:off x="3886410" y="11297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Chronic Disease Management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3886410" y="1129772"/>
        <a:ext cx="1609071" cy="965442"/>
      </dsp:txXfrm>
    </dsp:sp>
    <dsp:sp modelId="{E1BDACBA-76E7-404C-A742-1137EC726D23}">
      <dsp:nvSpPr>
        <dsp:cNvPr id="0" name=""/>
        <dsp:cNvSpPr/>
      </dsp:nvSpPr>
      <dsp:spPr>
        <a:xfrm>
          <a:off x="5656388" y="11297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Weight Loss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5656388" y="1129772"/>
        <a:ext cx="1609071" cy="965442"/>
      </dsp:txXfrm>
    </dsp:sp>
    <dsp:sp modelId="{7EF17A76-B895-3D4E-806B-5813F9402042}">
      <dsp:nvSpPr>
        <dsp:cNvPr id="0" name=""/>
        <dsp:cNvSpPr/>
      </dsp:nvSpPr>
      <dsp:spPr>
        <a:xfrm>
          <a:off x="7426366" y="11297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Holistic Health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7426366" y="1129772"/>
        <a:ext cx="1609071" cy="965442"/>
      </dsp:txXfrm>
    </dsp:sp>
    <dsp:sp modelId="{B44577C8-467F-204E-BF5F-A24E5EFFB4BD}">
      <dsp:nvSpPr>
        <dsp:cNvPr id="0" name=""/>
        <dsp:cNvSpPr/>
      </dsp:nvSpPr>
      <dsp:spPr>
        <a:xfrm>
          <a:off x="9196344" y="11297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Lifestyle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9196344" y="1129772"/>
        <a:ext cx="1609071" cy="965442"/>
      </dsp:txXfrm>
    </dsp:sp>
    <dsp:sp modelId="{CE690C98-5203-EE41-81DA-46A1A9A0818A}">
      <dsp:nvSpPr>
        <dsp:cNvPr id="0" name=""/>
        <dsp:cNvSpPr/>
      </dsp:nvSpPr>
      <dsp:spPr>
        <a:xfrm>
          <a:off x="346453" y="225612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Senior Health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346453" y="2256122"/>
        <a:ext cx="1609071" cy="965442"/>
      </dsp:txXfrm>
    </dsp:sp>
    <dsp:sp modelId="{F1DF450C-9E54-2042-B0C8-58BFA6E8752F}">
      <dsp:nvSpPr>
        <dsp:cNvPr id="0" name=""/>
        <dsp:cNvSpPr/>
      </dsp:nvSpPr>
      <dsp:spPr>
        <a:xfrm>
          <a:off x="2116432" y="225612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Youth and Teen Health Coaches</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2116432" y="2256122"/>
        <a:ext cx="1609071" cy="965442"/>
      </dsp:txXfrm>
    </dsp:sp>
    <dsp:sp modelId="{1BA11703-CB75-394E-9517-2FC0140C8547}">
      <dsp:nvSpPr>
        <dsp:cNvPr id="0" name=""/>
        <dsp:cNvSpPr/>
      </dsp:nvSpPr>
      <dsp:spPr>
        <a:xfrm>
          <a:off x="3886410" y="225612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Corporate Wellness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3886410" y="2256122"/>
        <a:ext cx="1609071" cy="965442"/>
      </dsp:txXfrm>
    </dsp:sp>
    <dsp:sp modelId="{D55B7BCC-87F4-B445-9C76-6FC289820B6E}">
      <dsp:nvSpPr>
        <dsp:cNvPr id="0" name=""/>
        <dsp:cNvSpPr/>
      </dsp:nvSpPr>
      <dsp:spPr>
        <a:xfrm>
          <a:off x="5656388" y="225612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Cancer Wellness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5656388" y="2256122"/>
        <a:ext cx="1609071" cy="965442"/>
      </dsp:txXfrm>
    </dsp:sp>
    <dsp:sp modelId="{81FCB8D6-6612-164B-99E2-7ED9362590B9}">
      <dsp:nvSpPr>
        <dsp:cNvPr id="0" name=""/>
        <dsp:cNvSpPr/>
      </dsp:nvSpPr>
      <dsp:spPr>
        <a:xfrm>
          <a:off x="7426366" y="225612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Gut Health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7426366" y="2256122"/>
        <a:ext cx="1609071" cy="965442"/>
      </dsp:txXfrm>
    </dsp:sp>
    <dsp:sp modelId="{A08E53B7-7E78-4341-B80B-F5238260EF1B}">
      <dsp:nvSpPr>
        <dsp:cNvPr id="0" name=""/>
        <dsp:cNvSpPr/>
      </dsp:nvSpPr>
      <dsp:spPr>
        <a:xfrm>
          <a:off x="9196344" y="225612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Pregnancy and Postpartum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9196344" y="2256122"/>
        <a:ext cx="1609071" cy="965442"/>
      </dsp:txXfrm>
    </dsp:sp>
    <dsp:sp modelId="{B098FAB8-E6A2-F840-8BD2-97594C6A2DEC}">
      <dsp:nvSpPr>
        <dsp:cNvPr id="0" name=""/>
        <dsp:cNvSpPr/>
      </dsp:nvSpPr>
      <dsp:spPr>
        <a:xfrm>
          <a:off x="1231443" y="33824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Wellness Coaches for Specific Populations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1231443" y="3382472"/>
        <a:ext cx="1609071" cy="965442"/>
      </dsp:txXfrm>
    </dsp:sp>
    <dsp:sp modelId="{B4803C46-03ED-A945-B800-8AF3570C92E4}">
      <dsp:nvSpPr>
        <dsp:cNvPr id="0" name=""/>
        <dsp:cNvSpPr/>
      </dsp:nvSpPr>
      <dsp:spPr>
        <a:xfrm>
          <a:off x="3001421" y="33824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Wellness Coaches for Aging in Place</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3001421" y="3382472"/>
        <a:ext cx="1609071" cy="965442"/>
      </dsp:txXfrm>
    </dsp:sp>
    <dsp:sp modelId="{986F01D7-A6C0-DE4D-846F-9E5909882810}">
      <dsp:nvSpPr>
        <dsp:cNvPr id="0" name=""/>
        <dsp:cNvSpPr/>
      </dsp:nvSpPr>
      <dsp:spPr>
        <a:xfrm>
          <a:off x="4771399" y="33824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Addiction Recovery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4771399" y="3382472"/>
        <a:ext cx="1609071" cy="965442"/>
      </dsp:txXfrm>
    </dsp:sp>
    <dsp:sp modelId="{0E2B9AF3-7BF5-5A47-A258-6D1EC137D873}">
      <dsp:nvSpPr>
        <dsp:cNvPr id="0" name=""/>
        <dsp:cNvSpPr/>
      </dsp:nvSpPr>
      <dsp:spPr>
        <a:xfrm>
          <a:off x="6541377" y="33824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Verdana" panose="020B0604030504040204" pitchFamily="34" charset="0"/>
              <a:ea typeface="Verdana" panose="020B0604030504040204" pitchFamily="34" charset="0"/>
              <a:cs typeface="Verdana" panose="020B0604030504040204" pitchFamily="34" charset="0"/>
            </a:rPr>
            <a:t>Holistic Nutrition Coaches</a:t>
          </a:r>
          <a:endParaRPr lang="en-US" sz="1500" kern="1200">
            <a:latin typeface="Verdana" panose="020B0604030504040204" pitchFamily="34" charset="0"/>
            <a:ea typeface="Verdana" panose="020B0604030504040204" pitchFamily="34" charset="0"/>
            <a:cs typeface="Verdana" panose="020B0604030504040204" pitchFamily="34" charset="0"/>
          </a:endParaRPr>
        </a:p>
      </dsp:txBody>
      <dsp:txXfrm>
        <a:off x="6541377" y="3382472"/>
        <a:ext cx="1609071" cy="965442"/>
      </dsp:txXfrm>
    </dsp:sp>
    <dsp:sp modelId="{C3026E2C-7EA7-BE4E-ABD1-E83F443F2B28}">
      <dsp:nvSpPr>
        <dsp:cNvPr id="0" name=""/>
        <dsp:cNvSpPr/>
      </dsp:nvSpPr>
      <dsp:spPr>
        <a:xfrm>
          <a:off x="8311355" y="3382472"/>
          <a:ext cx="1609071" cy="9654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Wellness Coaches for Specific Conditions</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8311355" y="3382472"/>
        <a:ext cx="1609071" cy="965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DD92E-8E3E-5C48-B329-96726A0EE579}">
      <dsp:nvSpPr>
        <dsp:cNvPr id="0" name=""/>
        <dsp:cNvSpPr/>
      </dsp:nvSpPr>
      <dsp:spPr>
        <a:xfrm>
          <a:off x="1489710" y="0"/>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Health and Wellness Coaching</a:t>
          </a:r>
        </a:p>
      </dsp:txBody>
      <dsp:txXfrm>
        <a:off x="1489710" y="0"/>
        <a:ext cx="5958840" cy="565646"/>
      </dsp:txXfrm>
    </dsp:sp>
    <dsp:sp modelId="{4CA0E64F-6F2C-7341-9B30-3E0723F404CE}">
      <dsp:nvSpPr>
        <dsp:cNvPr id="0" name=""/>
        <dsp:cNvSpPr/>
      </dsp:nvSpPr>
      <dsp:spPr>
        <a:xfrm>
          <a:off x="0" y="2257"/>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Verdana" panose="020B0604030504040204" pitchFamily="34" charset="0"/>
            </a:rPr>
            <a:t>Champion</a:t>
          </a:r>
        </a:p>
      </dsp:txBody>
      <dsp:txXfrm>
        <a:off x="0" y="2257"/>
        <a:ext cx="1489710" cy="565646"/>
      </dsp:txXfrm>
    </dsp:sp>
    <dsp:sp modelId="{5A63D5A3-B46A-7A4E-85A3-DAA832423C4C}">
      <dsp:nvSpPr>
        <dsp:cNvPr id="0" name=""/>
        <dsp:cNvSpPr/>
      </dsp:nvSpPr>
      <dsp:spPr>
        <a:xfrm>
          <a:off x="1489710" y="601843"/>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Multicultural Competency</a:t>
          </a:r>
        </a:p>
      </dsp:txBody>
      <dsp:txXfrm>
        <a:off x="1489710" y="601843"/>
        <a:ext cx="5958840" cy="565646"/>
      </dsp:txXfrm>
    </dsp:sp>
    <dsp:sp modelId="{0330742C-4613-B54A-9A63-AEB17D672933}">
      <dsp:nvSpPr>
        <dsp:cNvPr id="0" name=""/>
        <dsp:cNvSpPr/>
      </dsp:nvSpPr>
      <dsp:spPr>
        <a:xfrm>
          <a:off x="0" y="601843"/>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Verdana" panose="020B0604030504040204" pitchFamily="34" charset="0"/>
            </a:rPr>
            <a:t>Embrace</a:t>
          </a:r>
        </a:p>
      </dsp:txBody>
      <dsp:txXfrm>
        <a:off x="0" y="601843"/>
        <a:ext cx="1489710" cy="565646"/>
      </dsp:txXfrm>
    </dsp:sp>
    <dsp:sp modelId="{CCD8E760-8289-D14E-A263-3092B2441B61}">
      <dsp:nvSpPr>
        <dsp:cNvPr id="0" name=""/>
        <dsp:cNvSpPr/>
      </dsp:nvSpPr>
      <dsp:spPr>
        <a:xfrm>
          <a:off x="1489710" y="1201429"/>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Inclusive Spaces</a:t>
          </a:r>
        </a:p>
      </dsp:txBody>
      <dsp:txXfrm>
        <a:off x="1489710" y="1201429"/>
        <a:ext cx="5958840" cy="565646"/>
      </dsp:txXfrm>
    </dsp:sp>
    <dsp:sp modelId="{02D57356-ED82-6A4E-98BF-7389C3C77AD8}">
      <dsp:nvSpPr>
        <dsp:cNvPr id="0" name=""/>
        <dsp:cNvSpPr/>
      </dsp:nvSpPr>
      <dsp:spPr>
        <a:xfrm>
          <a:off x="0" y="1201429"/>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Verdana" panose="020B0604030504040204" pitchFamily="34" charset="0"/>
            </a:rPr>
            <a:t>Build</a:t>
          </a:r>
        </a:p>
      </dsp:txBody>
      <dsp:txXfrm>
        <a:off x="0" y="1201429"/>
        <a:ext cx="1489710" cy="565646"/>
      </dsp:txXfrm>
    </dsp:sp>
    <dsp:sp modelId="{A3DDB23E-3A35-964A-BE01-39EAD933F446}">
      <dsp:nvSpPr>
        <dsp:cNvPr id="0" name=""/>
        <dsp:cNvSpPr/>
      </dsp:nvSpPr>
      <dsp:spPr>
        <a:xfrm>
          <a:off x="1489710" y="1801014"/>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DEIB Initiatives</a:t>
          </a:r>
        </a:p>
      </dsp:txBody>
      <dsp:txXfrm>
        <a:off x="1489710" y="1801014"/>
        <a:ext cx="5958840" cy="565646"/>
      </dsp:txXfrm>
    </dsp:sp>
    <dsp:sp modelId="{86659169-5120-254E-91D8-8BFBD612FCB9}">
      <dsp:nvSpPr>
        <dsp:cNvPr id="0" name=""/>
        <dsp:cNvSpPr/>
      </dsp:nvSpPr>
      <dsp:spPr>
        <a:xfrm>
          <a:off x="0" y="1801014"/>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a:latin typeface="Verdana" panose="020B0604030504040204" pitchFamily="34" charset="0"/>
              <a:ea typeface="Verdana" panose="020B0604030504040204" pitchFamily="34" charset="0"/>
              <a:cs typeface="Verdana" panose="020B0604030504040204" pitchFamily="34" charset="0"/>
            </a:rPr>
            <a:t>Implement</a:t>
          </a:r>
        </a:p>
      </dsp:txBody>
      <dsp:txXfrm>
        <a:off x="0" y="1801014"/>
        <a:ext cx="1489710" cy="565646"/>
      </dsp:txXfrm>
    </dsp:sp>
    <dsp:sp modelId="{A5F4486A-FD73-B34B-8A00-83C03F332E07}">
      <dsp:nvSpPr>
        <dsp:cNvPr id="0" name=""/>
        <dsp:cNvSpPr/>
      </dsp:nvSpPr>
      <dsp:spPr>
        <a:xfrm>
          <a:off x="1489710" y="2400600"/>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Mental Health and Neurodiversity</a:t>
          </a:r>
        </a:p>
      </dsp:txBody>
      <dsp:txXfrm>
        <a:off x="1489710" y="2400600"/>
        <a:ext cx="5958840" cy="565646"/>
      </dsp:txXfrm>
    </dsp:sp>
    <dsp:sp modelId="{6BF2D175-A325-1D43-BE2B-D85238C7472E}">
      <dsp:nvSpPr>
        <dsp:cNvPr id="0" name=""/>
        <dsp:cNvSpPr/>
      </dsp:nvSpPr>
      <dsp:spPr>
        <a:xfrm>
          <a:off x="0" y="2400600"/>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a:latin typeface="Verdana" panose="020B0604030504040204" pitchFamily="34" charset="0"/>
              <a:ea typeface="Verdana" panose="020B0604030504040204" pitchFamily="34" charset="0"/>
              <a:cs typeface="Verdana" panose="020B0604030504040204" pitchFamily="34" charset="0"/>
            </a:rPr>
            <a:t>Support</a:t>
          </a:r>
        </a:p>
      </dsp:txBody>
      <dsp:txXfrm>
        <a:off x="0" y="2400600"/>
        <a:ext cx="1489710" cy="565646"/>
      </dsp:txXfrm>
    </dsp:sp>
    <dsp:sp modelId="{836ECC09-C317-614E-8040-3826F2835D4B}">
      <dsp:nvSpPr>
        <dsp:cNvPr id="0" name=""/>
        <dsp:cNvSpPr/>
      </dsp:nvSpPr>
      <dsp:spPr>
        <a:xfrm>
          <a:off x="1489710" y="3000186"/>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for Policy Changes</a:t>
          </a:r>
        </a:p>
      </dsp:txBody>
      <dsp:txXfrm>
        <a:off x="1489710" y="3000186"/>
        <a:ext cx="5958840" cy="565646"/>
      </dsp:txXfrm>
    </dsp:sp>
    <dsp:sp modelId="{4008DC34-E313-0A4E-BC10-7E7EBF2DD041}">
      <dsp:nvSpPr>
        <dsp:cNvPr id="0" name=""/>
        <dsp:cNvSpPr/>
      </dsp:nvSpPr>
      <dsp:spPr>
        <a:xfrm>
          <a:off x="0" y="3000186"/>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a:latin typeface="Verdana" panose="020B0604030504040204" pitchFamily="34" charset="0"/>
              <a:ea typeface="Verdana" panose="020B0604030504040204" pitchFamily="34" charset="0"/>
              <a:cs typeface="Verdana" panose="020B0604030504040204" pitchFamily="34" charset="0"/>
            </a:rPr>
            <a:t>Advocate</a:t>
          </a:r>
        </a:p>
      </dsp:txBody>
      <dsp:txXfrm>
        <a:off x="0" y="3000186"/>
        <a:ext cx="1489710" cy="565646"/>
      </dsp:txXfrm>
    </dsp:sp>
    <dsp:sp modelId="{CC75BBD0-8EF2-EB46-B506-FC25D295A2D7}">
      <dsp:nvSpPr>
        <dsp:cNvPr id="0" name=""/>
        <dsp:cNvSpPr/>
      </dsp:nvSpPr>
      <dsp:spPr>
        <a:xfrm>
          <a:off x="1489710" y="3599771"/>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in Continuous Learning</a:t>
          </a:r>
        </a:p>
      </dsp:txBody>
      <dsp:txXfrm>
        <a:off x="1489710" y="3599771"/>
        <a:ext cx="5958840" cy="565646"/>
      </dsp:txXfrm>
    </dsp:sp>
    <dsp:sp modelId="{4D696F3B-46F4-9A45-8685-2436EDB5AD3A}">
      <dsp:nvSpPr>
        <dsp:cNvPr id="0" name=""/>
        <dsp:cNvSpPr/>
      </dsp:nvSpPr>
      <dsp:spPr>
        <a:xfrm>
          <a:off x="0" y="3599771"/>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a:latin typeface="Verdana" panose="020B0604030504040204" pitchFamily="34" charset="0"/>
              <a:ea typeface="Verdana" panose="020B0604030504040204" pitchFamily="34" charset="0"/>
              <a:cs typeface="Verdana" panose="020B0604030504040204" pitchFamily="34" charset="0"/>
            </a:rPr>
            <a:t>Engage in</a:t>
          </a:r>
        </a:p>
      </dsp:txBody>
      <dsp:txXfrm>
        <a:off x="0" y="3599771"/>
        <a:ext cx="1489710" cy="565646"/>
      </dsp:txXfrm>
    </dsp:sp>
    <dsp:sp modelId="{5C9AB6B4-A839-374D-97D4-582B5743C3D0}">
      <dsp:nvSpPr>
        <dsp:cNvPr id="0" name=""/>
        <dsp:cNvSpPr/>
      </dsp:nvSpPr>
      <dsp:spPr>
        <a:xfrm>
          <a:off x="1489710" y="4199357"/>
          <a:ext cx="5958840" cy="565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18" tIns="143674" rIns="115618" bIns="14367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 “Calling In-Out” Culture</a:t>
          </a:r>
        </a:p>
      </dsp:txBody>
      <dsp:txXfrm>
        <a:off x="1489710" y="4199357"/>
        <a:ext cx="5958840" cy="565646"/>
      </dsp:txXfrm>
    </dsp:sp>
    <dsp:sp modelId="{D20A1247-E0D5-694E-9736-333A5BC0B2F9}">
      <dsp:nvSpPr>
        <dsp:cNvPr id="0" name=""/>
        <dsp:cNvSpPr/>
      </dsp:nvSpPr>
      <dsp:spPr>
        <a:xfrm>
          <a:off x="0" y="4199357"/>
          <a:ext cx="1489710" cy="56564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55873" rIns="78830" bIns="55873"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Verdana" panose="020B0604030504040204" pitchFamily="34" charset="0"/>
              <a:ea typeface="Verdana" panose="020B0604030504040204" pitchFamily="34" charset="0"/>
              <a:cs typeface="Verdana" panose="020B0604030504040204" pitchFamily="34" charset="0"/>
            </a:rPr>
            <a:t>Encourage</a:t>
          </a:r>
        </a:p>
      </dsp:txBody>
      <dsp:txXfrm>
        <a:off x="0" y="4199357"/>
        <a:ext cx="1489710" cy="565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EBFC-CD29-F141-AC9F-D2B46FB5A984}">
      <dsp:nvSpPr>
        <dsp:cNvPr id="0" name=""/>
        <dsp:cNvSpPr/>
      </dsp:nvSpPr>
      <dsp:spPr>
        <a:xfrm>
          <a:off x="0" y="2872"/>
          <a:ext cx="10515600" cy="1004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sz="2800" b="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General Inclusive Language Guide</a:t>
          </a:r>
          <a:endParaRPr lang="en-US" sz="2800" b="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49027" y="51899"/>
        <a:ext cx="10417546" cy="906277"/>
      </dsp:txXfrm>
    </dsp:sp>
    <dsp:sp modelId="{1565493C-BF58-C64A-A9D3-F56FD3198C90}">
      <dsp:nvSpPr>
        <dsp:cNvPr id="0" name=""/>
        <dsp:cNvSpPr/>
      </dsp:nvSpPr>
      <dsp:spPr>
        <a:xfrm>
          <a:off x="0" y="1019242"/>
          <a:ext cx="10515600" cy="1004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sz="2800" b="0" kern="120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2">
                <a:extLst>
                  <a:ext uri="{A12FA001-AC4F-418D-AE19-62706E023703}">
                    <ahyp:hlinkClr xmlns:ahyp="http://schemas.microsoft.com/office/drawing/2018/hyperlinkcolor" val="tx"/>
                  </a:ext>
                </a:extLst>
              </a:hlinkClick>
            </a:rPr>
            <a:t>Specific Inclusive Language Guide: Race &amp; Ethnicity</a:t>
          </a:r>
          <a:endParaRPr lang="en-US" sz="2800" b="0" kern="120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49027" y="1068269"/>
        <a:ext cx="10417546" cy="906277"/>
      </dsp:txXfrm>
    </dsp:sp>
    <dsp:sp modelId="{EA0C674E-8BFB-C74A-A8A1-79B25A0D762F}">
      <dsp:nvSpPr>
        <dsp:cNvPr id="0" name=""/>
        <dsp:cNvSpPr/>
      </dsp:nvSpPr>
      <dsp:spPr>
        <a:xfrm>
          <a:off x="0" y="2035611"/>
          <a:ext cx="10515600" cy="1004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sz="2800" b="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3">
                <a:extLst>
                  <a:ext uri="{A12FA001-AC4F-418D-AE19-62706E023703}">
                    <ahyp:hlinkClr xmlns:ahyp="http://schemas.microsoft.com/office/drawing/2018/hyperlinkcolor" val="tx"/>
                  </a:ext>
                </a:extLst>
              </a:hlinkClick>
            </a:rPr>
            <a:t>Specific Inclusive Language Guidelines: Disability</a:t>
          </a:r>
          <a:endParaRPr lang="en-US" sz="2800" b="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49027" y="2084638"/>
        <a:ext cx="10417546" cy="906277"/>
      </dsp:txXfrm>
    </dsp:sp>
    <dsp:sp modelId="{EDCC41F8-FF1E-BA45-A148-D7162C6718D4}">
      <dsp:nvSpPr>
        <dsp:cNvPr id="0" name=""/>
        <dsp:cNvSpPr/>
      </dsp:nvSpPr>
      <dsp:spPr>
        <a:xfrm>
          <a:off x="0" y="3051980"/>
          <a:ext cx="10515600" cy="1004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sz="2800" b="0" kern="120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4">
                <a:extLst>
                  <a:ext uri="{A12FA001-AC4F-418D-AE19-62706E023703}">
                    <ahyp:hlinkClr xmlns:ahyp="http://schemas.microsoft.com/office/drawing/2018/hyperlinkcolor" val="tx"/>
                  </a:ext>
                </a:extLst>
              </a:hlinkClick>
            </a:rPr>
            <a:t>Specific Glossary of Gender &amp; Sexual Identity Terminology for professionals</a:t>
          </a:r>
          <a:endParaRPr lang="en-US" sz="2800" b="0" kern="120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49027" y="3101007"/>
        <a:ext cx="10417546" cy="906277"/>
      </dsp:txXfrm>
    </dsp:sp>
    <dsp:sp modelId="{1801259A-F83B-CA4C-BB4D-D269371087FA}">
      <dsp:nvSpPr>
        <dsp:cNvPr id="0" name=""/>
        <dsp:cNvSpPr/>
      </dsp:nvSpPr>
      <dsp:spPr>
        <a:xfrm>
          <a:off x="0" y="4068350"/>
          <a:ext cx="10515600" cy="1004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sz="2800" b="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xmlns:r="http://schemas.openxmlformats.org/officeDocument/2006/relationships" r:id="rId5">
                <a:extLst>
                  <a:ext uri="{A12FA001-AC4F-418D-AE19-62706E023703}">
                    <ahyp:hlinkClr xmlns:ahyp="http://schemas.microsoft.com/office/drawing/2018/hyperlinkcolor" val="tx"/>
                  </a:ext>
                </a:extLst>
              </a:hlinkClick>
            </a:rPr>
            <a:t>Specific Inclusive Language Guide for Weight Stigma and Bias Terminology</a:t>
          </a:r>
          <a:endParaRPr lang="en-US" sz="2800" b="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49027" y="4117377"/>
        <a:ext cx="10417546" cy="906277"/>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5AF2D-DE96-3E48-9024-86113D4074B5}" type="datetimeFigureOut">
              <a:rPr lang="en-CH" smtClean="0"/>
              <a:t>17.02.2024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4EB3E-5497-A14B-9DC4-EBA562E36EDC}" type="slidenum">
              <a:rPr lang="en-CH" smtClean="0"/>
              <a:t>‹#›</a:t>
            </a:fld>
            <a:endParaRPr lang="en-CH"/>
          </a:p>
        </p:txBody>
      </p:sp>
    </p:spTree>
    <p:extLst>
      <p:ext uri="{BB962C8B-B14F-4D97-AF65-F5344CB8AC3E}">
        <p14:creationId xmlns:p14="http://schemas.microsoft.com/office/powerpoint/2010/main" val="35350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linkedin.com/in/shiribenarzi/overlay/about-this-profil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linkedin.com/in/shiribenarzi/overlay/about-this-profil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us.sagepub.com/en-us/nam/inclusive-language-guide" TargetMode="External"/><Relationship Id="rId7" Type="http://schemas.openxmlformats.org/officeDocument/2006/relationships/hyperlink" Target="https://pubmed.ncbi.nlm.nih.gov/35819360/"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genderhealthtraining.com/wp-content/uploads/2023/12/GHTI-Glossary-v122023.pdf" TargetMode="External"/><Relationship Id="rId5" Type="http://schemas.openxmlformats.org/officeDocument/2006/relationships/hyperlink" Target="https://www.ungeneva.org/en/about/accessibility/disability-inclusive-language" TargetMode="External"/><Relationship Id="rId4" Type="http://schemas.openxmlformats.org/officeDocument/2006/relationships/hyperlink" Target="https://www.apa.org/about/apa/equity-diversity-inclusion/language-guidelin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r>
              <a:rPr lang="en-US" sz="1200" b="1" dirty="0">
                <a:solidFill>
                  <a:srgbClr val="FFFFFF"/>
                </a:solidFill>
              </a:rPr>
              <a:t>Health and Wellness Coaching in the Workplace Setting</a:t>
            </a:r>
            <a:endParaRPr lang="en-CH" sz="1200" b="1" dirty="0">
              <a:solidFill>
                <a:srgbClr val="FFFFFF"/>
              </a:solidFill>
            </a:endParaRPr>
          </a:p>
          <a:p>
            <a:pPr marL="228600" algn="just"/>
            <a:r>
              <a:rPr lang="en-US" sz="1200" b="1" dirty="0">
                <a:solidFill>
                  <a:srgbClr val="FFFFFF"/>
                </a:solidFill>
              </a:rPr>
              <a:t>Context, International Landscape, and Future Outlook</a:t>
            </a:r>
            <a:endParaRPr lang="en-CH" sz="1200" b="1" dirty="0">
              <a:solidFill>
                <a:srgbClr val="FFFFFF"/>
              </a:solidFill>
            </a:endParaRP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a:t>
            </a:fld>
            <a:endParaRPr lang="en-CH"/>
          </a:p>
        </p:txBody>
      </p:sp>
    </p:spTree>
    <p:extLst>
      <p:ext uri="{BB962C8B-B14F-4D97-AF65-F5344CB8AC3E}">
        <p14:creationId xmlns:p14="http://schemas.microsoft.com/office/powerpoint/2010/main" val="120258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solidFill>
                  <a:srgbClr val="7030A0"/>
                </a:solidFill>
                <a:effectLst/>
                <a:latin typeface="Verdana" panose="020B0604030504040204" pitchFamily="34" charset="0"/>
              </a:rPr>
              <a:t>Reframing </a:t>
            </a:r>
            <a:r>
              <a:rPr lang="en-US" sz="1800" b="1" kern="100" dirty="0">
                <a:solidFill>
                  <a:srgbClr val="7030A0"/>
                </a:solidFill>
                <a:effectLst/>
                <a:latin typeface="Verdana" panose="020B0604030504040204" pitchFamily="34" charset="0"/>
                <a:ea typeface="Times New Roman" panose="02020603050405020304" pitchFamily="18" charset="0"/>
              </a:rPr>
              <a:t>DEIB</a:t>
            </a:r>
            <a:r>
              <a:rPr lang="en-US" sz="1800" b="1" kern="100" dirty="0">
                <a:solidFill>
                  <a:srgbClr val="7030A0"/>
                </a:solidFill>
                <a:effectLst/>
                <a:latin typeface="Verdana" panose="020B0604030504040204" pitchFamily="34" charset="0"/>
              </a:rPr>
              <a:t> in a well-being context</a:t>
            </a:r>
            <a:endParaRPr lang="en-CH" sz="1800" b="1" kern="100" dirty="0">
              <a:solidFill>
                <a:srgbClr val="7030A0"/>
              </a:solidFill>
              <a:effectLst/>
              <a:latin typeface="Verdana" panose="020B0604030504040204" pitchFamily="34"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39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Industry leaders at the time of this paper are the United States National Board of Health and Wellness Coaches (NBHWC), the United Kingdom &amp; International Health Coaching Association Ltd (UKIHCA), </a:t>
            </a:r>
            <a:r>
              <a:rPr lang="en-US" sz="18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Health Coaches Australia and New Zealand Association (HCANZA) and the Health Coach Alliance in Canada (HCA). </a:t>
            </a:r>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17</a:t>
            </a:fld>
            <a:endParaRPr lang="en-CH"/>
          </a:p>
        </p:txBody>
      </p:sp>
    </p:spTree>
    <p:extLst>
      <p:ext uri="{BB962C8B-B14F-4D97-AF65-F5344CB8AC3E}">
        <p14:creationId xmlns:p14="http://schemas.microsoft.com/office/powerpoint/2010/main" val="272854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Industry leaders at the time of this paper are the United States National Board of Health and Wellness Coaches (NBHWC), the United Kingdom &amp; International Health Coaching Association Ltd (UKIHCA), </a:t>
            </a:r>
            <a:r>
              <a:rPr lang="en-US" sz="18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Health Coaches Australia and New Zealand Association (HCANZA) and the Health Coach Alliance in Canada (HCA). </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76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20</a:t>
            </a:fld>
            <a:endParaRPr lang="en-CH"/>
          </a:p>
        </p:txBody>
      </p:sp>
    </p:spTree>
    <p:extLst>
      <p:ext uri="{BB962C8B-B14F-4D97-AF65-F5344CB8AC3E}">
        <p14:creationId xmlns:p14="http://schemas.microsoft.com/office/powerpoint/2010/main" val="317664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200"/>
              </a:spcBef>
              <a:buClr>
                <a:schemeClr val="bg1"/>
              </a:buClr>
              <a:buSzPts val="1200"/>
              <a:buFont typeface="Century Gothic" panose="020B0502020202020204" pitchFamily="34" charset="0"/>
              <a:buAutoNum type="romanUcPeriod"/>
            </a:pPr>
            <a:r>
              <a:rPr lang="en-US" sz="1200" kern="100" dirty="0">
                <a:effectLst/>
              </a:rPr>
              <a:t>Types of Diversity: </a:t>
            </a:r>
            <a:endParaRPr lang="en-CH" sz="1200" kern="100" dirty="0">
              <a:effectLst/>
            </a:endParaRPr>
          </a:p>
          <a:p>
            <a:pPr marL="914400">
              <a:spcBef>
                <a:spcPts val="200"/>
              </a:spcBef>
              <a:buClr>
                <a:schemeClr val="bg1"/>
              </a:buClr>
            </a:pPr>
            <a:r>
              <a:rPr lang="en-CH" sz="1200" kern="100" dirty="0">
                <a:effectLst/>
              </a:rPr>
              <a:t>What it is</a:t>
            </a:r>
          </a:p>
          <a:p>
            <a:pPr marL="914400">
              <a:spcBef>
                <a:spcPts val="200"/>
              </a:spcBef>
              <a:buClr>
                <a:schemeClr val="bg1"/>
              </a:buClr>
            </a:pPr>
            <a:r>
              <a:rPr lang="en-CH" sz="1200" kern="100" dirty="0">
                <a:effectLst/>
              </a:rPr>
              <a:t>Why it matters	</a:t>
            </a:r>
          </a:p>
          <a:p>
            <a:pPr marL="914400">
              <a:spcBef>
                <a:spcPts val="200"/>
              </a:spcBef>
              <a:buClr>
                <a:schemeClr val="bg1"/>
              </a:buClr>
            </a:pPr>
            <a:r>
              <a:rPr lang="en-CH" sz="1200" kern="100" dirty="0">
                <a:effectLst/>
              </a:rPr>
              <a:t>How HWC can support this type of diversity?	</a:t>
            </a:r>
          </a:p>
          <a:p>
            <a:pPr marL="914400">
              <a:spcBef>
                <a:spcPts val="200"/>
              </a:spcBef>
              <a:buClr>
                <a:schemeClr val="bg1"/>
              </a:buClr>
            </a:pPr>
            <a:r>
              <a:rPr lang="en-CH" sz="1200" kern="100" dirty="0">
                <a:effectLst/>
              </a:rPr>
              <a:t>Voices from the Field</a:t>
            </a:r>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22</a:t>
            </a:fld>
            <a:endParaRPr lang="en-CH"/>
          </a:p>
        </p:txBody>
      </p:sp>
    </p:spTree>
    <p:extLst>
      <p:ext uri="{BB962C8B-B14F-4D97-AF65-F5344CB8AC3E}">
        <p14:creationId xmlns:p14="http://schemas.microsoft.com/office/powerpoint/2010/main" val="34270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200"/>
              </a:spcBef>
              <a:buClr>
                <a:schemeClr val="bg1"/>
              </a:buClr>
              <a:buSzPts val="1200"/>
              <a:buFont typeface="Century Gothic" panose="020B0502020202020204" pitchFamily="34" charset="0"/>
              <a:buAutoNum type="romanUcPeriod"/>
            </a:pPr>
            <a:r>
              <a:rPr lang="en-US" sz="1200" kern="100" dirty="0">
                <a:effectLst/>
              </a:rPr>
              <a:t>Types of Diversity: </a:t>
            </a:r>
            <a:endParaRPr lang="en-CH" sz="1200" kern="100" dirty="0">
              <a:effectLst/>
            </a:endParaRPr>
          </a:p>
          <a:p>
            <a:pPr marL="914400">
              <a:spcBef>
                <a:spcPts val="200"/>
              </a:spcBef>
              <a:buClr>
                <a:schemeClr val="bg1"/>
              </a:buClr>
            </a:pPr>
            <a:r>
              <a:rPr lang="en-CH" sz="1200" kern="100" dirty="0">
                <a:effectLst/>
              </a:rPr>
              <a:t>What it is</a:t>
            </a:r>
          </a:p>
          <a:p>
            <a:pPr marL="914400">
              <a:spcBef>
                <a:spcPts val="200"/>
              </a:spcBef>
              <a:buClr>
                <a:schemeClr val="bg1"/>
              </a:buClr>
            </a:pPr>
            <a:r>
              <a:rPr lang="en-CH" sz="1200" kern="100" dirty="0">
                <a:effectLst/>
              </a:rPr>
              <a:t>Why it matters	</a:t>
            </a:r>
          </a:p>
          <a:p>
            <a:pPr marL="914400">
              <a:spcBef>
                <a:spcPts val="200"/>
              </a:spcBef>
              <a:buClr>
                <a:schemeClr val="bg1"/>
              </a:buClr>
            </a:pPr>
            <a:r>
              <a:rPr lang="en-CH" sz="1200" kern="100" dirty="0">
                <a:effectLst/>
              </a:rPr>
              <a:t>How HWC can support this type of diversity?	</a:t>
            </a:r>
          </a:p>
          <a:p>
            <a:pPr marL="914400">
              <a:spcBef>
                <a:spcPts val="200"/>
              </a:spcBef>
              <a:buClr>
                <a:schemeClr val="bg1"/>
              </a:buClr>
            </a:pPr>
            <a:r>
              <a:rPr lang="en-CH" sz="1200" kern="100" dirty="0">
                <a:effectLst/>
              </a:rPr>
              <a:t>Voices from the Field</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549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200" kern="100" dirty="0">
                <a:solidFill>
                  <a:srgbClr val="000000"/>
                </a:solidFill>
                <a:ea typeface="Calibri" panose="020F0502020204030204" pitchFamily="34" charset="0"/>
                <a:cs typeface="Times New Roman" panose="02020603050405020304" pitchFamily="18" charset="0"/>
              </a:rPr>
              <a:t>I</a:t>
            </a:r>
            <a:r>
              <a:rPr lang="en-CH"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mperative for </a:t>
            </a:r>
            <a:r>
              <a:rPr lang="en-US"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understanding and </a:t>
            </a:r>
            <a:r>
              <a:rPr lang="en-CH"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crafting effective strategies within the realm of Health and Wellness Coaching. </a:t>
            </a: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24</a:t>
            </a:fld>
            <a:endParaRPr lang="en-CH"/>
          </a:p>
        </p:txBody>
      </p:sp>
    </p:spTree>
    <p:extLst>
      <p:ext uri="{BB962C8B-B14F-4D97-AF65-F5344CB8AC3E}">
        <p14:creationId xmlns:p14="http://schemas.microsoft.com/office/powerpoint/2010/main" val="358279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5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200"/>
              </a:spcBef>
              <a:buClr>
                <a:schemeClr val="bg1"/>
              </a:buClr>
              <a:buSzPts val="1200"/>
              <a:buFont typeface="Century Gothic" panose="020B0502020202020204" pitchFamily="34" charset="0"/>
              <a:buAutoNum type="romanUcPeriod"/>
            </a:pPr>
            <a:r>
              <a:rPr lang="en-US" sz="1200" kern="100" dirty="0">
                <a:effectLst/>
              </a:rPr>
              <a:t>Types of Diversity: </a:t>
            </a:r>
            <a:endParaRPr lang="en-CH" sz="1200" kern="100" dirty="0">
              <a:effectLst/>
            </a:endParaRPr>
          </a:p>
          <a:p>
            <a:pPr marL="914400">
              <a:spcBef>
                <a:spcPts val="200"/>
              </a:spcBef>
              <a:buClr>
                <a:schemeClr val="bg1"/>
              </a:buClr>
            </a:pPr>
            <a:r>
              <a:rPr lang="en-CH" sz="1200" kern="100" dirty="0">
                <a:effectLst/>
              </a:rPr>
              <a:t>What it is</a:t>
            </a:r>
          </a:p>
          <a:p>
            <a:pPr marL="914400">
              <a:spcBef>
                <a:spcPts val="200"/>
              </a:spcBef>
              <a:buClr>
                <a:schemeClr val="bg1"/>
              </a:buClr>
            </a:pPr>
            <a:r>
              <a:rPr lang="en-CH" sz="1200" kern="100" dirty="0">
                <a:effectLst/>
              </a:rPr>
              <a:t>Why it matters	</a:t>
            </a:r>
          </a:p>
          <a:p>
            <a:pPr marL="914400">
              <a:spcBef>
                <a:spcPts val="200"/>
              </a:spcBef>
              <a:buClr>
                <a:schemeClr val="bg1"/>
              </a:buClr>
            </a:pPr>
            <a:r>
              <a:rPr lang="en-CH" sz="1200" kern="100" dirty="0">
                <a:effectLst/>
              </a:rPr>
              <a:t>How HWC can support this type of diversity?	</a:t>
            </a:r>
          </a:p>
          <a:p>
            <a:pPr marL="914400">
              <a:spcBef>
                <a:spcPts val="200"/>
              </a:spcBef>
              <a:buClr>
                <a:schemeClr val="bg1"/>
              </a:buClr>
            </a:pPr>
            <a:r>
              <a:rPr lang="en-CH" sz="1200" kern="100" dirty="0">
                <a:effectLst/>
              </a:rPr>
              <a:t>Voices from the Field</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38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200"/>
              </a:spcBef>
              <a:buClr>
                <a:schemeClr val="bg1"/>
              </a:buClr>
              <a:buSzPts val="1200"/>
              <a:buFont typeface="Century Gothic" panose="020B0502020202020204" pitchFamily="34" charset="0"/>
              <a:buAutoNum type="romanUcPeriod"/>
            </a:pPr>
            <a:r>
              <a:rPr lang="en-US" sz="1200" kern="100" dirty="0">
                <a:effectLst/>
              </a:rPr>
              <a:t>Types of Diversity: </a:t>
            </a:r>
            <a:endParaRPr lang="en-CH" sz="1200" kern="100" dirty="0">
              <a:effectLst/>
            </a:endParaRPr>
          </a:p>
          <a:p>
            <a:pPr marL="914400">
              <a:spcBef>
                <a:spcPts val="200"/>
              </a:spcBef>
              <a:buClr>
                <a:schemeClr val="bg1"/>
              </a:buClr>
            </a:pPr>
            <a:r>
              <a:rPr lang="en-CH" sz="1200" kern="100" dirty="0">
                <a:effectLst/>
              </a:rPr>
              <a:t>What it is</a:t>
            </a:r>
          </a:p>
          <a:p>
            <a:pPr marL="914400">
              <a:spcBef>
                <a:spcPts val="200"/>
              </a:spcBef>
              <a:buClr>
                <a:schemeClr val="bg1"/>
              </a:buClr>
            </a:pPr>
            <a:r>
              <a:rPr lang="en-CH" sz="1200" kern="100" dirty="0">
                <a:effectLst/>
              </a:rPr>
              <a:t>Why it matters	</a:t>
            </a:r>
          </a:p>
          <a:p>
            <a:pPr marL="914400">
              <a:spcBef>
                <a:spcPts val="200"/>
              </a:spcBef>
              <a:buClr>
                <a:schemeClr val="bg1"/>
              </a:buClr>
            </a:pPr>
            <a:r>
              <a:rPr lang="en-CH" sz="1200" kern="100" dirty="0">
                <a:effectLst/>
              </a:rPr>
              <a:t>How HWC can support this type of diversity?	</a:t>
            </a:r>
          </a:p>
          <a:p>
            <a:pPr marL="914400">
              <a:spcBef>
                <a:spcPts val="200"/>
              </a:spcBef>
              <a:buClr>
                <a:schemeClr val="bg1"/>
              </a:buClr>
            </a:pPr>
            <a:r>
              <a:rPr lang="en-CH" sz="1200" kern="100" dirty="0">
                <a:effectLst/>
              </a:rPr>
              <a:t>Voices from the Field</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43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3</a:t>
            </a:fld>
            <a:endParaRPr lang="en-CH"/>
          </a:p>
        </p:txBody>
      </p:sp>
    </p:spTree>
    <p:extLst>
      <p:ext uri="{BB962C8B-B14F-4D97-AF65-F5344CB8AC3E}">
        <p14:creationId xmlns:p14="http://schemas.microsoft.com/office/powerpoint/2010/main" val="144327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86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770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31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38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40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475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93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Sensitivity in approaching and interacting with people with disabilities is essential to be able to communicate effectively…. [and] also address the presence of a disability and its effect on the patient’s ability to perform activities of daily living, participate in health promotion activities, and obtain health care.”</a:t>
            </a:r>
            <a:r>
              <a:rPr lang="en-CH"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(Assessing a Patient With a Disability, 2022). </a:t>
            </a:r>
          </a:p>
          <a:p>
            <a:pPr marL="1600200" lvl="3" indent="-228600">
              <a:spcBef>
                <a:spcPts val="200"/>
              </a:spcBef>
              <a:buClr>
                <a:schemeClr val="bg1"/>
              </a:buClr>
              <a:buFont typeface="+mj-lt"/>
              <a:buAutoNum type="arabicPeriod"/>
            </a:pPr>
            <a:endParaRPr lang="en-CH" sz="1800" kern="100" dirty="0">
              <a:solidFill>
                <a:srgbClr val="000000"/>
              </a:solidFill>
              <a:effectLst/>
              <a:latin typeface="Verdana" panose="020B0604030504040204" pitchFamily="34" charset="0"/>
              <a:cs typeface="Times New Roman" panose="02020603050405020304" pitchFamily="18" charset="0"/>
            </a:endParaRPr>
          </a:p>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069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1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5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48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114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585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374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89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844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040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45</a:t>
            </a:fld>
            <a:endParaRPr lang="en-CH"/>
          </a:p>
        </p:txBody>
      </p:sp>
    </p:spTree>
    <p:extLst>
      <p:ext uri="{BB962C8B-B14F-4D97-AF65-F5344CB8AC3E}">
        <p14:creationId xmlns:p14="http://schemas.microsoft.com/office/powerpoint/2010/main" val="1826104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As of March 2022, ICF was comprised of 54,177 members in over 140 nations and territories. ICF includes among its members young professionals of the Millennial and Centennial generations as well as members from the Greatest Generation (ICF, 2022).</a:t>
            </a:r>
          </a:p>
          <a:p>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diversity statement in the 2022 “</a:t>
            </a:r>
            <a:r>
              <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ICF State of Diversity White Paper”</a:t>
            </a:r>
            <a:r>
              <a:rPr lang="en-CH" sz="1000" dirty="0">
                <a:effectLst/>
              </a:rPr>
              <a:t> </a:t>
            </a:r>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CH"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CH"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34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As of March 2022, ICF was comprised of 54,177 members in over 140 nations and territories. ICF includes among its members young professionals of the Millennial and Centennial generations as well as members from the Greatest Generation (ICF, 2022).</a:t>
            </a:r>
          </a:p>
          <a:p>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diversity statement in the 2022 “</a:t>
            </a:r>
            <a:r>
              <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ICF State of Diversity White Paper”</a:t>
            </a:r>
            <a:r>
              <a:rPr lang="en-CH" sz="1000" dirty="0">
                <a:effectLst/>
              </a:rPr>
              <a:t> </a:t>
            </a:r>
            <a:r>
              <a:rPr lang="en-US" sz="12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CH"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CH"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687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7C706B"/>
                </a:solidFill>
                <a:effectLst/>
                <a:latin typeface="Montserrat" pitchFamily="2" charset="77"/>
              </a:rPr>
              <a:t>The UK &amp; International Health Coaching Association (UKIHCA) is a non-profit professional body for Health Coaching for the UK and Internationally.</a:t>
            </a:r>
            <a:endParaRPr lang="en-CH" dirty="0"/>
          </a:p>
          <a:p>
            <a:r>
              <a:rPr lang="en-GB" b="0" i="0" dirty="0">
                <a:solidFill>
                  <a:srgbClr val="7C706B"/>
                </a:solidFill>
                <a:effectLst/>
                <a:latin typeface="Montserrat" panose="020F0502020204030204" pitchFamily="34" charset="0"/>
              </a:rPr>
              <a:t>As a non-profit established by pro-bono efforts in 2018 and as a small, committed team standing on these shoulders, we are proud of what we have been able to achieve since our inception and in particular, the wins and successes we have achieved so far:</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33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5</a:t>
            </a:fld>
            <a:endParaRPr lang="en-CH"/>
          </a:p>
        </p:txBody>
      </p:sp>
    </p:spTree>
    <p:extLst>
      <p:ext uri="{BB962C8B-B14F-4D97-AF65-F5344CB8AC3E}">
        <p14:creationId xmlns:p14="http://schemas.microsoft.com/office/powerpoint/2010/main" val="126732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 authors of the paper and representatives of the Global Wellness Institute Wellness Coaching Initiative, we call upon all readers, including Individuals, Leaders, Service Providers, and Advocates of Diversity, Equity, Inclusion, and Belonging (DEIB), to actively engage in the following Calls to Action:</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Champion Health and Wellness Coaching:</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Recognize the value of Health and Wellness Coaches in promoting DEIB principles in the context of personal well-being. Advocate for the integration of wellness coaching in healthcare settings, workplaces, and communities to provide inclusive, effective, and culturally sensitive support.</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Embrace Multicultural Competency:</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Individuals, leaders, and service providers are encouraged to embrace multicultural competency actively. This involves fostering an understanding and appreciation of diverse cultural backgrounds, experiences, and needs. Seek opportunities for education, training, and mentorship to enhance cultural competence in personal and professional settings.</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Promote Inclusive Spaces:</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Leaders and advocates of DEIB should actively work to create and promote inclusive spaces within their organizations and communities. This includes recognizing and addressing instances of bias, discrimination, and microaggressions. Foster an environment where individuals from all backgrounds feel valued, heard, and respected.</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a:t>
            </a: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mplement DEIB Initiatives:</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Leaders and service providers should champion and implement DEIB initiatives within their organizations. This involves developing and enforcing policies that promote equity, fostering diversity in leadership roles, and ensuring that all individuals have equal opportunities for growth and advancement.</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Support Mental Health and Neurodiversity:</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Individuals and advocates of DEIB should actively support mental health awareness and neurodiversity. Destigmatize conversations around mental health, promote understanding of neurodivergent conditions, and encourage open discussions to break down barriers to mental health support and inclusion.</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Advocate for Policy Changes:</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Advocates and leaders can contribute to larger systemic change by advocating for policies that address health disparities, promote inclusivity, and reduce barriers to equitable healthcare. Engage in conversations with policymakers, join advocacy groups, and use collective voices to drive positive policy changes.</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Engage in Continuous Learning:</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Individuals and leaders alike should commit to continuous learning about DEIB topics. Stay informed about current research, best practices, and evolving perspectives on diversity, equity, inclusion, and belonging. Encourage a culture of learning within organizations to foster ongoing growth and understanding.</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Clr>
                <a:srgbClr val="000000"/>
              </a:buClr>
              <a:buFont typeface="Verdana" panose="020B0604030504040204" pitchFamily="34" charset="0"/>
              <a:buChar char="•"/>
            </a:pPr>
            <a:r>
              <a:rPr lang="en-US" sz="1800" b="1"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Promote “Calling In-Out” Culture</a:t>
            </a:r>
            <a:r>
              <a:rPr lang="en-US"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Encourage a culture of "calling in" within organizations and communities. Recognize that individuals may unintentionally cause harm and create opportunities for constructive dialogue to address issues of bias or discrimination. Support each other in the journey toward understanding and growth.</a:t>
            </a:r>
            <a:endParaRPr lang="en-CH" sz="1800" kern="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By actively engaging in these Calls to Action, each reader can contribute to a more inclusive, equitable, and thriving world. The collective efforts of Individuals, Leaders, Service Providers, and Advocates of DEIB can bring about positive change, fostering a global environment where everyone can thrive and enjoy optimal well-being.</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b="1"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Conclusion</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This paper shows that the DEIB conversation is paramount in 2023 and that accredited, well-trained Health and Wellness Coaches stand at the forefront, playing a pivotal role in supporting DEIB initiatives. Their skills and knowledge enable them to navigate the complex landscape of human health and well-being, fostering inclusivity and equity in their practice. By prioritizing DEIB principles, these coaches contribute to the holistic betterment of their clients and society, embodying agents of positive change in the realm of wellness.</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50</a:t>
            </a:fld>
            <a:endParaRPr lang="en-CH"/>
          </a:p>
        </p:txBody>
      </p:sp>
    </p:spTree>
    <p:extLst>
      <p:ext uri="{BB962C8B-B14F-4D97-AF65-F5344CB8AC3E}">
        <p14:creationId xmlns:p14="http://schemas.microsoft.com/office/powerpoint/2010/main" val="2389936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52</a:t>
            </a:fld>
            <a:endParaRPr lang="en-CH"/>
          </a:p>
        </p:txBody>
      </p:sp>
    </p:spTree>
    <p:extLst>
      <p:ext uri="{BB962C8B-B14F-4D97-AF65-F5344CB8AC3E}">
        <p14:creationId xmlns:p14="http://schemas.microsoft.com/office/powerpoint/2010/main" val="2886769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53</a:t>
            </a:fld>
            <a:endParaRPr lang="en-CH"/>
          </a:p>
        </p:txBody>
      </p:sp>
    </p:spTree>
    <p:extLst>
      <p:ext uri="{BB962C8B-B14F-4D97-AF65-F5344CB8AC3E}">
        <p14:creationId xmlns:p14="http://schemas.microsoft.com/office/powerpoint/2010/main" val="1636374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ctr">
              <a:lnSpc>
                <a:spcPts val="15500"/>
              </a:lnSpc>
            </a:pPr>
            <a:r>
              <a:rPr lang="en-GB" sz="1200" dirty="0">
                <a:hlinkClick r:id="rId3"/>
              </a:rPr>
              <a:t>Shiri Ben-Arzi - PMC, MCC</a:t>
            </a:r>
            <a:endParaRPr lang="en-GB" sz="1200" dirty="0"/>
          </a:p>
          <a:p>
            <a:pPr algn="l" fontAlgn="ctr">
              <a:lnSpc>
                <a:spcPts val="15500"/>
              </a:lnSpc>
            </a:pPr>
            <a:r>
              <a:rPr lang="en-GB" sz="1200" dirty="0"/>
              <a:t>Founder, Director and Master Trainer at MCI Medical Coaching Institute</a:t>
            </a:r>
          </a:p>
          <a:p>
            <a:pPr algn="l" fontAlgn="ctr">
              <a:lnSpc>
                <a:spcPts val="15500"/>
              </a:lnSpc>
            </a:pPr>
            <a:r>
              <a:rPr lang="en-GB" sz="1200" dirty="0" err="1"/>
              <a:t>shiri@mci-il.com</a:t>
            </a:r>
            <a:endParaRPr lang="en-GB" sz="1200"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106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F1DA7-0BD2-2F98-500B-0FBC8CB6B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A51DD-CD34-DFA1-4AC6-7A09083BF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88741-B3AA-366B-36BE-11C850BBCEDF}"/>
              </a:ext>
            </a:extLst>
          </p:cNvPr>
          <p:cNvSpPr>
            <a:spLocks noGrp="1"/>
          </p:cNvSpPr>
          <p:nvPr>
            <p:ph type="body" idx="1"/>
          </p:nvPr>
        </p:nvSpPr>
        <p:spPr/>
        <p:txBody>
          <a:bodyPr/>
          <a:lstStyle/>
          <a:p>
            <a:pPr algn="l" fontAlgn="ctr">
              <a:lnSpc>
                <a:spcPts val="15500"/>
              </a:lnSpc>
            </a:pPr>
            <a:r>
              <a:rPr lang="en-GB" sz="1200" dirty="0">
                <a:hlinkClick r:id="rId3"/>
              </a:rPr>
              <a:t>Shiri Ben-Arzi - PMC, MCC</a:t>
            </a:r>
            <a:endParaRPr lang="en-GB" sz="1200" dirty="0"/>
          </a:p>
          <a:p>
            <a:pPr algn="l" fontAlgn="ctr">
              <a:lnSpc>
                <a:spcPts val="15500"/>
              </a:lnSpc>
            </a:pPr>
            <a:r>
              <a:rPr lang="en-GB" sz="1200" dirty="0"/>
              <a:t>Founder, Director and Master Trainer at MCI Medical Coaching Institute</a:t>
            </a:r>
          </a:p>
          <a:p>
            <a:pPr algn="l" fontAlgn="ctr">
              <a:lnSpc>
                <a:spcPts val="15500"/>
              </a:lnSpc>
            </a:pPr>
            <a:r>
              <a:rPr lang="en-GB" sz="1200" dirty="0" err="1"/>
              <a:t>shiri@mci-il.com</a:t>
            </a:r>
            <a:endParaRPr lang="en-GB" sz="1200" dirty="0"/>
          </a:p>
          <a:p>
            <a:endParaRPr lang="en-CH" dirty="0"/>
          </a:p>
        </p:txBody>
      </p:sp>
      <p:sp>
        <p:nvSpPr>
          <p:cNvPr id="4" name="Slide Number Placeholder 3">
            <a:extLst>
              <a:ext uri="{FF2B5EF4-FFF2-40B4-BE49-F238E27FC236}">
                <a16:creationId xmlns:a16="http://schemas.microsoft.com/office/drawing/2014/main" id="{C4B7F9E1-B812-AE90-BBF5-96C0BCAB1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EB3E-5497-A14B-9DC4-EBA562E36ED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387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General Inclusive Language Guide: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hlinkClick r:id="rId3"/>
              </a:rPr>
              <a:t>https://us.sagepub.com/en-us/nam/inclusive-language-guide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b="1"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Specific Inclusive Language Guide: Race &amp; Ethnicity</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hlinkClick r:id="rId4"/>
              </a:rPr>
              <a:t>https://www.apa.org/about/apa/equity-diversity-inclusion/language-guidelines</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b="1"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Specific Inclusive Language Guidelines: Disability</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hlinkClick r:id="rId5"/>
              </a:rPr>
              <a:t>https://www.ungeneva.org/en/about/accessibility/disability-inclusive-language</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b="1"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Specific Glossary of Gender &amp; Sexual Identity Terminology for professionals:</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hlinkClick r:id="rId6"/>
              </a:rPr>
              <a:t>https://www.genderhealthtraining.com/wp-content/uploads/2023/12/GHTI-Glossary-v122023.pdf</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b="1"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Specific Inclusive Language Guide for Weight Stigma and Bias Terminology: </a:t>
            </a:r>
            <a:r>
              <a:rPr lang="en-US" sz="18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hlinkClick r:id="rId7"/>
              </a:rPr>
              <a:t>https://pubmed.ncbi.nlm.nih.gov/35819360/</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56</a:t>
            </a:fld>
            <a:endParaRPr lang="en-CH"/>
          </a:p>
        </p:txBody>
      </p:sp>
    </p:spTree>
    <p:extLst>
      <p:ext uri="{BB962C8B-B14F-4D97-AF65-F5344CB8AC3E}">
        <p14:creationId xmlns:p14="http://schemas.microsoft.com/office/powerpoint/2010/main" val="45431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belonging as “The feeling of security and support when there is a sense of acceptance, inclusion, and identity for a member of a certain group or place.”</a:t>
            </a:r>
            <a:r>
              <a:rPr lang="en-CH" dirty="0">
                <a:effectLst/>
              </a:rPr>
              <a:t> </a:t>
            </a:r>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7</a:t>
            </a:fld>
            <a:endParaRPr lang="en-CH"/>
          </a:p>
        </p:txBody>
      </p:sp>
    </p:spTree>
    <p:extLst>
      <p:ext uri="{BB962C8B-B14F-4D97-AF65-F5344CB8AC3E}">
        <p14:creationId xmlns:p14="http://schemas.microsoft.com/office/powerpoint/2010/main" val="253116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incentive for change. The recent boom of the DEIB industry coincides with current social movements such as the protests following the death of George Floyd in May 2020 in the USA, an increase in global migration leading to more diverse nations in the past 20 years (Rosenberg, 2019) along with an undeniable reality that the Internet has become a dominant force in the acceleration of global cultural exchange.</a:t>
            </a:r>
            <a:endParaRPr lang="en-CH"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9</a:t>
            </a:fld>
            <a:endParaRPr lang="en-CH"/>
          </a:p>
        </p:txBody>
      </p:sp>
    </p:spTree>
    <p:extLst>
      <p:ext uri="{BB962C8B-B14F-4D97-AF65-F5344CB8AC3E}">
        <p14:creationId xmlns:p14="http://schemas.microsoft.com/office/powerpoint/2010/main" val="230932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solidFill>
                  <a:srgbClr val="7030A0"/>
                </a:solidFill>
                <a:effectLst/>
                <a:latin typeface="Verdana" panose="020B0604030504040204" pitchFamily="34" charset="0"/>
              </a:rPr>
              <a:t>Reframing </a:t>
            </a:r>
            <a:r>
              <a:rPr lang="en-US" sz="1800" b="1" kern="100" dirty="0">
                <a:solidFill>
                  <a:srgbClr val="7030A0"/>
                </a:solidFill>
                <a:effectLst/>
                <a:latin typeface="Verdana" panose="020B0604030504040204" pitchFamily="34" charset="0"/>
                <a:ea typeface="Times New Roman" panose="02020603050405020304" pitchFamily="18" charset="0"/>
              </a:rPr>
              <a:t>DEIB</a:t>
            </a:r>
            <a:r>
              <a:rPr lang="en-US" sz="1800" b="1" kern="100" dirty="0">
                <a:solidFill>
                  <a:srgbClr val="7030A0"/>
                </a:solidFill>
                <a:effectLst/>
                <a:latin typeface="Verdana" panose="020B0604030504040204" pitchFamily="34" charset="0"/>
              </a:rPr>
              <a:t> in a well-being context</a:t>
            </a:r>
            <a:endParaRPr lang="en-CH" sz="1800" b="1" kern="100" dirty="0">
              <a:solidFill>
                <a:srgbClr val="7030A0"/>
              </a:solidFill>
              <a:effectLst/>
              <a:latin typeface="Verdana" panose="020B0604030504040204" pitchFamily="34" charset="0"/>
            </a:endParaRPr>
          </a:p>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10</a:t>
            </a:fld>
            <a:endParaRPr lang="en-CH"/>
          </a:p>
        </p:txBody>
      </p:sp>
    </p:spTree>
    <p:extLst>
      <p:ext uri="{BB962C8B-B14F-4D97-AF65-F5344CB8AC3E}">
        <p14:creationId xmlns:p14="http://schemas.microsoft.com/office/powerpoint/2010/main" val="141366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11</a:t>
            </a:fld>
            <a:endParaRPr lang="en-CH"/>
          </a:p>
        </p:txBody>
      </p:sp>
    </p:spTree>
    <p:extLst>
      <p:ext uri="{BB962C8B-B14F-4D97-AF65-F5344CB8AC3E}">
        <p14:creationId xmlns:p14="http://schemas.microsoft.com/office/powerpoint/2010/main" val="303303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0B4EB3E-5497-A14B-9DC4-EBA562E36EDC}" type="slidenum">
              <a:rPr lang="en-CH" smtClean="0"/>
              <a:t>12</a:t>
            </a:fld>
            <a:endParaRPr lang="en-CH"/>
          </a:p>
        </p:txBody>
      </p:sp>
    </p:spTree>
    <p:extLst>
      <p:ext uri="{BB962C8B-B14F-4D97-AF65-F5344CB8AC3E}">
        <p14:creationId xmlns:p14="http://schemas.microsoft.com/office/powerpoint/2010/main" val="180253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89B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3189-5FEB-0DBC-88C8-1A37A37852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D72C8BED-F6AB-F0B2-EE38-2B4188988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CD3390F7-24F0-5862-EC60-70BF6D6CC53F}"/>
              </a:ext>
            </a:extLst>
          </p:cNvPr>
          <p:cNvSpPr>
            <a:spLocks noGrp="1"/>
          </p:cNvSpPr>
          <p:nvPr>
            <p:ph type="dt" sz="half" idx="10"/>
          </p:nvPr>
        </p:nvSpPr>
        <p:spPr/>
        <p:txBody>
          <a:bodyPr/>
          <a:lstStyle/>
          <a:p>
            <a:fld id="{07B8005E-60BE-7841-BBD9-EA24883EDC3B}" type="datetimeFigureOut">
              <a:rPr lang="en-CH" smtClean="0"/>
              <a:t>17.02.2024</a:t>
            </a:fld>
            <a:endParaRPr lang="en-CH"/>
          </a:p>
        </p:txBody>
      </p:sp>
      <p:sp>
        <p:nvSpPr>
          <p:cNvPr id="5" name="Footer Placeholder 4">
            <a:extLst>
              <a:ext uri="{FF2B5EF4-FFF2-40B4-BE49-F238E27FC236}">
                <a16:creationId xmlns:a16="http://schemas.microsoft.com/office/drawing/2014/main" id="{7AD94733-FD79-6FDF-02A2-7622A23E4BBC}"/>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08ABD6E1-7FF1-FFB0-1D49-14535AE46671}"/>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206797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re - Centré">
    <p:bg>
      <p:bgPr>
        <a:solidFill>
          <a:srgbClr val="222222"/>
        </a:solidFill>
        <a:effectLst/>
      </p:bgPr>
    </p:bg>
    <p:spTree>
      <p:nvGrpSpPr>
        <p:cNvPr id="1" name=""/>
        <p:cNvGrpSpPr/>
        <p:nvPr/>
      </p:nvGrpSpPr>
      <p:grpSpPr>
        <a:xfrm>
          <a:off x="0" y="0"/>
          <a:ext cx="0" cy="0"/>
          <a:chOff x="0" y="0"/>
          <a:chExt cx="0" cy="0"/>
        </a:xfrm>
      </p:grpSpPr>
      <p:sp>
        <p:nvSpPr>
          <p:cNvPr id="43" name="Texte du titre"/>
          <p:cNvSpPr txBox="1">
            <a:spLocks noGrp="1"/>
          </p:cNvSpPr>
          <p:nvPr>
            <p:ph type="title"/>
          </p:nvPr>
        </p:nvSpPr>
        <p:spPr>
          <a:xfrm>
            <a:off x="381000" y="2838450"/>
            <a:ext cx="11430000" cy="3175000"/>
          </a:xfrm>
          <a:prstGeom prst="rect">
            <a:avLst/>
          </a:prstGeom>
        </p:spPr>
        <p:txBody>
          <a:bodyPr/>
          <a:lstStyle>
            <a:lvl1pPr>
              <a:spcBef>
                <a:spcPts val="0"/>
              </a:spcBef>
              <a:defRPr sz="15150"/>
            </a:lvl1pPr>
          </a:lstStyle>
          <a:p>
            <a:r>
              <a:t>Texte du titre</a:t>
            </a:r>
          </a:p>
        </p:txBody>
      </p:sp>
      <p:sp>
        <p:nvSpPr>
          <p:cNvPr id="44" name="Numéro de diapositive"/>
          <p:cNvSpPr txBox="1">
            <a:spLocks noGrp="1"/>
          </p:cNvSpPr>
          <p:nvPr>
            <p:ph type="sldNum" sz="quarter" idx="2"/>
          </p:nvPr>
        </p:nvSpPr>
        <p:spPr>
          <a:xfrm>
            <a:off x="11457140" y="304800"/>
            <a:ext cx="351058" cy="3241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983232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1CC0B57-C5A5-8C4C-BA62-D45B8244D0E0}" type="slidenum">
              <a:rPr lang="en-US" smtClean="0"/>
              <a:t>‹#›</a:t>
            </a:fld>
            <a:endParaRPr lang="en-US"/>
          </a:p>
        </p:txBody>
      </p:sp>
    </p:spTree>
    <p:extLst>
      <p:ext uri="{BB962C8B-B14F-4D97-AF65-F5344CB8AC3E}">
        <p14:creationId xmlns:p14="http://schemas.microsoft.com/office/powerpoint/2010/main" val="317685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i="0">
                <a:solidFill>
                  <a:schemeClr val="accent1"/>
                </a:solidFill>
                <a:latin typeface="Montserrat SemiBold"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1"/>
              </a:buClr>
              <a:defRPr>
                <a:latin typeface="Montserrat" pitchFamily="2" charset="77"/>
              </a:defRPr>
            </a:lvl1pPr>
            <a:lvl2pPr>
              <a:buClr>
                <a:schemeClr val="tx1"/>
              </a:buClr>
              <a:defRPr>
                <a:latin typeface="Montserrat" pitchFamily="2" charset="77"/>
              </a:defRPr>
            </a:lvl2pPr>
            <a:lvl3pPr>
              <a:buClr>
                <a:schemeClr val="tx1"/>
              </a:buClr>
              <a:defRPr>
                <a:latin typeface="Montserrat" pitchFamily="2" charset="77"/>
              </a:defRPr>
            </a:lvl3pPr>
            <a:lvl4pPr>
              <a:buClr>
                <a:schemeClr val="tx1"/>
              </a:buClr>
              <a:defRPr>
                <a:latin typeface="Montserrat" pitchFamily="2" charset="77"/>
              </a:defRPr>
            </a:lvl4pPr>
            <a:lvl5pPr>
              <a:buClr>
                <a:schemeClr val="tx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1CC0B57-C5A5-8C4C-BA62-D45B8244D0E0}" type="slidenum">
              <a:rPr lang="en-US" smtClean="0"/>
              <a:t>‹#›</a:t>
            </a:fld>
            <a:endParaRPr lang="en-US"/>
          </a:p>
        </p:txBody>
      </p:sp>
    </p:spTree>
    <p:extLst>
      <p:ext uri="{BB962C8B-B14F-4D97-AF65-F5344CB8AC3E}">
        <p14:creationId xmlns:p14="http://schemas.microsoft.com/office/powerpoint/2010/main" val="408579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1CC0B57-C5A5-8C4C-BA62-D45B8244D0E0}" type="slidenum">
              <a:rPr lang="en-US" smtClean="0"/>
              <a:t>‹#›</a:t>
            </a:fld>
            <a:endParaRPr lang="en-US"/>
          </a:p>
        </p:txBody>
      </p:sp>
    </p:spTree>
    <p:extLst>
      <p:ext uri="{BB962C8B-B14F-4D97-AF65-F5344CB8AC3E}">
        <p14:creationId xmlns:p14="http://schemas.microsoft.com/office/powerpoint/2010/main" val="68727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i="0">
                <a:solidFill>
                  <a:schemeClr val="accent4"/>
                </a:solidFill>
                <a:latin typeface="Montserrat SemiBold"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1"/>
              </a:buClr>
              <a:defRPr>
                <a:latin typeface="Montserrat" pitchFamily="2" charset="77"/>
              </a:defRPr>
            </a:lvl1pPr>
            <a:lvl2pPr>
              <a:buClr>
                <a:schemeClr val="bg1"/>
              </a:buClr>
              <a:defRPr>
                <a:latin typeface="Montserrat" pitchFamily="2" charset="77"/>
              </a:defRPr>
            </a:lvl2pPr>
            <a:lvl3pPr>
              <a:buClr>
                <a:schemeClr val="bg1"/>
              </a:buClr>
              <a:defRPr>
                <a:latin typeface="Montserrat" pitchFamily="2" charset="77"/>
              </a:defRPr>
            </a:lvl3pPr>
            <a:lvl4pPr>
              <a:buClr>
                <a:schemeClr val="bg1"/>
              </a:buClr>
              <a:defRPr>
                <a:latin typeface="Montserrat" pitchFamily="2" charset="77"/>
              </a:defRPr>
            </a:lvl4pPr>
            <a:lvl5pPr>
              <a:buClr>
                <a:schemeClr val="bg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1CC0B57-C5A5-8C4C-BA62-D45B8244D0E0}" type="slidenum">
              <a:rPr lang="en-US" smtClean="0"/>
              <a:t>‹#›</a:t>
            </a:fld>
            <a:endParaRPr lang="en-US"/>
          </a:p>
        </p:txBody>
      </p:sp>
    </p:spTree>
    <p:extLst>
      <p:ext uri="{BB962C8B-B14F-4D97-AF65-F5344CB8AC3E}">
        <p14:creationId xmlns:p14="http://schemas.microsoft.com/office/powerpoint/2010/main" val="307298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AEC5-FEF7-4BBD-FDD8-242519BD85EE}"/>
              </a:ext>
            </a:extLst>
          </p:cNvPr>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2886F6D1-F24F-3A9D-D9D8-40AD9869B6C6}"/>
              </a:ext>
            </a:extLst>
          </p:cNvPr>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96D651FE-2AB4-A92F-D08D-7C9C84A8DB0F}"/>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07B8005E-60BE-7841-BBD9-EA24883EDC3B}" type="datetimeFigureOut">
              <a:rPr lang="en-CH" smtClean="0"/>
              <a:pPr/>
              <a:t>17.02.2024</a:t>
            </a:fld>
            <a:endParaRPr lang="en-CH"/>
          </a:p>
        </p:txBody>
      </p:sp>
      <p:sp>
        <p:nvSpPr>
          <p:cNvPr id="5" name="Footer Placeholder 4">
            <a:extLst>
              <a:ext uri="{FF2B5EF4-FFF2-40B4-BE49-F238E27FC236}">
                <a16:creationId xmlns:a16="http://schemas.microsoft.com/office/drawing/2014/main" id="{08B6738C-8E65-758C-0DC0-82FABEECB81E}"/>
              </a:ext>
            </a:extLst>
          </p:cNvPr>
          <p:cNvSpPr>
            <a:spLocks noGrp="1"/>
          </p:cNvSpPr>
          <p:nvPr>
            <p:ph type="ftr" sz="quarter" idx="11"/>
          </p:nvPr>
        </p:nvSpPr>
        <p:spPr>
          <a:xfrm>
            <a:off x="4038600" y="6356350"/>
            <a:ext cx="4114800" cy="365125"/>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CH"/>
          </a:p>
        </p:txBody>
      </p:sp>
      <p:sp>
        <p:nvSpPr>
          <p:cNvPr id="6" name="Slide Number Placeholder 5">
            <a:extLst>
              <a:ext uri="{FF2B5EF4-FFF2-40B4-BE49-F238E27FC236}">
                <a16:creationId xmlns:a16="http://schemas.microsoft.com/office/drawing/2014/main" id="{C6B66E0B-AC4D-454F-C532-EC5EB1DE3942}"/>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8EA453FE-55E6-904F-BAFD-F52722C5A6BA}" type="slidenum">
              <a:rPr lang="en-CH" smtClean="0"/>
              <a:pPr/>
              <a:t>‹#›</a:t>
            </a:fld>
            <a:endParaRPr lang="en-CH"/>
          </a:p>
        </p:txBody>
      </p:sp>
    </p:spTree>
    <p:extLst>
      <p:ext uri="{BB962C8B-B14F-4D97-AF65-F5344CB8AC3E}">
        <p14:creationId xmlns:p14="http://schemas.microsoft.com/office/powerpoint/2010/main" val="27930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4863-9EFA-C9F9-BFA6-B27D2A2A1B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AC9B2C88-3708-091C-826C-DA86327B7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F5CE84-6125-172F-E75C-0B9432352860}"/>
              </a:ext>
            </a:extLst>
          </p:cNvPr>
          <p:cNvSpPr>
            <a:spLocks noGrp="1"/>
          </p:cNvSpPr>
          <p:nvPr>
            <p:ph type="dt" sz="half" idx="10"/>
          </p:nvPr>
        </p:nvSpPr>
        <p:spPr/>
        <p:txBody>
          <a:bodyPr/>
          <a:lstStyle/>
          <a:p>
            <a:fld id="{07B8005E-60BE-7841-BBD9-EA24883EDC3B}" type="datetimeFigureOut">
              <a:rPr lang="en-CH" smtClean="0"/>
              <a:t>17.02.2024</a:t>
            </a:fld>
            <a:endParaRPr lang="en-CH"/>
          </a:p>
        </p:txBody>
      </p:sp>
      <p:sp>
        <p:nvSpPr>
          <p:cNvPr id="5" name="Footer Placeholder 4">
            <a:extLst>
              <a:ext uri="{FF2B5EF4-FFF2-40B4-BE49-F238E27FC236}">
                <a16:creationId xmlns:a16="http://schemas.microsoft.com/office/drawing/2014/main" id="{C0763E27-AB0F-DF34-FEA9-ECA1F4DBB6B5}"/>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7003B378-5C7C-7C87-BBAA-E7506C93F8DC}"/>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337211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8B92-4A92-10A9-3426-4E7671D1BF01}"/>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1FE9CBBD-4200-9768-ADCF-C0875BF591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041CC106-0EB0-E53F-00AE-0BDA0859DEF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02BE2AD1-7D3B-5CFD-88C5-29F5AABD4C00}"/>
              </a:ext>
            </a:extLst>
          </p:cNvPr>
          <p:cNvSpPr>
            <a:spLocks noGrp="1"/>
          </p:cNvSpPr>
          <p:nvPr>
            <p:ph type="dt" sz="half" idx="10"/>
          </p:nvPr>
        </p:nvSpPr>
        <p:spPr/>
        <p:txBody>
          <a:bodyPr/>
          <a:lstStyle/>
          <a:p>
            <a:fld id="{07B8005E-60BE-7841-BBD9-EA24883EDC3B}" type="datetimeFigureOut">
              <a:rPr lang="en-CH" smtClean="0"/>
              <a:t>17.02.2024</a:t>
            </a:fld>
            <a:endParaRPr lang="en-CH"/>
          </a:p>
        </p:txBody>
      </p:sp>
      <p:sp>
        <p:nvSpPr>
          <p:cNvPr id="6" name="Footer Placeholder 5">
            <a:extLst>
              <a:ext uri="{FF2B5EF4-FFF2-40B4-BE49-F238E27FC236}">
                <a16:creationId xmlns:a16="http://schemas.microsoft.com/office/drawing/2014/main" id="{349F6DE6-8EAF-9CAC-B660-C002A62587F6}"/>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01D65B4C-05BC-54E9-2212-9AEFA9D7B4AE}"/>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203431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41B-A5BF-4932-4D41-3499E39A58FD}"/>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47747D73-ED1F-34FC-43CE-6BC3BAC66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625D5A-6D95-6DC1-A24C-97DBE9DCC2ED}"/>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5" name="Text Placeholder 4">
            <a:extLst>
              <a:ext uri="{FF2B5EF4-FFF2-40B4-BE49-F238E27FC236}">
                <a16:creationId xmlns:a16="http://schemas.microsoft.com/office/drawing/2014/main" id="{74162A28-86E7-70A7-5CEE-9910F5AC4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A933600-FDB6-E930-66D4-75AF18D3BD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88925DB1-4489-1101-B748-67BD7C8947A7}"/>
              </a:ext>
            </a:extLst>
          </p:cNvPr>
          <p:cNvSpPr>
            <a:spLocks noGrp="1"/>
          </p:cNvSpPr>
          <p:nvPr>
            <p:ph type="dt" sz="half" idx="10"/>
          </p:nvPr>
        </p:nvSpPr>
        <p:spPr/>
        <p:txBody>
          <a:bodyPr/>
          <a:lstStyle/>
          <a:p>
            <a:fld id="{07B8005E-60BE-7841-BBD9-EA24883EDC3B}" type="datetimeFigureOut">
              <a:rPr lang="en-CH" smtClean="0"/>
              <a:t>17.02.2024</a:t>
            </a:fld>
            <a:endParaRPr lang="en-CH"/>
          </a:p>
        </p:txBody>
      </p:sp>
      <p:sp>
        <p:nvSpPr>
          <p:cNvPr id="9" name="Slide Number Placeholder 8">
            <a:extLst>
              <a:ext uri="{FF2B5EF4-FFF2-40B4-BE49-F238E27FC236}">
                <a16:creationId xmlns:a16="http://schemas.microsoft.com/office/drawing/2014/main" id="{56A86A79-5B63-DCC2-48A2-BA2BBD413046}"/>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283196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F9FC-B9BC-E9DF-1CA2-E929E1E9DF2D}"/>
              </a:ext>
            </a:extLst>
          </p:cNvPr>
          <p:cNvSpPr>
            <a:spLocks noGrp="1"/>
          </p:cNvSpPr>
          <p:nvPr>
            <p:ph type="title"/>
          </p:nvPr>
        </p:nvSpPr>
        <p:spPr/>
        <p:txBody>
          <a:bodyPr/>
          <a:lstStyle/>
          <a:p>
            <a:r>
              <a:rPr lang="en-GB" dirty="0"/>
              <a:t>Click to edit Master title style</a:t>
            </a:r>
            <a:endParaRPr lang="en-CH" dirty="0"/>
          </a:p>
        </p:txBody>
      </p:sp>
      <p:sp>
        <p:nvSpPr>
          <p:cNvPr id="3" name="Date Placeholder 2">
            <a:extLst>
              <a:ext uri="{FF2B5EF4-FFF2-40B4-BE49-F238E27FC236}">
                <a16:creationId xmlns:a16="http://schemas.microsoft.com/office/drawing/2014/main" id="{D610F725-00C1-49BE-9683-9A9E2967AF37}"/>
              </a:ext>
            </a:extLst>
          </p:cNvPr>
          <p:cNvSpPr>
            <a:spLocks noGrp="1"/>
          </p:cNvSpPr>
          <p:nvPr>
            <p:ph type="dt" sz="half" idx="10"/>
          </p:nvPr>
        </p:nvSpPr>
        <p:spPr/>
        <p:txBody>
          <a:bodyPr/>
          <a:lstStyle/>
          <a:p>
            <a:fld id="{07B8005E-60BE-7841-BBD9-EA24883EDC3B}" type="datetimeFigureOut">
              <a:rPr lang="en-CH" smtClean="0"/>
              <a:t>17.02.2024</a:t>
            </a:fld>
            <a:endParaRPr lang="en-CH"/>
          </a:p>
        </p:txBody>
      </p:sp>
      <p:sp>
        <p:nvSpPr>
          <p:cNvPr id="4" name="Footer Placeholder 3">
            <a:extLst>
              <a:ext uri="{FF2B5EF4-FFF2-40B4-BE49-F238E27FC236}">
                <a16:creationId xmlns:a16="http://schemas.microsoft.com/office/drawing/2014/main" id="{2A514B6F-94CD-A9AA-BF83-41C1C0A292DB}"/>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083AF862-6F46-126F-B2B7-B908BC697E3B}"/>
              </a:ext>
            </a:extLst>
          </p:cNvPr>
          <p:cNvSpPr>
            <a:spLocks noGrp="1"/>
          </p:cNvSpPr>
          <p:nvPr>
            <p:ph type="sldNum" sz="quarter" idx="12"/>
          </p:nvPr>
        </p:nvSpPr>
        <p:spPr/>
        <p:txBody>
          <a:bodyPr/>
          <a:lstStyle/>
          <a:p>
            <a:fld id="{8EA453FE-55E6-904F-BAFD-F52722C5A6BA}" type="slidenum">
              <a:rPr lang="en-CH" smtClean="0"/>
              <a:t>‹#›</a:t>
            </a:fld>
            <a:endParaRPr lang="en-CH"/>
          </a:p>
        </p:txBody>
      </p:sp>
      <p:cxnSp>
        <p:nvCxnSpPr>
          <p:cNvPr id="6" name="Straight Connector 5">
            <a:extLst>
              <a:ext uri="{FF2B5EF4-FFF2-40B4-BE49-F238E27FC236}">
                <a16:creationId xmlns:a16="http://schemas.microsoft.com/office/drawing/2014/main" id="{2D3CB89E-0246-5491-B424-8C5CD8ACB345}"/>
              </a:ext>
            </a:extLst>
          </p:cNvPr>
          <p:cNvCxnSpPr/>
          <p:nvPr userDrawn="1"/>
        </p:nvCxnSpPr>
        <p:spPr>
          <a:xfrm>
            <a:off x="838200" y="1690688"/>
            <a:ext cx="10515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18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1EE38-0930-C716-3A52-B82C6FB3897B}"/>
              </a:ext>
            </a:extLst>
          </p:cNvPr>
          <p:cNvSpPr>
            <a:spLocks noGrp="1"/>
          </p:cNvSpPr>
          <p:nvPr>
            <p:ph type="dt" sz="half" idx="10"/>
          </p:nvPr>
        </p:nvSpPr>
        <p:spPr/>
        <p:txBody>
          <a:bodyPr/>
          <a:lstStyle/>
          <a:p>
            <a:fld id="{07B8005E-60BE-7841-BBD9-EA24883EDC3B}" type="datetimeFigureOut">
              <a:rPr lang="en-CH" smtClean="0"/>
              <a:t>17.02.2024</a:t>
            </a:fld>
            <a:endParaRPr lang="en-CH"/>
          </a:p>
        </p:txBody>
      </p:sp>
      <p:sp>
        <p:nvSpPr>
          <p:cNvPr id="3" name="Footer Placeholder 2">
            <a:extLst>
              <a:ext uri="{FF2B5EF4-FFF2-40B4-BE49-F238E27FC236}">
                <a16:creationId xmlns:a16="http://schemas.microsoft.com/office/drawing/2014/main" id="{02FB0B39-8616-2960-5D2D-1887E8669BBF}"/>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1FCDD50F-FD3D-AD5A-44D4-E5BCACED93AA}"/>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17642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4A9E-C853-3ED2-FA13-39133F67CB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BB08C24C-675F-92F4-C8C8-64B0AA5673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84E7B50D-13C5-3D4E-AD0B-D182881B3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12188A-A56B-245F-ADBF-2D75E6C134E0}"/>
              </a:ext>
            </a:extLst>
          </p:cNvPr>
          <p:cNvSpPr>
            <a:spLocks noGrp="1"/>
          </p:cNvSpPr>
          <p:nvPr>
            <p:ph type="dt" sz="half" idx="10"/>
          </p:nvPr>
        </p:nvSpPr>
        <p:spPr/>
        <p:txBody>
          <a:bodyPr/>
          <a:lstStyle/>
          <a:p>
            <a:fld id="{07B8005E-60BE-7841-BBD9-EA24883EDC3B}" type="datetimeFigureOut">
              <a:rPr lang="en-CH" smtClean="0"/>
              <a:t>17.02.2024</a:t>
            </a:fld>
            <a:endParaRPr lang="en-CH"/>
          </a:p>
        </p:txBody>
      </p:sp>
      <p:sp>
        <p:nvSpPr>
          <p:cNvPr id="6" name="Footer Placeholder 5">
            <a:extLst>
              <a:ext uri="{FF2B5EF4-FFF2-40B4-BE49-F238E27FC236}">
                <a16:creationId xmlns:a16="http://schemas.microsoft.com/office/drawing/2014/main" id="{FD57CF23-F12D-F79D-5973-32420DB83508}"/>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B7D9BE84-77C1-FC0D-2613-A54FC6783321}"/>
              </a:ext>
            </a:extLst>
          </p:cNvPr>
          <p:cNvSpPr>
            <a:spLocks noGrp="1"/>
          </p:cNvSpPr>
          <p:nvPr>
            <p:ph type="sldNum" sz="quarter" idx="12"/>
          </p:nvPr>
        </p:nvSpPr>
        <p:spPr/>
        <p:txBody>
          <a:bodyPr/>
          <a:lstStyle/>
          <a:p>
            <a:fld id="{8EA453FE-55E6-904F-BAFD-F52722C5A6BA}" type="slidenum">
              <a:rPr lang="en-CH" smtClean="0"/>
              <a:t>‹#›</a:t>
            </a:fld>
            <a:endParaRPr lang="en-CH"/>
          </a:p>
        </p:txBody>
      </p:sp>
    </p:spTree>
    <p:extLst>
      <p:ext uri="{BB962C8B-B14F-4D97-AF65-F5344CB8AC3E}">
        <p14:creationId xmlns:p14="http://schemas.microsoft.com/office/powerpoint/2010/main" val="350443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ierge - Autre">
    <p:spTree>
      <p:nvGrpSpPr>
        <p:cNvPr id="1" name=""/>
        <p:cNvGrpSpPr/>
        <p:nvPr/>
      </p:nvGrpSpPr>
      <p:grpSpPr>
        <a:xfrm>
          <a:off x="0" y="0"/>
          <a:ext cx="0" cy="0"/>
          <a:chOff x="0" y="0"/>
          <a:chExt cx="0" cy="0"/>
        </a:xfrm>
      </p:grpSpPr>
      <p:sp>
        <p:nvSpPr>
          <p:cNvPr id="15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74892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2C297-7671-0B42-9059-784B66309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CH" dirty="0"/>
          </a:p>
        </p:txBody>
      </p:sp>
      <p:sp>
        <p:nvSpPr>
          <p:cNvPr id="3" name="Text Placeholder 2">
            <a:extLst>
              <a:ext uri="{FF2B5EF4-FFF2-40B4-BE49-F238E27FC236}">
                <a16:creationId xmlns:a16="http://schemas.microsoft.com/office/drawing/2014/main" id="{94441987-5718-6CA4-4A73-111CD5E19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Date Placeholder 3">
            <a:extLst>
              <a:ext uri="{FF2B5EF4-FFF2-40B4-BE49-F238E27FC236}">
                <a16:creationId xmlns:a16="http://schemas.microsoft.com/office/drawing/2014/main" id="{51916611-F4EE-5156-24C6-D0EB24D35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07B8005E-60BE-7841-BBD9-EA24883EDC3B}" type="datetimeFigureOut">
              <a:rPr lang="en-CH" smtClean="0"/>
              <a:pPr/>
              <a:t>17.02.2024</a:t>
            </a:fld>
            <a:endParaRPr lang="en-CH"/>
          </a:p>
        </p:txBody>
      </p:sp>
      <p:sp>
        <p:nvSpPr>
          <p:cNvPr id="6" name="Slide Number Placeholder 5">
            <a:extLst>
              <a:ext uri="{FF2B5EF4-FFF2-40B4-BE49-F238E27FC236}">
                <a16:creationId xmlns:a16="http://schemas.microsoft.com/office/drawing/2014/main" id="{E86934A6-B83D-1308-B510-EE381E3D434C}"/>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8EA453FE-55E6-904F-BAFD-F52722C5A6BA}" type="slidenum">
              <a:rPr lang="en-CH" smtClean="0"/>
              <a:pPr/>
              <a:t>‹#›</a:t>
            </a:fld>
            <a:endParaRPr lang="en-CH"/>
          </a:p>
        </p:txBody>
      </p:sp>
      <p:pic>
        <p:nvPicPr>
          <p:cNvPr id="5" name="logo.png" descr="logo.png">
            <a:extLst>
              <a:ext uri="{FF2B5EF4-FFF2-40B4-BE49-F238E27FC236}">
                <a16:creationId xmlns:a16="http://schemas.microsoft.com/office/drawing/2014/main" id="{BFFE07BB-391E-93A8-9CCB-3E06A60AE91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638008" y="6155078"/>
            <a:ext cx="2287292" cy="526526"/>
          </a:xfrm>
          <a:prstGeom prst="rect">
            <a:avLst/>
          </a:prstGeom>
          <a:ln w="12700">
            <a:miter lim="400000"/>
          </a:ln>
        </p:spPr>
      </p:pic>
    </p:spTree>
    <p:extLst>
      <p:ext uri="{BB962C8B-B14F-4D97-AF65-F5344CB8AC3E}">
        <p14:creationId xmlns:p14="http://schemas.microsoft.com/office/powerpoint/2010/main" val="36130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5" r:id="rId10"/>
  </p:sldLayoutIdLst>
  <p:txStyles>
    <p:title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71060"/>
            <a:ext cx="10515600" cy="3465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C05B249-1A0C-1E47-A16D-2E8029CE8D03}"/>
              </a:ext>
            </a:extLst>
          </p:cNvPr>
          <p:cNvSpPr>
            <a:spLocks noGrp="1"/>
          </p:cNvSpPr>
          <p:nvPr>
            <p:ph type="dt" sz="half" idx="2"/>
          </p:nvPr>
        </p:nvSpPr>
        <p:spPr>
          <a:xfrm>
            <a:off x="3352800" y="6356351"/>
            <a:ext cx="1368056" cy="365125"/>
          </a:xfrm>
          <a:prstGeom prst="rect">
            <a:avLst/>
          </a:prstGeom>
        </p:spPr>
        <p:txBody>
          <a:bodyPr vert="horz" lIns="91440" tIns="45720" rIns="91440" bIns="45720" rtlCol="0" anchor="ctr"/>
          <a:lstStyle>
            <a:lvl1pPr algn="l">
              <a:defRPr sz="1000" b="0" i="0">
                <a:solidFill>
                  <a:schemeClr val="bg1"/>
                </a:solidFill>
                <a:latin typeface="Montserrat Light" pitchFamily="2" charset="77"/>
              </a:defRPr>
            </a:lvl1pPr>
          </a:lstStyle>
          <a:p>
            <a:fld id="{24247D40-03BF-C743-92F8-CE6DA2F135E5}" type="datetimeFigureOut">
              <a:rPr lang="en-US" smtClean="0"/>
              <a:pPr/>
              <a:t>2/17/24</a:t>
            </a:fld>
            <a:endParaRPr lang="en-US" dirty="0"/>
          </a:p>
        </p:txBody>
      </p:sp>
      <p:sp>
        <p:nvSpPr>
          <p:cNvPr id="10" name="Footer Placeholder 4">
            <a:extLst>
              <a:ext uri="{FF2B5EF4-FFF2-40B4-BE49-F238E27FC236}">
                <a16:creationId xmlns:a16="http://schemas.microsoft.com/office/drawing/2014/main" id="{F1D95AB8-0D04-664C-89EB-891BBB6A47F6}"/>
              </a:ext>
            </a:extLst>
          </p:cNvPr>
          <p:cNvSpPr>
            <a:spLocks noGrp="1"/>
          </p:cNvSpPr>
          <p:nvPr>
            <p:ph type="ftr" sz="quarter" idx="3"/>
          </p:nvPr>
        </p:nvSpPr>
        <p:spPr>
          <a:xfrm>
            <a:off x="5294128" y="6356351"/>
            <a:ext cx="4114800" cy="365125"/>
          </a:xfrm>
          <a:prstGeom prst="rect">
            <a:avLst/>
          </a:prstGeom>
        </p:spPr>
        <p:txBody>
          <a:bodyPr vert="horz" lIns="91440" tIns="45720" rIns="91440" bIns="45720" rtlCol="0" anchor="ctr"/>
          <a:lstStyle>
            <a:lvl1pPr algn="ctr">
              <a:defRPr sz="1000" b="0" i="0">
                <a:solidFill>
                  <a:schemeClr val="bg1"/>
                </a:solidFill>
                <a:latin typeface="Montserrat Light" pitchFamily="2" charset="77"/>
              </a:defRPr>
            </a:lvl1pPr>
          </a:lstStyle>
          <a:p>
            <a:endParaRPr lang="en-US" dirty="0"/>
          </a:p>
        </p:txBody>
      </p:sp>
      <p:sp>
        <p:nvSpPr>
          <p:cNvPr id="11" name="Slide Number Placeholder 5">
            <a:extLst>
              <a:ext uri="{FF2B5EF4-FFF2-40B4-BE49-F238E27FC236}">
                <a16:creationId xmlns:a16="http://schemas.microsoft.com/office/drawing/2014/main" id="{5CB4968E-3A24-9B45-90E7-795346309D0A}"/>
              </a:ext>
            </a:extLst>
          </p:cNvPr>
          <p:cNvSpPr>
            <a:spLocks noGrp="1"/>
          </p:cNvSpPr>
          <p:nvPr>
            <p:ph type="sldNum" sz="quarter" idx="4"/>
          </p:nvPr>
        </p:nvSpPr>
        <p:spPr>
          <a:xfrm>
            <a:off x="9982200" y="6356351"/>
            <a:ext cx="1371600" cy="365125"/>
          </a:xfrm>
          <a:prstGeom prst="rect">
            <a:avLst/>
          </a:prstGeom>
        </p:spPr>
        <p:txBody>
          <a:bodyPr vert="horz" lIns="91440" tIns="45720" rIns="91440" bIns="45720" rtlCol="0" anchor="ctr"/>
          <a:lstStyle>
            <a:lvl1pPr algn="r">
              <a:defRPr sz="1000" b="0" i="0">
                <a:solidFill>
                  <a:schemeClr val="bg1"/>
                </a:solidFill>
                <a:latin typeface="Montserrat Light" pitchFamily="2" charset="77"/>
              </a:defRPr>
            </a:lvl1pPr>
          </a:lstStyle>
          <a:p>
            <a:fld id="{D1CC0B57-C5A5-8C4C-BA62-D45B8244D0E0}" type="slidenum">
              <a:rPr lang="en-US" smtClean="0"/>
              <a:pPr/>
              <a:t>‹#›</a:t>
            </a:fld>
            <a:endParaRPr lang="en-US"/>
          </a:p>
        </p:txBody>
      </p:sp>
      <p:pic>
        <p:nvPicPr>
          <p:cNvPr id="14" name="Picture 13" descr="A picture containing drawing&#10;&#10;Description automatically generated">
            <a:extLst>
              <a:ext uri="{FF2B5EF4-FFF2-40B4-BE49-F238E27FC236}">
                <a16:creationId xmlns:a16="http://schemas.microsoft.com/office/drawing/2014/main" id="{193480F2-7245-F345-A9D3-D529B6069B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57" y="6021492"/>
            <a:ext cx="2097479" cy="58263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1E3CBE78-9688-7A42-9168-000724EB0C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77220" y="4912726"/>
            <a:ext cx="2097479" cy="582633"/>
          </a:xfrm>
          <a:prstGeom prst="rect">
            <a:avLst/>
          </a:prstGeom>
        </p:spPr>
      </p:pic>
      <p:pic>
        <p:nvPicPr>
          <p:cNvPr id="23" name="Picture 22" descr="A picture containing graphical user interface&#10;&#10;Description automatically generated">
            <a:extLst>
              <a:ext uri="{FF2B5EF4-FFF2-40B4-BE49-F238E27FC236}">
                <a16:creationId xmlns:a16="http://schemas.microsoft.com/office/drawing/2014/main" id="{5BBDF22A-298E-EA4D-9517-42A0E6739A5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2448928"/>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18" rtl="0" eaLnBrk="1" latinLnBrk="0" hangingPunct="1">
        <a:lnSpc>
          <a:spcPct val="90000"/>
        </a:lnSpc>
        <a:spcBef>
          <a:spcPct val="0"/>
        </a:spcBef>
        <a:buNone/>
        <a:defRPr sz="4400" b="1" kern="1200">
          <a:solidFill>
            <a:schemeClr val="accent1"/>
          </a:solidFill>
          <a:latin typeface="Montserrat" pitchFamily="2" charset="77"/>
          <a:ea typeface="+mj-ea"/>
          <a:cs typeface="+mj-cs"/>
        </a:defRPr>
      </a:lvl1pPr>
    </p:titleStyle>
    <p:bodyStyle>
      <a:lvl1pPr marL="228605" indent="-228605" algn="l" defTabSz="914418" rtl="0" eaLnBrk="1" latinLnBrk="0" hangingPunct="1">
        <a:lnSpc>
          <a:spcPct val="90000"/>
        </a:lnSpc>
        <a:spcBef>
          <a:spcPts val="1000"/>
        </a:spcBef>
        <a:buFont typeface="Arial"/>
        <a:buChar char="•"/>
        <a:defRPr sz="2800" kern="1200">
          <a:solidFill>
            <a:schemeClr val="bg1"/>
          </a:solidFill>
          <a:latin typeface="Montserrat" pitchFamily="2" charset="77"/>
          <a:ea typeface="+mn-ea"/>
          <a:cs typeface="+mn-cs"/>
        </a:defRPr>
      </a:lvl1pPr>
      <a:lvl2pPr marL="685814" indent="-228605" algn="l" defTabSz="914418" rtl="0" eaLnBrk="1" latinLnBrk="0" hangingPunct="1">
        <a:lnSpc>
          <a:spcPct val="90000"/>
        </a:lnSpc>
        <a:spcBef>
          <a:spcPts val="501"/>
        </a:spcBef>
        <a:buFont typeface="Arial"/>
        <a:buChar char="•"/>
        <a:defRPr sz="2400" kern="1200">
          <a:solidFill>
            <a:schemeClr val="bg1"/>
          </a:solidFill>
          <a:latin typeface="Montserrat" pitchFamily="2" charset="77"/>
          <a:ea typeface="+mn-ea"/>
          <a:cs typeface="+mn-cs"/>
        </a:defRPr>
      </a:lvl2pPr>
      <a:lvl3pPr marL="1143023" indent="-228605" algn="l" defTabSz="914418" rtl="0" eaLnBrk="1" latinLnBrk="0" hangingPunct="1">
        <a:lnSpc>
          <a:spcPct val="90000"/>
        </a:lnSpc>
        <a:spcBef>
          <a:spcPts val="501"/>
        </a:spcBef>
        <a:buFont typeface="Arial"/>
        <a:buChar char="•"/>
        <a:defRPr sz="2000" kern="1200">
          <a:solidFill>
            <a:schemeClr val="bg1"/>
          </a:solidFill>
          <a:latin typeface="Montserrat" pitchFamily="2" charset="77"/>
          <a:ea typeface="+mn-ea"/>
          <a:cs typeface="+mn-cs"/>
        </a:defRPr>
      </a:lvl3pPr>
      <a:lvl4pPr marL="1600232" indent="-228605" algn="l" defTabSz="914418" rtl="0" eaLnBrk="1" latinLnBrk="0" hangingPunct="1">
        <a:lnSpc>
          <a:spcPct val="90000"/>
        </a:lnSpc>
        <a:spcBef>
          <a:spcPts val="501"/>
        </a:spcBef>
        <a:buFont typeface="Arial"/>
        <a:buChar char="•"/>
        <a:defRPr sz="1800" kern="1200">
          <a:solidFill>
            <a:schemeClr val="bg1"/>
          </a:solidFill>
          <a:latin typeface="Montserrat" pitchFamily="2" charset="77"/>
          <a:ea typeface="+mn-ea"/>
          <a:cs typeface="+mn-cs"/>
        </a:defRPr>
      </a:lvl4pPr>
      <a:lvl5pPr marL="2057441" indent="-228605" algn="l" defTabSz="914418" rtl="0" eaLnBrk="1" latinLnBrk="0" hangingPunct="1">
        <a:lnSpc>
          <a:spcPct val="90000"/>
        </a:lnSpc>
        <a:spcBef>
          <a:spcPts val="501"/>
        </a:spcBef>
        <a:buFont typeface="Arial"/>
        <a:buChar char="•"/>
        <a:defRPr sz="1800" kern="1200">
          <a:solidFill>
            <a:schemeClr val="bg1"/>
          </a:solidFill>
          <a:latin typeface="Montserrat" pitchFamily="2" charset="77"/>
          <a:ea typeface="+mn-ea"/>
          <a:cs typeface="+mn-cs"/>
        </a:defRPr>
      </a:lvl5pPr>
      <a:lvl6pPr marL="2514650"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71060"/>
            <a:ext cx="10515600" cy="3465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C05B249-1A0C-1E47-A16D-2E8029CE8D03}"/>
              </a:ext>
            </a:extLst>
          </p:cNvPr>
          <p:cNvSpPr>
            <a:spLocks noGrp="1"/>
          </p:cNvSpPr>
          <p:nvPr>
            <p:ph type="dt" sz="half" idx="2"/>
          </p:nvPr>
        </p:nvSpPr>
        <p:spPr>
          <a:xfrm>
            <a:off x="3352800" y="6356351"/>
            <a:ext cx="1368056" cy="365125"/>
          </a:xfrm>
          <a:prstGeom prst="rect">
            <a:avLst/>
          </a:prstGeom>
        </p:spPr>
        <p:txBody>
          <a:bodyPr vert="horz" lIns="91440" tIns="45720" rIns="91440" bIns="45720" rtlCol="0" anchor="ctr"/>
          <a:lstStyle>
            <a:lvl1pPr algn="l">
              <a:defRPr sz="1000" b="0" i="0">
                <a:solidFill>
                  <a:schemeClr val="tx1">
                    <a:tint val="75000"/>
                  </a:schemeClr>
                </a:solidFill>
                <a:latin typeface="Montserrat Light" pitchFamily="2" charset="77"/>
              </a:defRPr>
            </a:lvl1pPr>
          </a:lstStyle>
          <a:p>
            <a:fld id="{24247D40-03BF-C743-92F8-CE6DA2F135E5}" type="datetimeFigureOut">
              <a:rPr lang="en-US" smtClean="0"/>
              <a:pPr/>
              <a:t>2/17/24</a:t>
            </a:fld>
            <a:endParaRPr lang="en-US" dirty="0"/>
          </a:p>
        </p:txBody>
      </p:sp>
      <p:sp>
        <p:nvSpPr>
          <p:cNvPr id="10" name="Footer Placeholder 4">
            <a:extLst>
              <a:ext uri="{FF2B5EF4-FFF2-40B4-BE49-F238E27FC236}">
                <a16:creationId xmlns:a16="http://schemas.microsoft.com/office/drawing/2014/main" id="{F1D95AB8-0D04-664C-89EB-891BBB6A47F6}"/>
              </a:ext>
            </a:extLst>
          </p:cNvPr>
          <p:cNvSpPr>
            <a:spLocks noGrp="1"/>
          </p:cNvSpPr>
          <p:nvPr>
            <p:ph type="ftr" sz="quarter" idx="3"/>
          </p:nvPr>
        </p:nvSpPr>
        <p:spPr>
          <a:xfrm>
            <a:off x="5294128" y="6356351"/>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Montserrat Light" pitchFamily="2" charset="77"/>
              </a:defRPr>
            </a:lvl1pPr>
          </a:lstStyle>
          <a:p>
            <a:endParaRPr lang="en-US" dirty="0"/>
          </a:p>
        </p:txBody>
      </p:sp>
      <p:sp>
        <p:nvSpPr>
          <p:cNvPr id="11" name="Slide Number Placeholder 5">
            <a:extLst>
              <a:ext uri="{FF2B5EF4-FFF2-40B4-BE49-F238E27FC236}">
                <a16:creationId xmlns:a16="http://schemas.microsoft.com/office/drawing/2014/main" id="{5CB4968E-3A24-9B45-90E7-795346309D0A}"/>
              </a:ext>
            </a:extLst>
          </p:cNvPr>
          <p:cNvSpPr>
            <a:spLocks noGrp="1"/>
          </p:cNvSpPr>
          <p:nvPr>
            <p:ph type="sldNum" sz="quarter" idx="4"/>
          </p:nvPr>
        </p:nvSpPr>
        <p:spPr>
          <a:xfrm>
            <a:off x="9982200" y="6356351"/>
            <a:ext cx="1371600" cy="365125"/>
          </a:xfrm>
          <a:prstGeom prst="rect">
            <a:avLst/>
          </a:prstGeom>
        </p:spPr>
        <p:txBody>
          <a:bodyPr vert="horz" lIns="91440" tIns="45720" rIns="91440" bIns="45720" rtlCol="0" anchor="ctr"/>
          <a:lstStyle>
            <a:lvl1pPr algn="r">
              <a:defRPr sz="1000" b="0" i="0">
                <a:solidFill>
                  <a:schemeClr val="tx1">
                    <a:tint val="75000"/>
                  </a:schemeClr>
                </a:solidFill>
                <a:latin typeface="Montserrat Light" pitchFamily="2" charset="77"/>
              </a:defRPr>
            </a:lvl1pPr>
          </a:lstStyle>
          <a:p>
            <a:fld id="{D1CC0B57-C5A5-8C4C-BA62-D45B8244D0E0}" type="slidenum">
              <a:rPr lang="en-US" smtClean="0"/>
              <a:pPr/>
              <a:t>‹#›</a:t>
            </a:fld>
            <a:endParaRPr lang="en-US"/>
          </a:p>
        </p:txBody>
      </p:sp>
      <p:pic>
        <p:nvPicPr>
          <p:cNvPr id="14" name="Graphic 13">
            <a:extLst>
              <a:ext uri="{FF2B5EF4-FFF2-40B4-BE49-F238E27FC236}">
                <a16:creationId xmlns:a16="http://schemas.microsoft.com/office/drawing/2014/main" id="{C3355AB4-655F-0B42-AF2A-EF3C65560AF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7923" y="6021491"/>
            <a:ext cx="2113135" cy="582634"/>
          </a:xfrm>
          <a:prstGeom prst="rect">
            <a:avLst/>
          </a:prstGeom>
        </p:spPr>
      </p:pic>
    </p:spTree>
    <p:extLst>
      <p:ext uri="{BB962C8B-B14F-4D97-AF65-F5344CB8AC3E}">
        <p14:creationId xmlns:p14="http://schemas.microsoft.com/office/powerpoint/2010/main" val="2862847371"/>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defTabSz="914418" rtl="0" eaLnBrk="1" latinLnBrk="0" hangingPunct="1">
        <a:lnSpc>
          <a:spcPct val="90000"/>
        </a:lnSpc>
        <a:spcBef>
          <a:spcPct val="0"/>
        </a:spcBef>
        <a:buNone/>
        <a:defRPr sz="4400" b="1" i="0" kern="1200">
          <a:solidFill>
            <a:schemeClr val="accent1"/>
          </a:solidFill>
          <a:latin typeface="Montserrat SemiBold" pitchFamily="2" charset="77"/>
          <a:ea typeface="+mj-ea"/>
          <a:cs typeface="+mj-cs"/>
        </a:defRPr>
      </a:lvl1pPr>
    </p:titleStyle>
    <p:bodyStyle>
      <a:lvl1pPr marL="228605" indent="-228605" algn="l" defTabSz="914418" rtl="0" eaLnBrk="1" latinLnBrk="0" hangingPunct="1">
        <a:lnSpc>
          <a:spcPct val="90000"/>
        </a:lnSpc>
        <a:spcBef>
          <a:spcPts val="1000"/>
        </a:spcBef>
        <a:buFont typeface="Arial"/>
        <a:buChar char="•"/>
        <a:defRPr sz="2800" kern="1200">
          <a:solidFill>
            <a:schemeClr val="tx1"/>
          </a:solidFill>
          <a:latin typeface="Montserrat" pitchFamily="2" charset="77"/>
          <a:ea typeface="+mn-ea"/>
          <a:cs typeface="+mn-cs"/>
        </a:defRPr>
      </a:lvl1pPr>
      <a:lvl2pPr marL="685814" indent="-228605" algn="l" defTabSz="914418" rtl="0" eaLnBrk="1" latinLnBrk="0" hangingPunct="1">
        <a:lnSpc>
          <a:spcPct val="90000"/>
        </a:lnSpc>
        <a:spcBef>
          <a:spcPts val="501"/>
        </a:spcBef>
        <a:buFont typeface="Arial"/>
        <a:buChar char="•"/>
        <a:defRPr sz="2400" kern="1200">
          <a:solidFill>
            <a:schemeClr val="tx1"/>
          </a:solidFill>
          <a:latin typeface="Montserrat" pitchFamily="2" charset="77"/>
          <a:ea typeface="+mn-ea"/>
          <a:cs typeface="+mn-cs"/>
        </a:defRPr>
      </a:lvl2pPr>
      <a:lvl3pPr marL="1143023" indent="-228605" algn="l" defTabSz="914418" rtl="0" eaLnBrk="1" latinLnBrk="0" hangingPunct="1">
        <a:lnSpc>
          <a:spcPct val="90000"/>
        </a:lnSpc>
        <a:spcBef>
          <a:spcPts val="501"/>
        </a:spcBef>
        <a:buFont typeface="Arial"/>
        <a:buChar char="•"/>
        <a:defRPr sz="2000" kern="1200">
          <a:solidFill>
            <a:schemeClr val="tx1"/>
          </a:solidFill>
          <a:latin typeface="Montserrat" pitchFamily="2" charset="77"/>
          <a:ea typeface="+mn-ea"/>
          <a:cs typeface="+mn-cs"/>
        </a:defRPr>
      </a:lvl3pPr>
      <a:lvl4pPr marL="1600232" indent="-228605" algn="l" defTabSz="914418" rtl="0" eaLnBrk="1" latinLnBrk="0" hangingPunct="1">
        <a:lnSpc>
          <a:spcPct val="90000"/>
        </a:lnSpc>
        <a:spcBef>
          <a:spcPts val="501"/>
        </a:spcBef>
        <a:buFont typeface="Arial"/>
        <a:buChar char="•"/>
        <a:defRPr sz="1800" kern="1200">
          <a:solidFill>
            <a:schemeClr val="tx1"/>
          </a:solidFill>
          <a:latin typeface="Montserrat" pitchFamily="2" charset="77"/>
          <a:ea typeface="+mn-ea"/>
          <a:cs typeface="+mn-cs"/>
        </a:defRPr>
      </a:lvl4pPr>
      <a:lvl5pPr marL="2057441" indent="-228605" algn="l" defTabSz="914418" rtl="0" eaLnBrk="1" latinLnBrk="0" hangingPunct="1">
        <a:lnSpc>
          <a:spcPct val="90000"/>
        </a:lnSpc>
        <a:spcBef>
          <a:spcPts val="501"/>
        </a:spcBef>
        <a:buFont typeface="Arial"/>
        <a:buChar char="•"/>
        <a:defRPr sz="1800" kern="1200">
          <a:solidFill>
            <a:schemeClr val="tx1"/>
          </a:solidFill>
          <a:latin typeface="Montserrat" pitchFamily="2" charset="77"/>
          <a:ea typeface="+mn-ea"/>
          <a:cs typeface="+mn-cs"/>
        </a:defRPr>
      </a:lvl5pPr>
      <a:lvl6pPr marL="2514650"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763E60-FA8D-004F-B166-1C992B3689BD}"/>
              </a:ext>
            </a:extLst>
          </p:cNvPr>
          <p:cNvSpPr/>
          <p:nvPr userDrawn="1"/>
        </p:nvSpPr>
        <p:spPr>
          <a:xfrm>
            <a:off x="0" y="0"/>
            <a:ext cx="12192000" cy="6858000"/>
          </a:xfrm>
          <a:prstGeom prst="rect">
            <a:avLst/>
          </a:prstGeom>
          <a:gradFill flip="none" rotWithShape="1">
            <a:gsLst>
              <a:gs pos="13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71060"/>
            <a:ext cx="10515600" cy="3465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C05B249-1A0C-1E47-A16D-2E8029CE8D03}"/>
              </a:ext>
            </a:extLst>
          </p:cNvPr>
          <p:cNvSpPr>
            <a:spLocks noGrp="1"/>
          </p:cNvSpPr>
          <p:nvPr>
            <p:ph type="dt" sz="half" idx="2"/>
          </p:nvPr>
        </p:nvSpPr>
        <p:spPr>
          <a:xfrm>
            <a:off x="3352800" y="6356351"/>
            <a:ext cx="1368056" cy="365125"/>
          </a:xfrm>
          <a:prstGeom prst="rect">
            <a:avLst/>
          </a:prstGeom>
        </p:spPr>
        <p:txBody>
          <a:bodyPr vert="horz" lIns="91440" tIns="45720" rIns="91440" bIns="45720" rtlCol="0" anchor="ctr"/>
          <a:lstStyle>
            <a:lvl1pPr algn="l">
              <a:defRPr sz="1000" b="0" i="0">
                <a:solidFill>
                  <a:schemeClr val="bg1"/>
                </a:solidFill>
                <a:latin typeface="Montserrat Light" pitchFamily="2" charset="77"/>
              </a:defRPr>
            </a:lvl1pPr>
          </a:lstStyle>
          <a:p>
            <a:fld id="{24247D40-03BF-C743-92F8-CE6DA2F135E5}" type="datetimeFigureOut">
              <a:rPr lang="en-US" smtClean="0"/>
              <a:pPr/>
              <a:t>2/17/24</a:t>
            </a:fld>
            <a:endParaRPr lang="en-US" dirty="0"/>
          </a:p>
        </p:txBody>
      </p:sp>
      <p:sp>
        <p:nvSpPr>
          <p:cNvPr id="10" name="Footer Placeholder 4">
            <a:extLst>
              <a:ext uri="{FF2B5EF4-FFF2-40B4-BE49-F238E27FC236}">
                <a16:creationId xmlns:a16="http://schemas.microsoft.com/office/drawing/2014/main" id="{F1D95AB8-0D04-664C-89EB-891BBB6A47F6}"/>
              </a:ext>
            </a:extLst>
          </p:cNvPr>
          <p:cNvSpPr>
            <a:spLocks noGrp="1"/>
          </p:cNvSpPr>
          <p:nvPr>
            <p:ph type="ftr" sz="quarter" idx="3"/>
          </p:nvPr>
        </p:nvSpPr>
        <p:spPr>
          <a:xfrm>
            <a:off x="5294128" y="6356351"/>
            <a:ext cx="4114800" cy="365125"/>
          </a:xfrm>
          <a:prstGeom prst="rect">
            <a:avLst/>
          </a:prstGeom>
        </p:spPr>
        <p:txBody>
          <a:bodyPr vert="horz" lIns="91440" tIns="45720" rIns="91440" bIns="45720" rtlCol="0" anchor="ctr"/>
          <a:lstStyle>
            <a:lvl1pPr algn="ctr">
              <a:defRPr sz="1000" b="0" i="0">
                <a:solidFill>
                  <a:schemeClr val="bg1"/>
                </a:solidFill>
                <a:latin typeface="Montserrat Light" pitchFamily="2" charset="77"/>
              </a:defRPr>
            </a:lvl1pPr>
          </a:lstStyle>
          <a:p>
            <a:endParaRPr lang="en-US" dirty="0"/>
          </a:p>
        </p:txBody>
      </p:sp>
      <p:sp>
        <p:nvSpPr>
          <p:cNvPr id="11" name="Slide Number Placeholder 5">
            <a:extLst>
              <a:ext uri="{FF2B5EF4-FFF2-40B4-BE49-F238E27FC236}">
                <a16:creationId xmlns:a16="http://schemas.microsoft.com/office/drawing/2014/main" id="{5CB4968E-3A24-9B45-90E7-795346309D0A}"/>
              </a:ext>
            </a:extLst>
          </p:cNvPr>
          <p:cNvSpPr>
            <a:spLocks noGrp="1"/>
          </p:cNvSpPr>
          <p:nvPr>
            <p:ph type="sldNum" sz="quarter" idx="4"/>
          </p:nvPr>
        </p:nvSpPr>
        <p:spPr>
          <a:xfrm>
            <a:off x="9982200" y="6356351"/>
            <a:ext cx="1371600" cy="365125"/>
          </a:xfrm>
          <a:prstGeom prst="rect">
            <a:avLst/>
          </a:prstGeom>
        </p:spPr>
        <p:txBody>
          <a:bodyPr vert="horz" lIns="91440" tIns="45720" rIns="91440" bIns="45720" rtlCol="0" anchor="ctr"/>
          <a:lstStyle>
            <a:lvl1pPr algn="r">
              <a:defRPr sz="1000" b="0" i="0">
                <a:solidFill>
                  <a:schemeClr val="bg1"/>
                </a:solidFill>
                <a:latin typeface="Montserrat Light" pitchFamily="2" charset="77"/>
              </a:defRPr>
            </a:lvl1pPr>
          </a:lstStyle>
          <a:p>
            <a:fld id="{D1CC0B57-C5A5-8C4C-BA62-D45B8244D0E0}" type="slidenum">
              <a:rPr lang="en-US" smtClean="0"/>
              <a:pPr/>
              <a:t>‹#›</a:t>
            </a:fld>
            <a:endParaRPr lang="en-US"/>
          </a:p>
        </p:txBody>
      </p:sp>
      <p:pic>
        <p:nvPicPr>
          <p:cNvPr id="14" name="Picture 13" descr="A picture containing drawing&#10;&#10;Description automatically generated">
            <a:extLst>
              <a:ext uri="{FF2B5EF4-FFF2-40B4-BE49-F238E27FC236}">
                <a16:creationId xmlns:a16="http://schemas.microsoft.com/office/drawing/2014/main" id="{193480F2-7245-F345-A9D3-D529B6069B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57" y="6021492"/>
            <a:ext cx="2097479" cy="582633"/>
          </a:xfrm>
          <a:prstGeom prst="rect">
            <a:avLst/>
          </a:prstGeom>
        </p:spPr>
      </p:pic>
    </p:spTree>
    <p:extLst>
      <p:ext uri="{BB962C8B-B14F-4D97-AF65-F5344CB8AC3E}">
        <p14:creationId xmlns:p14="http://schemas.microsoft.com/office/powerpoint/2010/main" val="3862135332"/>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18" rtl="0" eaLnBrk="1" latinLnBrk="0" hangingPunct="1">
        <a:lnSpc>
          <a:spcPct val="90000"/>
        </a:lnSpc>
        <a:spcBef>
          <a:spcPct val="0"/>
        </a:spcBef>
        <a:buNone/>
        <a:defRPr sz="4400" b="1" i="0" kern="1200">
          <a:solidFill>
            <a:schemeClr val="accent4"/>
          </a:solidFill>
          <a:latin typeface="Montserrat SemiBold" pitchFamily="2" charset="77"/>
          <a:ea typeface="+mj-ea"/>
          <a:cs typeface="+mj-cs"/>
        </a:defRPr>
      </a:lvl1pPr>
    </p:titleStyle>
    <p:bodyStyle>
      <a:lvl1pPr marL="228605" indent="-228605" algn="l" defTabSz="914418" rtl="0" eaLnBrk="1" latinLnBrk="0" hangingPunct="1">
        <a:lnSpc>
          <a:spcPct val="90000"/>
        </a:lnSpc>
        <a:spcBef>
          <a:spcPts val="1000"/>
        </a:spcBef>
        <a:buFont typeface="Arial"/>
        <a:buChar char="•"/>
        <a:defRPr sz="2800" kern="1200">
          <a:solidFill>
            <a:schemeClr val="bg1"/>
          </a:solidFill>
          <a:latin typeface="Montserrat" pitchFamily="2" charset="77"/>
          <a:ea typeface="+mn-ea"/>
          <a:cs typeface="+mn-cs"/>
        </a:defRPr>
      </a:lvl1pPr>
      <a:lvl2pPr marL="685814" indent="-228605" algn="l" defTabSz="914418" rtl="0" eaLnBrk="1" latinLnBrk="0" hangingPunct="1">
        <a:lnSpc>
          <a:spcPct val="90000"/>
        </a:lnSpc>
        <a:spcBef>
          <a:spcPts val="501"/>
        </a:spcBef>
        <a:buFont typeface="Arial"/>
        <a:buChar char="•"/>
        <a:defRPr sz="2400" kern="1200">
          <a:solidFill>
            <a:schemeClr val="bg1"/>
          </a:solidFill>
          <a:latin typeface="Montserrat" pitchFamily="2" charset="77"/>
          <a:ea typeface="+mn-ea"/>
          <a:cs typeface="+mn-cs"/>
        </a:defRPr>
      </a:lvl2pPr>
      <a:lvl3pPr marL="1143023" indent="-228605" algn="l" defTabSz="914418" rtl="0" eaLnBrk="1" latinLnBrk="0" hangingPunct="1">
        <a:lnSpc>
          <a:spcPct val="90000"/>
        </a:lnSpc>
        <a:spcBef>
          <a:spcPts val="501"/>
        </a:spcBef>
        <a:buFont typeface="Arial"/>
        <a:buChar char="•"/>
        <a:defRPr sz="2000" kern="1200">
          <a:solidFill>
            <a:schemeClr val="bg1"/>
          </a:solidFill>
          <a:latin typeface="Montserrat" pitchFamily="2" charset="77"/>
          <a:ea typeface="+mn-ea"/>
          <a:cs typeface="+mn-cs"/>
        </a:defRPr>
      </a:lvl3pPr>
      <a:lvl4pPr marL="1600232" indent="-228605" algn="l" defTabSz="914418" rtl="0" eaLnBrk="1" latinLnBrk="0" hangingPunct="1">
        <a:lnSpc>
          <a:spcPct val="90000"/>
        </a:lnSpc>
        <a:spcBef>
          <a:spcPts val="501"/>
        </a:spcBef>
        <a:buFont typeface="Arial"/>
        <a:buChar char="•"/>
        <a:defRPr sz="1800" kern="1200">
          <a:solidFill>
            <a:schemeClr val="bg1"/>
          </a:solidFill>
          <a:latin typeface="Montserrat" pitchFamily="2" charset="77"/>
          <a:ea typeface="+mn-ea"/>
          <a:cs typeface="+mn-cs"/>
        </a:defRPr>
      </a:lvl4pPr>
      <a:lvl5pPr marL="2057441" indent="-228605" algn="l" defTabSz="914418" rtl="0" eaLnBrk="1" latinLnBrk="0" hangingPunct="1">
        <a:lnSpc>
          <a:spcPct val="90000"/>
        </a:lnSpc>
        <a:spcBef>
          <a:spcPts val="501"/>
        </a:spcBef>
        <a:buFont typeface="Arial"/>
        <a:buChar char="•"/>
        <a:defRPr sz="1800" kern="1200">
          <a:solidFill>
            <a:schemeClr val="bg1"/>
          </a:solidFill>
          <a:latin typeface="Montserrat" pitchFamily="2" charset="77"/>
          <a:ea typeface="+mn-ea"/>
          <a:cs typeface="+mn-cs"/>
        </a:defRPr>
      </a:lvl5pPr>
      <a:lvl6pPr marL="2514650"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1"/>
        </a:spcBef>
        <a:buFont typeface="Arial"/>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pexels.com/photo/roadway-with-end-racism-now-title-in-town-464250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pexels.com/photo/roadway-with-end-racism-now-title-in-town-4642503/"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pexels.com/photo/male-and-female-signage-on-wall-1722196"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exels.com/photo/male-and-female-signage-on-wall-172219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xhere.com/es/photo/154898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xhere.com/es/photo/154898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https://lh7-us.googleusercontent.com/k7bE0QFFSK3he3MbXNl7i-TX5xITI1i9EbKm2ycEuoATiYbgmfOLHF5I3IEtCeAxRI6qPkqbeZ5D2hSaP6AGrlgLRhCQ-ytOdeMfmARwFb5r_oAf7szInL62LqxAv2f3gGUGYAi-rkI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https://lh7-us.googleusercontent.com/ilDtbXuKJ0fnFBSUjpraTxKQCDQuRp72VChOroU9CucsvgGevIY0gAu9LVS1q7uI3pSeSr57FsIyOO9QVch-9VcZUSSlCUSfYxtoK_TeyNBTvMph-4xeUvjNBaM90rysKrakHGRhXKv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hyperlink" Target="mailto:oconnor.susanm@gmail.com" TargetMode="External"/><Relationship Id="rId18" Type="http://schemas.openxmlformats.org/officeDocument/2006/relationships/image" Target="../media/image56.png"/><Relationship Id="rId26" Type="http://schemas.openxmlformats.org/officeDocument/2006/relationships/image" Target="../media/image58.jpeg"/><Relationship Id="rId3" Type="http://schemas.openxmlformats.org/officeDocument/2006/relationships/image" Target="../media/image50.png"/><Relationship Id="rId21" Type="http://schemas.openxmlformats.org/officeDocument/2006/relationships/hyperlink" Target="https://www.linkedin.com/in/izabellanatrins/overlay/about-this-profile/" TargetMode="External"/><Relationship Id="rId7" Type="http://schemas.openxmlformats.org/officeDocument/2006/relationships/hyperlink" Target="mailto:drkat@thecoachpartenership.com" TargetMode="External"/><Relationship Id="rId12" Type="http://schemas.openxmlformats.org/officeDocument/2006/relationships/hyperlink" Target="https://www.linkedin.com/in/jocelyn-pepe/" TargetMode="External"/><Relationship Id="rId17" Type="http://schemas.openxmlformats.org/officeDocument/2006/relationships/image" Target="../media/image55.png"/><Relationship Id="rId25" Type="http://schemas.openxmlformats.org/officeDocument/2006/relationships/hyperlink" Target="https://www.linkedin.com/in/shiribenarzi/" TargetMode="External"/><Relationship Id="rId2" Type="http://schemas.openxmlformats.org/officeDocument/2006/relationships/notesSlide" Target="../notesSlides/notesSlide43.xml"/><Relationship Id="rId16" Type="http://schemas.openxmlformats.org/officeDocument/2006/relationships/image" Target="../media/image54.jpeg"/><Relationship Id="rId20" Type="http://schemas.openxmlformats.org/officeDocument/2006/relationships/hyperlink" Target="mailto:carolina@carolinatuma.com" TargetMode="External"/><Relationship Id="rId1" Type="http://schemas.openxmlformats.org/officeDocument/2006/relationships/slideLayout" Target="../slideLayouts/slideLayout10.xml"/><Relationship Id="rId6" Type="http://schemas.openxmlformats.org/officeDocument/2006/relationships/hyperlink" Target="https://www.linkedin.com/in/katrinagisberttay/" TargetMode="External"/><Relationship Id="rId11" Type="http://schemas.openxmlformats.org/officeDocument/2006/relationships/image" Target="../media/image52.jpeg"/><Relationship Id="rId24" Type="http://schemas.openxmlformats.org/officeDocument/2006/relationships/hyperlink" Target="https://www.linkedin.com/in/bromanski/overlay/about-this-profile/" TargetMode="External"/><Relationship Id="rId5" Type="http://schemas.openxmlformats.org/officeDocument/2006/relationships/hyperlink" Target="mailto:fiona@wellnesscoachingaustralia.com.au" TargetMode="External"/><Relationship Id="rId15" Type="http://schemas.openxmlformats.org/officeDocument/2006/relationships/hyperlink" Target="https://www.linkedin.com/in/darrell-rogers-a520885/" TargetMode="External"/><Relationship Id="rId23" Type="http://schemas.openxmlformats.org/officeDocument/2006/relationships/image" Target="../media/image57.jpeg"/><Relationship Id="rId10" Type="http://schemas.openxmlformats.org/officeDocument/2006/relationships/hyperlink" Target="mailto:ekocher@whealthness.ch" TargetMode="External"/><Relationship Id="rId19" Type="http://schemas.openxmlformats.org/officeDocument/2006/relationships/hyperlink" Target="https://www.linkedin.com/in/m-carolina-tuma-phd-nbhwc-a6165a2/overlay/about-this-profile/" TargetMode="External"/><Relationship Id="rId4" Type="http://schemas.openxmlformats.org/officeDocument/2006/relationships/hyperlink" Target="https://www.linkedin.com/in/fiona-cosgrove-1175b613/" TargetMode="External"/><Relationship Id="rId9" Type="http://schemas.openxmlformats.org/officeDocument/2006/relationships/hyperlink" Target="https://www.linkedin.com/in/ellenkocherwhealthness/" TargetMode="External"/><Relationship Id="rId14" Type="http://schemas.openxmlformats.org/officeDocument/2006/relationships/image" Target="../media/image53.jpeg"/><Relationship Id="rId22" Type="http://schemas.openxmlformats.org/officeDocument/2006/relationships/hyperlink" Target="mailto:izabella@ukihca.com"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mailto:sarah@themindpractice.com" TargetMode="External"/><Relationship Id="rId3" Type="http://schemas.openxmlformats.org/officeDocument/2006/relationships/hyperlink" Target="mailto:mmay@amihungry.com" TargetMode="External"/><Relationship Id="rId7" Type="http://schemas.openxmlformats.org/officeDocument/2006/relationships/hyperlink" Target="mailto:ldixon@muih.edu" TargetMode="Externa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hyperlink" Target="mailto:andrewaparsons@gmail.com" TargetMode="External"/><Relationship Id="rId5" Type="http://schemas.openxmlformats.org/officeDocument/2006/relationships/hyperlink" Target="mailto:Helene@functionfirstcoaching.com" TargetMode="External"/><Relationship Id="rId4" Type="http://schemas.openxmlformats.org/officeDocument/2006/relationships/hyperlink" Target="mailto:nina@bienstar.coach" TargetMode="Externa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globalwellnessinstitute.org/initiatives/wellness-coaching-initiative/" TargetMode="External"/><Relationship Id="rId2" Type="http://schemas.openxmlformats.org/officeDocument/2006/relationships/hyperlink" Target="https://www.linkedin.com/company/91575772/admin/feed/posts/" TargetMode="External"/><Relationship Id="rId1" Type="http://schemas.openxmlformats.org/officeDocument/2006/relationships/slideLayout" Target="../slideLayouts/slideLayout2.xml"/><Relationship Id="rId6" Type="http://schemas.openxmlformats.org/officeDocument/2006/relationships/hyperlink" Target="mailto:gwiwci2023@gmail.com" TargetMode="External"/><Relationship Id="rId5" Type="http://schemas.openxmlformats.org/officeDocument/2006/relationships/hyperlink" Target="https://docs.google.com/forms/d/e/1FAIpQLSeeBvrx565BrRi4BE_88zaWOt9DC_1VbjKz0GreSnCS4dWCFA/viewform" TargetMode="External"/><Relationship Id="rId4" Type="http://schemas.openxmlformats.org/officeDocument/2006/relationships/hyperlink" Target="https://drive.google.com/file/d/10GQoinzbMF-QxJOBj9KR0BDHWb5WB4Rp/view"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26B1-5A20-F192-6944-80208F1420D6}"/>
              </a:ext>
            </a:extLst>
          </p:cNvPr>
          <p:cNvSpPr>
            <a:spLocks noGrp="1"/>
          </p:cNvSpPr>
          <p:nvPr>
            <p:ph type="ctrTitle"/>
          </p:nvPr>
        </p:nvSpPr>
        <p:spPr>
          <a:xfrm>
            <a:off x="735291" y="971748"/>
            <a:ext cx="10197752" cy="2387600"/>
          </a:xfrm>
        </p:spPr>
        <p:txBody>
          <a:bodyPr>
            <a:noAutofit/>
          </a:bodyPr>
          <a:lstStyle/>
          <a:p>
            <a:pPr algn="l"/>
            <a:r>
              <a:rPr lang="en-US" sz="4000" b="0" kern="1400" spc="-50" dirty="0">
                <a:effectLst/>
                <a:latin typeface="Verdana" panose="020B0604030504040204" pitchFamily="34" charset="0"/>
                <a:ea typeface="Times New Roman" panose="02020603050405020304" pitchFamily="18" charset="0"/>
                <a:cs typeface="Times New Roman" panose="02020603050405020304" pitchFamily="18" charset="0"/>
              </a:rPr>
              <a:t>Global Perspectives on Inclusive Well-Being: The Role of Health and Wellness Coaching in Fostering Diversity, Equity, Inclusion, and Belonging</a:t>
            </a:r>
            <a:endParaRPr lang="en-CH" sz="4000" b="1" kern="1400" spc="-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5228BCD-2250-CF54-8FE0-A63944CFA14B}"/>
              </a:ext>
            </a:extLst>
          </p:cNvPr>
          <p:cNvSpPr>
            <a:spLocks noGrp="1"/>
          </p:cNvSpPr>
          <p:nvPr>
            <p:ph type="subTitle" idx="1"/>
          </p:nvPr>
        </p:nvSpPr>
        <p:spPr>
          <a:xfrm>
            <a:off x="735291" y="3602038"/>
            <a:ext cx="10197752" cy="1655762"/>
          </a:xfrm>
        </p:spPr>
        <p:txBody>
          <a:bodyPr>
            <a:normAutofit/>
          </a:bodyPr>
          <a:lstStyle/>
          <a:p>
            <a:pPr algn="l">
              <a:spcAft>
                <a:spcPts val="800"/>
              </a:spcAft>
            </a:pPr>
            <a:r>
              <a:rPr lang="en-US" sz="2000" b="0" kern="100" spc="75" dirty="0">
                <a:effectLst/>
                <a:latin typeface="Verdana" panose="020B0604030504040204" pitchFamily="34" charset="0"/>
                <a:ea typeface="Times New Roman" panose="02020603050405020304" pitchFamily="18" charset="0"/>
                <a:cs typeface="Times New Roman" panose="02020603050405020304" pitchFamily="18" charset="0"/>
              </a:rPr>
              <a:t>Empowering Individuals, Leaders, Service Providers, and Advocates of DEIB Through the Lens of Health and Wellness Coaching</a:t>
            </a:r>
            <a:endParaRPr lang="en-CH" sz="2000" b="1" kern="100" spc="75"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logo.png" descr="logo.png">
            <a:extLst>
              <a:ext uri="{FF2B5EF4-FFF2-40B4-BE49-F238E27FC236}">
                <a16:creationId xmlns:a16="http://schemas.microsoft.com/office/drawing/2014/main" id="{F1793C51-6D35-6E8C-8EDC-BF4829311C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91" y="4611756"/>
            <a:ext cx="6138840" cy="1413137"/>
          </a:xfrm>
          <a:prstGeom prst="rect">
            <a:avLst/>
          </a:prstGeom>
          <a:ln w="12700">
            <a:miter lim="400000"/>
          </a:ln>
        </p:spPr>
      </p:pic>
      <p:sp>
        <p:nvSpPr>
          <p:cNvPr id="10" name="Rectangle 9">
            <a:extLst>
              <a:ext uri="{FF2B5EF4-FFF2-40B4-BE49-F238E27FC236}">
                <a16:creationId xmlns:a16="http://schemas.microsoft.com/office/drawing/2014/main" id="{DE976DFF-9418-9C71-EF38-D10B20181E45}"/>
              </a:ext>
            </a:extLst>
          </p:cNvPr>
          <p:cNvSpPr/>
          <p:nvPr/>
        </p:nvSpPr>
        <p:spPr>
          <a:xfrm>
            <a:off x="8144759" y="5505254"/>
            <a:ext cx="3723587" cy="1263191"/>
          </a:xfrm>
          <a:prstGeom prst="rect">
            <a:avLst/>
          </a:prstGeom>
          <a:solidFill>
            <a:srgbClr val="78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Ligne">
            <a:extLst>
              <a:ext uri="{FF2B5EF4-FFF2-40B4-BE49-F238E27FC236}">
                <a16:creationId xmlns:a16="http://schemas.microsoft.com/office/drawing/2014/main" id="{F6B78801-1384-AAAA-D3E3-F1578228D2CC}"/>
              </a:ext>
            </a:extLst>
          </p:cNvPr>
          <p:cNvSpPr/>
          <p:nvPr/>
        </p:nvSpPr>
        <p:spPr>
          <a:xfrm>
            <a:off x="735291" y="3509964"/>
            <a:ext cx="7168047" cy="0"/>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sp>
        <p:nvSpPr>
          <p:cNvPr id="6" name="TextBox 5">
            <a:extLst>
              <a:ext uri="{FF2B5EF4-FFF2-40B4-BE49-F238E27FC236}">
                <a16:creationId xmlns:a16="http://schemas.microsoft.com/office/drawing/2014/main" id="{9B2E40E4-CB5B-5D78-2FA4-01B8CDB7EC17}"/>
              </a:ext>
            </a:extLst>
          </p:cNvPr>
          <p:cNvSpPr txBox="1"/>
          <p:nvPr/>
        </p:nvSpPr>
        <p:spPr>
          <a:xfrm>
            <a:off x="9315450" y="6193999"/>
            <a:ext cx="2529090" cy="461665"/>
          </a:xfrm>
          <a:prstGeom prst="rect">
            <a:avLst/>
          </a:prstGeom>
          <a:noFill/>
        </p:spPr>
        <p:txBody>
          <a:bodyPr wrap="none" rtlCol="0">
            <a:spAutoFit/>
          </a:bodyPr>
          <a:lstStyle/>
          <a:p>
            <a:r>
              <a:rPr lang="en-CH" sz="2400" dirty="0">
                <a:solidFill>
                  <a:schemeClr val="bg1"/>
                </a:solidFill>
                <a:latin typeface="Verdana" panose="020B0604030504040204" pitchFamily="34" charset="0"/>
                <a:ea typeface="Verdana" panose="020B0604030504040204" pitchFamily="34" charset="0"/>
                <a:cs typeface="Verdana" panose="020B0604030504040204" pitchFamily="34" charset="0"/>
              </a:rPr>
              <a:t>February, 2024</a:t>
            </a:r>
          </a:p>
        </p:txBody>
      </p:sp>
    </p:spTree>
    <p:extLst>
      <p:ext uri="{BB962C8B-B14F-4D97-AF65-F5344CB8AC3E}">
        <p14:creationId xmlns:p14="http://schemas.microsoft.com/office/powerpoint/2010/main" val="70217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oman meditating outdoors">
            <a:extLst>
              <a:ext uri="{FF2B5EF4-FFF2-40B4-BE49-F238E27FC236}">
                <a16:creationId xmlns:a16="http://schemas.microsoft.com/office/drawing/2014/main" id="{931B32FF-2BE9-38E1-BB1E-35880242BE2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23" name="Rectangle 2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C56DD-23EC-AAF0-86DA-C70862273DA2}"/>
              </a:ext>
            </a:extLst>
          </p:cNvPr>
          <p:cNvSpPr>
            <a:spLocks noGrp="1"/>
          </p:cNvSpPr>
          <p:nvPr>
            <p:ph type="title"/>
          </p:nvPr>
        </p:nvSpPr>
        <p:spPr>
          <a:xfrm>
            <a:off x="749300" y="1152144"/>
            <a:ext cx="4616231" cy="5632704"/>
          </a:xfrm>
        </p:spPr>
        <p:txBody>
          <a:bodyPr vert="horz" lIns="91440" tIns="45720" rIns="91440" bIns="45720" rtlCol="0" anchor="ctr">
            <a:noAutofit/>
          </a:bodyPr>
          <a:lstStyle/>
          <a:p>
            <a:r>
              <a:rPr lang="en-US" sz="5400" dirty="0"/>
              <a:t>III.</a:t>
            </a:r>
            <a:br>
              <a:rPr lang="en-US" sz="5400" dirty="0"/>
            </a:br>
            <a:r>
              <a:rPr lang="en-US" sz="5400" kern="100" dirty="0">
                <a:effectLst/>
                <a:latin typeface="Verdana" panose="020B0604030504040204" pitchFamily="34" charset="0"/>
              </a:rPr>
              <a:t>Reframing </a:t>
            </a:r>
            <a:r>
              <a:rPr lang="en-US" sz="5400" kern="100" dirty="0">
                <a:effectLst/>
                <a:latin typeface="Verdana" panose="020B0604030504040204" pitchFamily="34" charset="0"/>
                <a:ea typeface="Times New Roman" panose="02020603050405020304" pitchFamily="18" charset="0"/>
              </a:rPr>
              <a:t>DEIB</a:t>
            </a:r>
            <a:r>
              <a:rPr lang="en-US" sz="5400" kern="100" dirty="0">
                <a:effectLst/>
                <a:latin typeface="Verdana" panose="020B0604030504040204" pitchFamily="34" charset="0"/>
              </a:rPr>
              <a:t> in a well-being context</a:t>
            </a:r>
            <a:br>
              <a:rPr lang="en-CH" sz="1800" b="1" kern="100" dirty="0">
                <a:solidFill>
                  <a:srgbClr val="7030A0"/>
                </a:solidFill>
                <a:effectLst/>
                <a:latin typeface="Verdana" panose="020B0604030504040204" pitchFamily="34" charset="0"/>
              </a:rPr>
            </a:br>
            <a:endParaRPr lang="en-US" sz="5400" dirty="0"/>
          </a:p>
        </p:txBody>
      </p:sp>
      <p:sp>
        <p:nvSpPr>
          <p:cNvPr id="25"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8"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3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56218-866A-7253-B28E-4D9FA8688D88}"/>
              </a:ext>
            </a:extLst>
          </p:cNvPr>
          <p:cNvSpPr>
            <a:spLocks noGrp="1"/>
          </p:cNvSpPr>
          <p:nvPr>
            <p:ph type="title"/>
          </p:nvPr>
        </p:nvSpPr>
        <p:spPr>
          <a:xfrm>
            <a:off x="838200" y="353250"/>
            <a:ext cx="10515600" cy="1325563"/>
          </a:xfrm>
        </p:spPr>
        <p:txBody>
          <a:bodyPr/>
          <a:lstStyle/>
          <a:p>
            <a:r>
              <a:rPr lang="en-CH" dirty="0"/>
              <a:t>Connected &amp; Synchronized</a:t>
            </a:r>
          </a:p>
        </p:txBody>
      </p:sp>
      <p:graphicFrame>
        <p:nvGraphicFramePr>
          <p:cNvPr id="7" name="Diagram 6">
            <a:extLst>
              <a:ext uri="{FF2B5EF4-FFF2-40B4-BE49-F238E27FC236}">
                <a16:creationId xmlns:a16="http://schemas.microsoft.com/office/drawing/2014/main" id="{1D8D9536-D3CE-88B2-534C-9EB427FE6C6C}"/>
              </a:ext>
            </a:extLst>
          </p:cNvPr>
          <p:cNvGraphicFramePr/>
          <p:nvPr>
            <p:extLst>
              <p:ext uri="{D42A27DB-BD31-4B8C-83A1-F6EECF244321}">
                <p14:modId xmlns:p14="http://schemas.microsoft.com/office/powerpoint/2010/main" val="2957238191"/>
              </p:ext>
            </p:extLst>
          </p:nvPr>
        </p:nvGraphicFramePr>
        <p:xfrm>
          <a:off x="2091377" y="1609804"/>
          <a:ext cx="749201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2A230CE-2B8F-A13F-7FBD-1F4AA7DF2922}"/>
              </a:ext>
            </a:extLst>
          </p:cNvPr>
          <p:cNvSpPr txBox="1"/>
          <p:nvPr/>
        </p:nvSpPr>
        <p:spPr>
          <a:xfrm>
            <a:off x="5308930" y="3585795"/>
            <a:ext cx="1056904" cy="1077218"/>
          </a:xfrm>
          <a:prstGeom prst="rect">
            <a:avLst/>
          </a:prstGeom>
          <a:noFill/>
        </p:spPr>
        <p:txBody>
          <a:bodyPr wrap="square" rtlCol="0">
            <a:spAutoFit/>
          </a:bodyPr>
          <a:lstStyle/>
          <a:p>
            <a:pPr algn="ctr"/>
            <a:r>
              <a:rPr lang="en-CH" sz="1600" dirty="0"/>
              <a:t>Mental</a:t>
            </a:r>
          </a:p>
          <a:p>
            <a:pPr algn="ctr"/>
            <a:r>
              <a:rPr lang="en-CH" sz="1600" dirty="0"/>
              <a:t>&amp;</a:t>
            </a:r>
          </a:p>
          <a:p>
            <a:pPr algn="ctr"/>
            <a:r>
              <a:rPr lang="en-CH" sz="1600" dirty="0"/>
              <a:t>Physical Health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9453-9D2A-DC27-9B8D-D15DC3ECC632}"/>
              </a:ext>
            </a:extLst>
          </p:cNvPr>
          <p:cNvSpPr>
            <a:spLocks noGrp="1"/>
          </p:cNvSpPr>
          <p:nvPr>
            <p:ph type="title"/>
          </p:nvPr>
        </p:nvSpPr>
        <p:spPr/>
        <p:txBody>
          <a:bodyPr anchor="ctr">
            <a:normAutofit/>
          </a:bodyPr>
          <a:lstStyle/>
          <a:p>
            <a:r>
              <a:rPr lang="en-GB" sz="4000" dirty="0">
                <a:latin typeface="Verdana" panose="020B0604030504040204" pitchFamily="34" charset="0"/>
                <a:ea typeface="Verdana" panose="020B0604030504040204" pitchFamily="34" charset="0"/>
                <a:cs typeface="Verdana" panose="020B0604030504040204" pitchFamily="34" charset="0"/>
              </a:rPr>
              <a:t>Social-Ecological Model of Health:</a:t>
            </a:r>
            <a:br>
              <a:rPr lang="en-GB" sz="4000" dirty="0">
                <a:latin typeface="Verdana" panose="020B0604030504040204" pitchFamily="34" charset="0"/>
                <a:ea typeface="Verdana" panose="020B0604030504040204" pitchFamily="34" charset="0"/>
                <a:cs typeface="Verdana" panose="020B0604030504040204" pitchFamily="34" charset="0"/>
              </a:rPr>
            </a:br>
            <a:r>
              <a:rPr lang="en-GB" sz="2400" dirty="0">
                <a:latin typeface="Verdana" panose="020B0604030504040204" pitchFamily="34" charset="0"/>
                <a:ea typeface="Verdana" panose="020B0604030504040204" pitchFamily="34" charset="0"/>
                <a:cs typeface="Verdana" panose="020B0604030504040204" pitchFamily="34" charset="0"/>
              </a:rPr>
              <a:t>H</a:t>
            </a:r>
            <a:r>
              <a:rPr lang="en-US" sz="2400" kern="0" dirty="0" err="1">
                <a:effectLst/>
                <a:latin typeface="Verdana" panose="020B0604030504040204" pitchFamily="34" charset="0"/>
                <a:ea typeface="Times New Roman" panose="02020603050405020304" pitchFamily="18" charset="0"/>
                <a:cs typeface="Times New Roman" panose="02020603050405020304" pitchFamily="18" charset="0"/>
              </a:rPr>
              <a:t>ealth</a:t>
            </a:r>
            <a:r>
              <a:rPr lang="en-US" sz="2400" kern="0" dirty="0">
                <a:effectLst/>
                <a:latin typeface="Verdana" panose="020B0604030504040204" pitchFamily="34" charset="0"/>
                <a:ea typeface="Times New Roman" panose="02020603050405020304" pitchFamily="18" charset="0"/>
                <a:cs typeface="Times New Roman" panose="02020603050405020304" pitchFamily="18" charset="0"/>
              </a:rPr>
              <a:t> is affected by the interaction between individual, group/community, physical, social, and political environments.</a:t>
            </a:r>
            <a:r>
              <a:rPr lang="en-CH" sz="2400" dirty="0">
                <a:effectLst/>
              </a:rPr>
              <a:t> </a:t>
            </a:r>
            <a:endParaRPr lang="en-CH" sz="2000" dirty="0"/>
          </a:p>
        </p:txBody>
      </p:sp>
      <p:sp>
        <p:nvSpPr>
          <p:cNvPr id="4" name="Slide Number Placeholder 3" hidden="1">
            <a:extLst>
              <a:ext uri="{FF2B5EF4-FFF2-40B4-BE49-F238E27FC236}">
                <a16:creationId xmlns:a16="http://schemas.microsoft.com/office/drawing/2014/main" id="{179BF7BE-A186-A0B8-82EC-CA1971FC9B7B}"/>
              </a:ext>
            </a:extLst>
          </p:cNvPr>
          <p:cNvSpPr>
            <a:spLocks noGrp="1"/>
          </p:cNvSpPr>
          <p:nvPr>
            <p:ph type="sldNum" sz="quarter" idx="12"/>
          </p:nvPr>
        </p:nvSpPr>
        <p:spPr/>
        <p:txBody>
          <a:bodyPr/>
          <a:lstStyle/>
          <a:p>
            <a:pPr>
              <a:spcAft>
                <a:spcPts val="300"/>
              </a:spcAft>
            </a:pPr>
            <a:fld id="{7402FB9A-7153-4941-9EAE-0368B7633D4F}" type="slidenum">
              <a:rPr lang="en-US" smtClean="0"/>
              <a:pPr>
                <a:spcAft>
                  <a:spcPts val="300"/>
                </a:spcAft>
              </a:pPr>
              <a:t>12</a:t>
            </a:fld>
            <a:endParaRPr lang="en-US"/>
          </a:p>
        </p:txBody>
      </p:sp>
      <p:graphicFrame>
        <p:nvGraphicFramePr>
          <p:cNvPr id="9" name="Diagram 8">
            <a:extLst>
              <a:ext uri="{FF2B5EF4-FFF2-40B4-BE49-F238E27FC236}">
                <a16:creationId xmlns:a16="http://schemas.microsoft.com/office/drawing/2014/main" id="{60606FFB-AA95-C7FB-E027-79AA84186155}"/>
              </a:ext>
            </a:extLst>
          </p:cNvPr>
          <p:cNvGraphicFramePr/>
          <p:nvPr>
            <p:extLst>
              <p:ext uri="{D42A27DB-BD31-4B8C-83A1-F6EECF244321}">
                <p14:modId xmlns:p14="http://schemas.microsoft.com/office/powerpoint/2010/main" val="467277140"/>
              </p:ext>
            </p:extLst>
          </p:nvPr>
        </p:nvGraphicFramePr>
        <p:xfrm>
          <a:off x="1199409" y="2064588"/>
          <a:ext cx="9571510" cy="442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437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Content Placeholder 6" descr="Businesswoman at job interview">
            <a:extLst>
              <a:ext uri="{FF2B5EF4-FFF2-40B4-BE49-F238E27FC236}">
                <a16:creationId xmlns:a16="http://schemas.microsoft.com/office/drawing/2014/main" id="{931B32FF-2BE9-38E1-BB1E-35880242BE2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23" name="Rectangle 2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8C56DD-23EC-AAF0-86DA-C70862273DA2}"/>
              </a:ext>
            </a:extLst>
          </p:cNvPr>
          <p:cNvSpPr>
            <a:spLocks noGrp="1"/>
          </p:cNvSpPr>
          <p:nvPr>
            <p:ph type="title"/>
          </p:nvPr>
        </p:nvSpPr>
        <p:spPr>
          <a:xfrm>
            <a:off x="749300" y="1152144"/>
            <a:ext cx="4616231" cy="5632704"/>
          </a:xfrm>
        </p:spPr>
        <p:txBody>
          <a:bodyPr vert="horz" lIns="91440" tIns="45720" rIns="91440" bIns="45720" rtlCol="0" anchor="ctr">
            <a:noAutofit/>
          </a:bodyPr>
          <a:lstStyle/>
          <a:p>
            <a:r>
              <a:rPr lang="en-US" sz="5400" dirty="0"/>
              <a:t>IV.</a:t>
            </a:r>
            <a:br>
              <a:rPr lang="en-US" sz="5400" dirty="0"/>
            </a:br>
            <a:r>
              <a:rPr lang="en-US" sz="5400" kern="100" dirty="0">
                <a:effectLst/>
                <a:latin typeface="Verdana" panose="020B0604030504040204" pitchFamily="34" charset="0"/>
              </a:rPr>
              <a:t>Definition of Health &amp; Wellness Coaching</a:t>
            </a:r>
            <a:br>
              <a:rPr lang="en-CH" sz="1800" b="1" kern="100" dirty="0">
                <a:solidFill>
                  <a:srgbClr val="7030A0"/>
                </a:solidFill>
                <a:effectLst/>
                <a:latin typeface="Verdana" panose="020B0604030504040204" pitchFamily="34" charset="0"/>
              </a:rPr>
            </a:br>
            <a:endParaRPr lang="en-US" sz="5400" dirty="0"/>
          </a:p>
        </p:txBody>
      </p:sp>
      <p:sp>
        <p:nvSpPr>
          <p:cNvPr id="25"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8"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40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15"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E65A62-C8BF-E9FD-E20B-69FE153417F1}"/>
              </a:ext>
            </a:extLst>
          </p:cNvPr>
          <p:cNvSpPr>
            <a:spLocks noGrp="1"/>
          </p:cNvSpPr>
          <p:nvPr>
            <p:ph type="title" idx="4294967295"/>
          </p:nvPr>
        </p:nvSpPr>
        <p:spPr>
          <a:xfrm>
            <a:off x="2555631" y="800100"/>
            <a:ext cx="7080738" cy="6057900"/>
          </a:xfrm>
        </p:spPr>
        <p:txBody>
          <a:bodyPr vert="horz" lIns="91440" tIns="45720" rIns="91440" bIns="45720" rtlCol="0" anchor="ctr">
            <a:noAutofit/>
          </a:bodyPr>
          <a:lstStyle/>
          <a:p>
            <a:pPr algn="ctr"/>
            <a: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“Health and Wellness Coaches work collaboratively with individuals and groups in a client-led process that supports the client in working toward self-determined health and wellness goals. </a:t>
            </a:r>
            <a:b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br>
            <a:b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br>
            <a:r>
              <a:rPr lang="en-SG" sz="2800" i="1" dirty="0">
                <a:solidFill>
                  <a:srgbClr val="7030A0"/>
                </a:solidFill>
                <a:effectLst/>
                <a:latin typeface="Verdana" panose="020B0604030504040204" pitchFamily="34" charset="0"/>
                <a:ea typeface="Times New Roman" panose="02020603050405020304" pitchFamily="18" charset="0"/>
                <a:cs typeface="Arial" panose="020B0604020202020204" pitchFamily="34" charset="0"/>
              </a:rPr>
              <a:t>Coaches support and encourage clients to become masters of their own health, wellness, and overall well-being.”</a:t>
            </a:r>
            <a:br>
              <a:rPr lang="en-CH" sz="2800" dirty="0">
                <a:solidFill>
                  <a:srgbClr val="7030A0"/>
                </a:solidFill>
                <a:effectLst/>
                <a:latin typeface="Times New Roman" panose="02020603050405020304" pitchFamily="18" charset="0"/>
                <a:ea typeface="Times New Roman" panose="02020603050405020304" pitchFamily="18" charset="0"/>
              </a:rPr>
            </a:br>
            <a:br>
              <a:rPr lang="en-CH" sz="2800" i="1" dirty="0">
                <a:solidFill>
                  <a:srgbClr val="7030A0"/>
                </a:solidFill>
              </a:rPr>
            </a:br>
            <a:r>
              <a:rPr lang="en-SG" sz="2800" i="1" dirty="0">
                <a:solidFill>
                  <a:srgbClr val="7030A0"/>
                </a:solidFill>
              </a:rPr>
              <a:t>— (Global Wellness Institute Global Coaching Initiative, 2022)</a:t>
            </a:r>
            <a:br>
              <a:rPr lang="en-CH" sz="2800" i="1" dirty="0">
                <a:solidFill>
                  <a:srgbClr val="7030A0"/>
                </a:solidFill>
              </a:rPr>
            </a:br>
            <a:endParaRPr lang="en-CH" sz="2800" i="1" dirty="0">
              <a:solidFill>
                <a:srgbClr val="7030A0"/>
              </a:solidFill>
            </a:endParaRPr>
          </a:p>
        </p:txBody>
      </p:sp>
    </p:spTree>
    <p:extLst>
      <p:ext uri="{BB962C8B-B14F-4D97-AF65-F5344CB8AC3E}">
        <p14:creationId xmlns:p14="http://schemas.microsoft.com/office/powerpoint/2010/main" val="30803699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a:extLst>
            <a:ext uri="{FF2B5EF4-FFF2-40B4-BE49-F238E27FC236}">
              <a16:creationId xmlns:a16="http://schemas.microsoft.com/office/drawing/2014/main" id="{D0730D18-EDE5-7754-F208-F9553EAE24D0}"/>
            </a:ext>
          </a:extLst>
        </p:cNvPr>
        <p:cNvGrpSpPr/>
        <p:nvPr/>
      </p:nvGrpSpPr>
      <p:grpSpPr>
        <a:xfrm>
          <a:off x="0" y="0"/>
          <a:ext cx="0" cy="0"/>
          <a:chOff x="0" y="0"/>
          <a:chExt cx="0" cy="0"/>
        </a:xfrm>
      </p:grpSpPr>
      <p:sp>
        <p:nvSpPr>
          <p:cNvPr id="15" name="Freeform: Shape 6">
            <a:extLst>
              <a:ext uri="{FF2B5EF4-FFF2-40B4-BE49-F238E27FC236}">
                <a16:creationId xmlns:a16="http://schemas.microsoft.com/office/drawing/2014/main" id="{2ACD78EA-C2D9-F8B5-EB3F-A5E06B1EB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8">
            <a:extLst>
              <a:ext uri="{FF2B5EF4-FFF2-40B4-BE49-F238E27FC236}">
                <a16:creationId xmlns:a16="http://schemas.microsoft.com/office/drawing/2014/main" id="{8FE8D77E-0CAC-9A1E-60CE-5974DA37A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D4F286-BF2C-F9D6-8DB6-C86B0E0B4956}"/>
              </a:ext>
            </a:extLst>
          </p:cNvPr>
          <p:cNvSpPr>
            <a:spLocks noGrp="1"/>
          </p:cNvSpPr>
          <p:nvPr>
            <p:ph type="title" idx="4294967295"/>
          </p:nvPr>
        </p:nvSpPr>
        <p:spPr>
          <a:xfrm>
            <a:off x="2555631" y="800100"/>
            <a:ext cx="7080738" cy="6057900"/>
          </a:xfrm>
        </p:spPr>
        <p:txBody>
          <a:bodyPr vert="horz" lIns="91440" tIns="45720" rIns="91440" bIns="45720" rtlCol="0" anchor="ctr">
            <a:noAutofit/>
          </a:bodyPr>
          <a:lstStyle/>
          <a:p>
            <a:pPr algn="ctr"/>
            <a:r>
              <a:rPr lang="en-US" sz="2800" i="1" kern="0"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“Medical Coaching is a coaching methodology that enables clients to develop emotional, mental and physical resilience in a medical crisis or challenge”. </a:t>
            </a:r>
            <a:br>
              <a:rPr lang="en-US" sz="2800" i="1" kern="0"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2800" i="1" kern="0"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800" i="1" kern="0"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 Medical Coaching Institute, 2011) </a:t>
            </a:r>
            <a:endParaRPr lang="en-CH" sz="2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3299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ent working on a computer">
            <a:extLst>
              <a:ext uri="{FF2B5EF4-FFF2-40B4-BE49-F238E27FC236}">
                <a16:creationId xmlns:a16="http://schemas.microsoft.com/office/drawing/2014/main" id="{80BEBB4D-3B73-3446-FF33-0221F18ED8B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94839" y="-1"/>
            <a:ext cx="9522843"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1036684" y="1152144"/>
            <a:ext cx="3953501" cy="3072393"/>
          </a:xfrm>
        </p:spPr>
        <p:txBody>
          <a:bodyPr vert="horz" lIns="91440" tIns="45720" rIns="91440" bIns="45720" rtlCol="0" anchor="ctr">
            <a:normAutofit fontScale="90000"/>
          </a:bodyPr>
          <a:lstStyle/>
          <a:p>
            <a:r>
              <a:rPr lang="en-US" sz="5400" dirty="0"/>
              <a:t>V.</a:t>
            </a:r>
            <a:br>
              <a:rPr lang="en-US" sz="5400" dirty="0"/>
            </a:br>
            <a:r>
              <a:rPr lang="en-US" sz="5400" dirty="0"/>
              <a:t>Health &amp; Wellness Coach Training for DEIB</a:t>
            </a: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64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rtarboard with tassel and gown">
            <a:extLst>
              <a:ext uri="{FF2B5EF4-FFF2-40B4-BE49-F238E27FC236}">
                <a16:creationId xmlns:a16="http://schemas.microsoft.com/office/drawing/2014/main" id="{F00A2131-4F62-D858-E145-F4EAB8571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671" y="-1"/>
            <a:ext cx="11588329" cy="6857999"/>
          </a:xfrm>
          <a:prstGeom prst="rect">
            <a:avLst/>
          </a:prstGeom>
        </p:spPr>
      </p:pic>
      <p:sp>
        <p:nvSpPr>
          <p:cNvPr id="7"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F60C4-F0B2-8C27-7666-6F4E6701D9CD}"/>
              </a:ext>
            </a:extLst>
          </p:cNvPr>
          <p:cNvSpPr>
            <a:spLocks noGrp="1"/>
          </p:cNvSpPr>
          <p:nvPr>
            <p:ph type="title"/>
          </p:nvPr>
        </p:nvSpPr>
        <p:spPr>
          <a:xfrm>
            <a:off x="1166649" y="721805"/>
            <a:ext cx="3874686" cy="2147520"/>
          </a:xfrm>
        </p:spPr>
        <p:txBody>
          <a:bodyPr>
            <a:normAutofit/>
          </a:bodyPr>
          <a:lstStyle/>
          <a:p>
            <a:r>
              <a:rPr lang="en-CH" sz="4100" dirty="0"/>
              <a:t>Credentialing</a:t>
            </a:r>
          </a:p>
        </p:txBody>
      </p:sp>
      <p:sp>
        <p:nvSpPr>
          <p:cNvPr id="8"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1"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7E7448-B3FE-8B60-4E9D-1E925FFA90FC}"/>
              </a:ext>
            </a:extLst>
          </p:cNvPr>
          <p:cNvSpPr>
            <a:spLocks noGrp="1"/>
          </p:cNvSpPr>
          <p:nvPr>
            <p:ph idx="1"/>
          </p:nvPr>
        </p:nvSpPr>
        <p:spPr>
          <a:xfrm>
            <a:off x="1166649" y="2565400"/>
            <a:ext cx="4395951" cy="4219447"/>
          </a:xfrm>
        </p:spPr>
        <p:txBody>
          <a:bodyPr anchor="ctr">
            <a:noAutofit/>
          </a:bodyPr>
          <a:lstStyle/>
          <a:p>
            <a:pPr marL="0" indent="0">
              <a:buNone/>
            </a:pPr>
            <a:r>
              <a:rPr lang="en-US" sz="1800" dirty="0"/>
              <a:t>Health and Wellness Coaching is not credentialed or regulated globally</a:t>
            </a:r>
            <a:r>
              <a:rPr lang="en-CH" sz="1800" dirty="0"/>
              <a:t>. </a:t>
            </a:r>
            <a:r>
              <a:rPr lang="fr-CH" sz="1800" dirty="0" err="1"/>
              <a:t>Industry</a:t>
            </a:r>
            <a:r>
              <a:rPr lang="fr-CH" sz="1800" dirty="0"/>
              <a:t> leaders </a:t>
            </a:r>
            <a:r>
              <a:rPr lang="fr-CH" sz="1800" dirty="0" err="1"/>
              <a:t>include</a:t>
            </a:r>
            <a:r>
              <a:rPr lang="fr-CH" sz="1800" dirty="0"/>
              <a:t>:</a:t>
            </a:r>
            <a:endParaRPr lang="en-CH" sz="1800" dirty="0"/>
          </a:p>
          <a:p>
            <a:pPr lvl="1"/>
            <a:r>
              <a:rPr lang="en-CH" sz="1800" dirty="0"/>
              <a:t>N</a:t>
            </a:r>
            <a:r>
              <a:rPr lang="en-GB" sz="1800" dirty="0"/>
              <a:t>a</a:t>
            </a:r>
            <a:r>
              <a:rPr lang="en-CH" sz="1800" dirty="0"/>
              <a:t>tional Board of Health and Wellness Coaches (</a:t>
            </a:r>
            <a:r>
              <a:rPr lang="en-CH" sz="1800" b="1" dirty="0"/>
              <a:t>NBHWC-USA</a:t>
            </a:r>
            <a:r>
              <a:rPr lang="en-CH" sz="1800" dirty="0"/>
              <a:t>)</a:t>
            </a:r>
          </a:p>
          <a:p>
            <a:pPr lvl="1"/>
            <a:r>
              <a:rPr lang="en-CH" sz="1800" dirty="0"/>
              <a:t>UK Health Coaches Association (</a:t>
            </a:r>
            <a:r>
              <a:rPr lang="en-CH" sz="1800" b="1" dirty="0"/>
              <a:t>UKHCA</a:t>
            </a:r>
            <a:r>
              <a:rPr lang="en-CH" sz="1800" dirty="0"/>
              <a:t>)</a:t>
            </a:r>
          </a:p>
          <a:p>
            <a:pPr lvl="1"/>
            <a:r>
              <a:rPr lang="en-CH" sz="1800" dirty="0"/>
              <a:t>H</a:t>
            </a:r>
            <a:r>
              <a:rPr lang="en-GB" sz="1800" dirty="0"/>
              <a:t>e</a:t>
            </a:r>
            <a:r>
              <a:rPr lang="en-CH" sz="1800" dirty="0"/>
              <a:t>alth Coach Association of New Zealand/Australia (</a:t>
            </a:r>
            <a:r>
              <a:rPr lang="en-CH" sz="1800" b="1" dirty="0"/>
              <a:t>HCANZA</a:t>
            </a:r>
            <a:r>
              <a:rPr lang="en-CH" sz="1800" dirty="0"/>
              <a:t>)</a:t>
            </a:r>
          </a:p>
          <a:p>
            <a:pPr lvl="1"/>
            <a:r>
              <a:rPr lang="en-US" sz="1800" dirty="0">
                <a:effectLst/>
                <a:latin typeface="Verdana" panose="020B0604030504040204" pitchFamily="34" charset="0"/>
                <a:ea typeface="Times New Roman" panose="02020603050405020304" pitchFamily="18" charset="0"/>
                <a:cs typeface="Calibri" panose="020F0502020204030204" pitchFamily="34" charset="0"/>
              </a:rPr>
              <a:t>Health Coach Alliance in Canada (HCA). </a:t>
            </a:r>
          </a:p>
        </p:txBody>
      </p:sp>
    </p:spTree>
    <p:extLst>
      <p:ext uri="{BB962C8B-B14F-4D97-AF65-F5344CB8AC3E}">
        <p14:creationId xmlns:p14="http://schemas.microsoft.com/office/powerpoint/2010/main" val="251674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Mortarboard with tassel and gown">
            <a:extLst>
              <a:ext uri="{FF2B5EF4-FFF2-40B4-BE49-F238E27FC236}">
                <a16:creationId xmlns:a16="http://schemas.microsoft.com/office/drawing/2014/main" id="{F00A2131-4F62-D858-E145-F4EAB8571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671" y="-1"/>
            <a:ext cx="11588329" cy="6857999"/>
          </a:xfrm>
          <a:prstGeom prst="rect">
            <a:avLst/>
          </a:prstGeom>
        </p:spPr>
      </p:pic>
      <p:sp>
        <p:nvSpPr>
          <p:cNvPr id="7"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F60C4-F0B2-8C27-7666-6F4E6701D9CD}"/>
              </a:ext>
            </a:extLst>
          </p:cNvPr>
          <p:cNvSpPr>
            <a:spLocks noGrp="1"/>
          </p:cNvSpPr>
          <p:nvPr>
            <p:ph type="title"/>
          </p:nvPr>
        </p:nvSpPr>
        <p:spPr>
          <a:xfrm>
            <a:off x="1166649" y="721805"/>
            <a:ext cx="3874686" cy="2147520"/>
          </a:xfrm>
        </p:spPr>
        <p:txBody>
          <a:bodyPr>
            <a:normAutofit fontScale="90000"/>
          </a:bodyPr>
          <a:lstStyle/>
          <a:p>
            <a:r>
              <a:rPr lang="en-CH" sz="4000" dirty="0"/>
              <a:t>Accredited (NBHWC, ICF) Training Encompasses</a:t>
            </a:r>
            <a:endParaRPr lang="en-CH" sz="4100" dirty="0"/>
          </a:p>
        </p:txBody>
      </p:sp>
      <p:sp>
        <p:nvSpPr>
          <p:cNvPr id="8"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1"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7E7448-B3FE-8B60-4E9D-1E925FFA90FC}"/>
              </a:ext>
            </a:extLst>
          </p:cNvPr>
          <p:cNvSpPr>
            <a:spLocks noGrp="1"/>
          </p:cNvSpPr>
          <p:nvPr>
            <p:ph idx="1"/>
          </p:nvPr>
        </p:nvSpPr>
        <p:spPr>
          <a:xfrm>
            <a:off x="1166649" y="2869325"/>
            <a:ext cx="4395951" cy="3915522"/>
          </a:xfrm>
        </p:spPr>
        <p:txBody>
          <a:bodyPr anchor="ctr">
            <a:noAutofit/>
          </a:bodyPr>
          <a:lstStyle/>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Cultural Competence &amp; Awareness</a:t>
            </a:r>
            <a:r>
              <a:rPr lang="en-CH" sz="1600" dirty="0">
                <a:effectLst/>
              </a:rPr>
              <a:t> </a:t>
            </a:r>
          </a:p>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Intersectionality</a:t>
            </a:r>
            <a:endParaRPr lang="en-CH" sz="1600" kern="0" dirty="0">
              <a:latin typeface="Verdana" panose="020B0604030504040204" pitchFamily="34" charset="0"/>
              <a:ea typeface="Times New Roman" panose="02020603050405020304" pitchFamily="18" charset="0"/>
              <a:cs typeface="Times New Roman" panose="02020603050405020304" pitchFamily="18" charset="0"/>
            </a:endParaRPr>
          </a:p>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Communication &amp; Active Listening</a:t>
            </a:r>
            <a:endParaRPr lang="en-CH" sz="1600" kern="0" dirty="0">
              <a:latin typeface="Verdana" panose="020B0604030504040204" pitchFamily="34" charset="0"/>
              <a:ea typeface="Times New Roman" panose="02020603050405020304" pitchFamily="18" charset="0"/>
              <a:cs typeface="Times New Roman" panose="02020603050405020304" pitchFamily="18" charset="0"/>
            </a:endParaRPr>
          </a:p>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Bias Awareness &amp; Mitigation</a:t>
            </a:r>
            <a:endParaRPr lang="en-CH" sz="1600" kern="0" dirty="0">
              <a:latin typeface="Verdana" panose="020B0604030504040204" pitchFamily="34" charset="0"/>
              <a:ea typeface="Times New Roman" panose="02020603050405020304" pitchFamily="18" charset="0"/>
              <a:cs typeface="Times New Roman" panose="02020603050405020304" pitchFamily="18" charset="0"/>
            </a:endParaRPr>
          </a:p>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Inclusive Language &amp; Practices</a:t>
            </a:r>
          </a:p>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Knowledge of Health Disparities &amp; Social Determinants of Health</a:t>
            </a:r>
          </a:p>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Ongoing Professional Development</a:t>
            </a:r>
            <a:endParaRPr lang="en-CH" sz="1600" kern="0" dirty="0">
              <a:latin typeface="Verdana" panose="020B0604030504040204" pitchFamily="34" charset="0"/>
              <a:ea typeface="Times New Roman" panose="02020603050405020304" pitchFamily="18" charset="0"/>
              <a:cs typeface="Times New Roman" panose="02020603050405020304" pitchFamily="18" charset="0"/>
            </a:endParaRPr>
          </a:p>
          <a:p>
            <a:r>
              <a:rPr lang="en-US" sz="1600" kern="0" dirty="0">
                <a:effectLst/>
                <a:latin typeface="Verdana" panose="020B0604030504040204" pitchFamily="34" charset="0"/>
                <a:ea typeface="Times New Roman" panose="02020603050405020304" pitchFamily="18" charset="0"/>
                <a:cs typeface="Times New Roman" panose="02020603050405020304" pitchFamily="18" charset="0"/>
              </a:rPr>
              <a:t>Lifelong Cultural Humility</a:t>
            </a:r>
            <a:endParaRPr lang="en-CH" sz="1600" kern="0" dirty="0">
              <a:latin typeface="Verdana" panose="020B0604030504040204" pitchFamily="34" charset="0"/>
              <a:ea typeface="Times New Roman" panose="02020603050405020304" pitchFamily="18" charset="0"/>
              <a:cs typeface="Times New Roman" panose="02020603050405020304" pitchFamily="18" charset="0"/>
            </a:endParaRPr>
          </a:p>
          <a:p>
            <a:r>
              <a:rPr lang="en-CH" sz="1600" kern="0" dirty="0">
                <a:effectLst/>
                <a:cs typeface="Times New Roman" panose="02020603050405020304" pitchFamily="18" charset="0"/>
              </a:rPr>
              <a:t>Coaching Ethics</a:t>
            </a:r>
            <a:r>
              <a:rPr lang="en-CH" sz="1600" dirty="0">
                <a:effectLst/>
              </a:rPr>
              <a:t> </a:t>
            </a:r>
            <a:endParaRPr lang="en-CH" sz="1600" dirty="0"/>
          </a:p>
        </p:txBody>
      </p:sp>
    </p:spTree>
    <p:extLst>
      <p:ext uri="{BB962C8B-B14F-4D97-AF65-F5344CB8AC3E}">
        <p14:creationId xmlns:p14="http://schemas.microsoft.com/office/powerpoint/2010/main" val="154765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n exercising with daughter">
            <a:extLst>
              <a:ext uri="{FF2B5EF4-FFF2-40B4-BE49-F238E27FC236}">
                <a16:creationId xmlns:a16="http://schemas.microsoft.com/office/drawing/2014/main" id="{03E63635-A3B0-2E2C-D02A-D7D5EA55F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284861" y="-1"/>
            <a:ext cx="10225948" cy="6857999"/>
          </a:xfrm>
          <a:prstGeom prst="rect">
            <a:avLst/>
          </a:prstGeom>
        </p:spPr>
      </p:pic>
      <p:sp>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6DBBE-D22F-AF58-5BDF-EFCF4F0E5736}"/>
              </a:ext>
            </a:extLst>
          </p:cNvPr>
          <p:cNvSpPr>
            <a:spLocks noGrp="1"/>
          </p:cNvSpPr>
          <p:nvPr>
            <p:ph type="title"/>
          </p:nvPr>
        </p:nvSpPr>
        <p:spPr>
          <a:xfrm>
            <a:off x="1076092" y="1267323"/>
            <a:ext cx="3874686" cy="4281995"/>
          </a:xfrm>
        </p:spPr>
        <p:txBody>
          <a:bodyPr>
            <a:noAutofit/>
          </a:bodyPr>
          <a:lstStyle/>
          <a:p>
            <a:r>
              <a:rPr lang="en-GB" sz="5400" dirty="0"/>
              <a:t>VI.</a:t>
            </a:r>
            <a:br>
              <a:rPr lang="en-GB" sz="5400" dirty="0"/>
            </a:br>
            <a:r>
              <a:rPr lang="en-CH" sz="5400" kern="100" dirty="0">
                <a:effectLst/>
              </a:rPr>
              <a:t>Definition of Well-Being</a:t>
            </a:r>
            <a:br>
              <a:rPr lang="en-CH" sz="5400" kern="100" dirty="0">
                <a:effectLst/>
              </a:rPr>
            </a:br>
            <a:endParaRPr lang="en-CH" sz="5400" dirty="0"/>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98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4158622A-26E0-5052-F9F3-97D393E02946}"/>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838200" y="1881558"/>
            <a:ext cx="10515600" cy="2317750"/>
          </a:xfrm>
        </p:spPr>
      </p:pic>
      <p:pic>
        <p:nvPicPr>
          <p:cNvPr id="7" name="Picture 6" descr="Text&#10;&#10;Description automatically generated">
            <a:extLst>
              <a:ext uri="{FF2B5EF4-FFF2-40B4-BE49-F238E27FC236}">
                <a16:creationId xmlns:a16="http://schemas.microsoft.com/office/drawing/2014/main" id="{7626BC46-2AA3-E1E0-2845-7F5FDB802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4404421"/>
            <a:ext cx="4419600" cy="918358"/>
          </a:xfrm>
          <a:prstGeom prst="rect">
            <a:avLst/>
          </a:prstGeom>
        </p:spPr>
      </p:pic>
      <p:pic>
        <p:nvPicPr>
          <p:cNvPr id="9" name="Picture 8" descr="Text&#10;&#10;Description automatically generated">
            <a:extLst>
              <a:ext uri="{FF2B5EF4-FFF2-40B4-BE49-F238E27FC236}">
                <a16:creationId xmlns:a16="http://schemas.microsoft.com/office/drawing/2014/main" id="{0A06603C-EC17-1952-7987-585DCE1C38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3332" y="5479299"/>
            <a:ext cx="4400468" cy="899226"/>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60E38F4E-1796-D486-C08C-D8DB45ED4F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440" y="4404421"/>
            <a:ext cx="4419600" cy="918358"/>
          </a:xfrm>
          <a:prstGeom prst="rect">
            <a:avLst/>
          </a:prstGeom>
        </p:spPr>
      </p:pic>
      <p:pic>
        <p:nvPicPr>
          <p:cNvPr id="13" name="Picture 12" descr="Text&#10;&#10;Description automatically generated">
            <a:extLst>
              <a:ext uri="{FF2B5EF4-FFF2-40B4-BE49-F238E27FC236}">
                <a16:creationId xmlns:a16="http://schemas.microsoft.com/office/drawing/2014/main" id="{82E05EE2-38B4-D5EE-9CA4-8A742C296E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3440" y="5479299"/>
            <a:ext cx="4400468" cy="918359"/>
          </a:xfrm>
          <a:prstGeom prst="rect">
            <a:avLst/>
          </a:prstGeom>
        </p:spPr>
      </p:pic>
      <p:pic>
        <p:nvPicPr>
          <p:cNvPr id="1026" name="Picture 2" descr="Home - Global Wellness Institute">
            <a:extLst>
              <a:ext uri="{FF2B5EF4-FFF2-40B4-BE49-F238E27FC236}">
                <a16:creationId xmlns:a16="http://schemas.microsoft.com/office/drawing/2014/main" id="{9837C79F-4B09-C80A-EC5A-D2D7276CCE0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8200" y="243570"/>
            <a:ext cx="7785100" cy="147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5650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CEFC-0E29-F454-59D9-34CB25601844}"/>
              </a:ext>
            </a:extLst>
          </p:cNvPr>
          <p:cNvSpPr>
            <a:spLocks noGrp="1"/>
          </p:cNvSpPr>
          <p:nvPr>
            <p:ph type="title"/>
          </p:nvPr>
        </p:nvSpPr>
        <p:spPr>
          <a:xfrm>
            <a:off x="838200" y="365125"/>
            <a:ext cx="3934767" cy="1325563"/>
          </a:xfrm>
        </p:spPr>
        <p:txBody>
          <a:bodyPr>
            <a:noAutofit/>
          </a:bodyPr>
          <a:lstStyle/>
          <a:p>
            <a:pPr algn="ctr">
              <a:spcAft>
                <a:spcPts val="1200"/>
              </a:spcAft>
            </a:pPr>
            <a:r>
              <a:rPr lang="en-US" sz="2400" i="1" kern="0" dirty="0">
                <a:effectLst/>
                <a:latin typeface="Verdana" panose="020B0604030504040204" pitchFamily="34" charset="0"/>
                <a:ea typeface="Times New Roman" panose="02020603050405020304" pitchFamily="18" charset="0"/>
                <a:cs typeface="Times New Roman" panose="02020603050405020304" pitchFamily="18" charset="0"/>
              </a:rPr>
              <a:t>“Health and Well-Being are inextricably linked.”</a:t>
            </a:r>
            <a:endParaRPr lang="en-CH" sz="24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BF743DC7-9411-1721-E98D-9FA527DDB79D}"/>
              </a:ext>
            </a:extLst>
          </p:cNvPr>
          <p:cNvSpPr>
            <a:spLocks noGrp="1"/>
          </p:cNvSpPr>
          <p:nvPr>
            <p:ph idx="1"/>
          </p:nvPr>
        </p:nvSpPr>
        <p:spPr>
          <a:xfrm>
            <a:off x="838200" y="1825625"/>
            <a:ext cx="3934767" cy="4351338"/>
          </a:xfrm>
        </p:spPr>
        <p:txBody>
          <a:bodyPr/>
          <a:lstStyle/>
          <a:p>
            <a:pPr marL="0" indent="0" algn="ctr">
              <a:buNone/>
            </a:pPr>
            <a:endParaRPr lang="en-US" kern="0" dirty="0">
              <a:ea typeface="Times New Roman" panose="02020603050405020304" pitchFamily="18" charset="0"/>
              <a:cs typeface="Times New Roman" panose="02020603050405020304" pitchFamily="18" charset="0"/>
            </a:endParaRPr>
          </a:p>
          <a:p>
            <a:pPr marL="0" indent="0" algn="ctr">
              <a:buNone/>
            </a:pPr>
            <a:r>
              <a:rPr lang="en-US" sz="2800" kern="0" dirty="0">
                <a:effectLst/>
                <a:latin typeface="Verdana" panose="020B0604030504040204" pitchFamily="34" charset="0"/>
                <a:ea typeface="Times New Roman" panose="02020603050405020304" pitchFamily="18" charset="0"/>
                <a:cs typeface="Times New Roman" panose="02020603050405020304" pitchFamily="18" charset="0"/>
              </a:rPr>
              <a:t> "Health is a state of complete physical, mental, and social well-being and not merely the absence of disease or infirmity.” </a:t>
            </a:r>
          </a:p>
          <a:p>
            <a:pPr marL="0" indent="0" algn="ctr">
              <a:buNone/>
            </a:pPr>
            <a:endParaRPr lang="en-US" kern="0" dirty="0">
              <a:ea typeface="Times New Roman" panose="02020603050405020304" pitchFamily="18" charset="0"/>
              <a:cs typeface="Times New Roman" panose="02020603050405020304" pitchFamily="18" charset="0"/>
            </a:endParaRPr>
          </a:p>
          <a:p>
            <a:pPr marL="0" indent="0" algn="ctr">
              <a:buNone/>
            </a:pPr>
            <a:r>
              <a:rPr lang="en-US" sz="2800" kern="0" dirty="0">
                <a:effectLst/>
                <a:latin typeface="Verdana" panose="020B0604030504040204" pitchFamily="34" charset="0"/>
                <a:ea typeface="Times New Roman" panose="02020603050405020304" pitchFamily="18" charset="0"/>
                <a:cs typeface="Times New Roman" panose="02020603050405020304" pitchFamily="18" charset="0"/>
              </a:rPr>
              <a:t>— WHO</a:t>
            </a:r>
            <a:endParaRPr lang="en-CH" dirty="0"/>
          </a:p>
          <a:p>
            <a:endParaRPr lang="en-CH" dirty="0"/>
          </a:p>
        </p:txBody>
      </p:sp>
      <p:pic>
        <p:nvPicPr>
          <p:cNvPr id="8" name="Picture 7">
            <a:extLst>
              <a:ext uri="{FF2B5EF4-FFF2-40B4-BE49-F238E27FC236}">
                <a16:creationId xmlns:a16="http://schemas.microsoft.com/office/drawing/2014/main" id="{199B9DF1-D5A7-82CB-E828-40C8E0BAB4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134847" y="144061"/>
            <a:ext cx="6873634" cy="654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161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B2EB0250-BDCD-138C-7793-813693580728}"/>
              </a:ext>
            </a:extLst>
          </p:cNvPr>
          <p:cNvGraphicFramePr>
            <a:graphicFrameLocks noGrp="1"/>
          </p:cNvGraphicFramePr>
          <p:nvPr>
            <p:ph idx="1"/>
            <p:extLst>
              <p:ext uri="{D42A27DB-BD31-4B8C-83A1-F6EECF244321}">
                <p14:modId xmlns:p14="http://schemas.microsoft.com/office/powerpoint/2010/main" val="1848065707"/>
              </p:ext>
            </p:extLst>
          </p:nvPr>
        </p:nvGraphicFramePr>
        <p:xfrm>
          <a:off x="644056" y="2514415"/>
          <a:ext cx="10927829" cy="3389135"/>
        </p:xfrm>
        <a:graphic>
          <a:graphicData uri="http://schemas.openxmlformats.org/drawingml/2006/table">
            <a:tbl>
              <a:tblPr firstRow="1" firstCol="1" bandRow="1">
                <a:tableStyleId>{5C22544A-7EE6-4342-B048-85BDC9FD1C3A}</a:tableStyleId>
              </a:tblPr>
              <a:tblGrid>
                <a:gridCol w="5879806">
                  <a:extLst>
                    <a:ext uri="{9D8B030D-6E8A-4147-A177-3AD203B41FA5}">
                      <a16:colId xmlns:a16="http://schemas.microsoft.com/office/drawing/2014/main" val="2967205061"/>
                    </a:ext>
                  </a:extLst>
                </a:gridCol>
                <a:gridCol w="5048023">
                  <a:extLst>
                    <a:ext uri="{9D8B030D-6E8A-4147-A177-3AD203B41FA5}">
                      <a16:colId xmlns:a16="http://schemas.microsoft.com/office/drawing/2014/main" val="2247407024"/>
                    </a:ext>
                  </a:extLst>
                </a:gridCol>
              </a:tblGrid>
              <a:tr h="544626">
                <a:tc gridSpan="2">
                  <a:txBody>
                    <a:bodyPr/>
                    <a:lstStyle/>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Potential Sources to Cultivate Well-Being</a:t>
                      </a:r>
                      <a:endParaRPr lang="en-CH" sz="1900" b="1" kern="1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9821" marR="99821" marT="99821" marB="99821"/>
                </a:tc>
                <a:tc hMerge="1">
                  <a:txBody>
                    <a:bodyPr/>
                    <a:lstStyle/>
                    <a:p>
                      <a:endParaRPr lang="en-CH"/>
                    </a:p>
                  </a:txBody>
                  <a:tcPr/>
                </a:tc>
                <a:extLst>
                  <a:ext uri="{0D108BD9-81ED-4DB2-BD59-A6C34878D82A}">
                    <a16:rowId xmlns:a16="http://schemas.microsoft.com/office/drawing/2014/main" val="2629689130"/>
                  </a:ext>
                </a:extLst>
              </a:tr>
              <a:tr h="2844509">
                <a:tc>
                  <a:txBody>
                    <a:bodyPr/>
                    <a:lstStyle/>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Nourishment/Quality Nutrition</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Environment &amp; Surroundings</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Mindfulness/Reflection</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Contributions/Meaning/Purpose</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Intellectual Stimulation</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Financial Stability</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Spirituality </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Self-Awareness</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Opportunities for Growth</a:t>
                      </a:r>
                      <a:endParaRPr lang="en-CH" sz="1900" b="1" kern="1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9821" marR="99821" marT="99821" marB="99821"/>
                </a:tc>
                <a:tc>
                  <a:txBody>
                    <a:bodyPr/>
                    <a:lstStyle/>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Altruism &amp; Impact</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Self-Direction &amp; Agency</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Constructive Relationships</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Connection/Community</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Rest &amp; Recovery</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Constructive Emotions</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Creativity &amp; Play</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Nature &amp; Sunlight</a:t>
                      </a:r>
                      <a:endParaRPr lang="en-CH" sz="1900" b="1" kern="1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1900" b="1" kern="0" dirty="0">
                          <a:effectLst/>
                          <a:latin typeface="Verdana" panose="020B0604030504040204" pitchFamily="34" charset="0"/>
                          <a:ea typeface="Verdana" panose="020B0604030504040204" pitchFamily="34" charset="0"/>
                          <a:cs typeface="Verdana" panose="020B0604030504040204" pitchFamily="34" charset="0"/>
                        </a:rPr>
                        <a:t>Movement/Physical Activity</a:t>
                      </a:r>
                      <a:endParaRPr lang="en-CH" sz="1900" b="1" kern="1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9821" marR="99821" marT="99821" marB="99821"/>
                </a:tc>
                <a:extLst>
                  <a:ext uri="{0D108BD9-81ED-4DB2-BD59-A6C34878D82A}">
                    <a16:rowId xmlns:a16="http://schemas.microsoft.com/office/drawing/2014/main" val="3045019964"/>
                  </a:ext>
                </a:extLst>
              </a:tr>
            </a:tbl>
          </a:graphicData>
        </a:graphic>
      </p:graphicFrame>
      <p:sp>
        <p:nvSpPr>
          <p:cNvPr id="3" name="TextBox 2">
            <a:extLst>
              <a:ext uri="{FF2B5EF4-FFF2-40B4-BE49-F238E27FC236}">
                <a16:creationId xmlns:a16="http://schemas.microsoft.com/office/drawing/2014/main" id="{20D57E9D-59A4-57A5-19C4-8C14E96ABBF0}"/>
              </a:ext>
            </a:extLst>
          </p:cNvPr>
          <p:cNvSpPr txBox="1"/>
          <p:nvPr/>
        </p:nvSpPr>
        <p:spPr>
          <a:xfrm>
            <a:off x="548640" y="662062"/>
            <a:ext cx="11643358" cy="584775"/>
          </a:xfrm>
          <a:prstGeom prst="rect">
            <a:avLst/>
          </a:prstGeom>
          <a:noFill/>
        </p:spPr>
        <p:txBody>
          <a:bodyPr wrap="square">
            <a:spAutoFit/>
          </a:bodyPr>
          <a:lstStyle/>
          <a:p>
            <a:r>
              <a:rPr lang="en-US" sz="3200" kern="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Potential Sources to Cultivate Well-Being</a:t>
            </a:r>
            <a:endParaRPr lang="en-CH" sz="32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426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Women holding hands">
            <a:extLst>
              <a:ext uri="{FF2B5EF4-FFF2-40B4-BE49-F238E27FC236}">
                <a16:creationId xmlns:a16="http://schemas.microsoft.com/office/drawing/2014/main" id="{80BEBB4D-3B73-3446-FF33-0221F18ED8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5785" y="-1"/>
            <a:ext cx="11487148"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1036684" y="1152144"/>
            <a:ext cx="3953501" cy="3072393"/>
          </a:xfrm>
        </p:spPr>
        <p:txBody>
          <a:bodyPr vert="horz" lIns="91440" tIns="45720" rIns="91440" bIns="45720" rtlCol="0" anchor="b">
            <a:normAutofit/>
          </a:bodyPr>
          <a:lstStyle/>
          <a:p>
            <a:r>
              <a:rPr lang="en-US" sz="4000" dirty="0"/>
              <a:t>VII.</a:t>
            </a:r>
            <a:br>
              <a:rPr lang="en-US" sz="4000" dirty="0"/>
            </a:br>
            <a:r>
              <a:rPr lang="en-US" sz="4000" dirty="0"/>
              <a:t>Types of Diversity (11)</a:t>
            </a: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D0CE8E6-1AD8-2396-6611-4FC9D26FBAA7}"/>
              </a:ext>
            </a:extLst>
          </p:cNvPr>
          <p:cNvSpPr txBox="1"/>
          <p:nvPr/>
        </p:nvSpPr>
        <p:spPr>
          <a:xfrm>
            <a:off x="1036684" y="4407354"/>
            <a:ext cx="8438786" cy="1646605"/>
          </a:xfrm>
          <a:prstGeom prst="rect">
            <a:avLst/>
          </a:prstGeom>
          <a:noFill/>
        </p:spPr>
        <p:txBody>
          <a:bodyPr wrap="square">
            <a:spAutoFit/>
          </a:bodyPr>
          <a:lstStyle/>
          <a:p>
            <a:pPr marL="1257300" indent="-342900">
              <a:spcBef>
                <a:spcPts val="200"/>
              </a:spcBef>
              <a:buClr>
                <a:schemeClr val="bg1"/>
              </a:buClr>
              <a:buFont typeface="Arial" panose="020B0604020202020204" pitchFamily="34" charset="0"/>
              <a:buChar char="•"/>
            </a:pPr>
            <a:r>
              <a:rPr lang="en-CH" sz="24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What it is</a:t>
            </a:r>
          </a:p>
          <a:p>
            <a:pPr marL="1257300" indent="-342900">
              <a:spcBef>
                <a:spcPts val="200"/>
              </a:spcBef>
              <a:buClr>
                <a:schemeClr val="bg1"/>
              </a:buClr>
              <a:buFont typeface="Arial" panose="020B0604020202020204" pitchFamily="34" charset="0"/>
              <a:buChar char="•"/>
            </a:pPr>
            <a:r>
              <a:rPr lang="en-CH" sz="24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Why it matters	</a:t>
            </a:r>
          </a:p>
          <a:p>
            <a:pPr marL="1257300" indent="-342900">
              <a:spcBef>
                <a:spcPts val="200"/>
              </a:spcBef>
              <a:buClr>
                <a:schemeClr val="bg1"/>
              </a:buClr>
              <a:buFont typeface="Arial" panose="020B0604020202020204" pitchFamily="34" charset="0"/>
              <a:buChar char="•"/>
            </a:pPr>
            <a:r>
              <a:rPr lang="en-CH" sz="24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How HWC can support this type of diversity</a:t>
            </a:r>
          </a:p>
          <a:p>
            <a:pPr marL="1257300" indent="-342900">
              <a:spcBef>
                <a:spcPts val="200"/>
              </a:spcBef>
              <a:buClr>
                <a:schemeClr val="bg1"/>
              </a:buClr>
              <a:buFont typeface="Arial" panose="020B0604020202020204" pitchFamily="34" charset="0"/>
              <a:buChar char="•"/>
            </a:pPr>
            <a:r>
              <a:rPr lang="en-CH" sz="24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Voices from the Field</a:t>
            </a:r>
            <a:endParaRPr lang="en-CH"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89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Women holding hands">
            <a:extLst>
              <a:ext uri="{FF2B5EF4-FFF2-40B4-BE49-F238E27FC236}">
                <a16:creationId xmlns:a16="http://schemas.microsoft.com/office/drawing/2014/main" id="{80BEBB4D-3B73-3446-FF33-0221F18ED8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5785" y="-1"/>
            <a:ext cx="11487148"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b">
            <a:noAutofit/>
          </a:bodyPr>
          <a:lstStyle/>
          <a:p>
            <a:pPr marL="1371600" lvl="3" algn="l">
              <a:spcBef>
                <a:spcPts val="200"/>
              </a:spcBef>
              <a:buClr>
                <a:schemeClr val="bg1"/>
              </a:buClr>
            </a:pP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VII.</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Race &amp; Ethnicity	</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2. Age &amp; Generation</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3. Gender</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4. Sexual Orientation</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5. Religious &amp; Spiritual</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6. Physical Disability</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7. Socio-economic Status &amp; Social Determinants of Health</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8. Health Statu</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9. Neurodiversity &amp; ADHD	</a:t>
            </a:r>
            <a:b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CH" dirty="0">
                <a:solidFill>
                  <a:schemeClr val="bg1"/>
                </a:solidFill>
                <a:latin typeface="Verdana" panose="020B0604030504040204" pitchFamily="34" charset="0"/>
                <a:ea typeface="Verdana" panose="020B0604030504040204" pitchFamily="34" charset="0"/>
                <a:cs typeface="Verdana" panose="020B0604030504040204" pitchFamily="34" charset="0"/>
              </a:rPr>
              <a:t>10. Weight Bias &amp; Stigma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17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Senior man at home">
            <a:extLst>
              <a:ext uri="{FF2B5EF4-FFF2-40B4-BE49-F238E27FC236}">
                <a16:creationId xmlns:a16="http://schemas.microsoft.com/office/drawing/2014/main" id="{70AD78D9-E879-C4E5-3D79-A2CAC1EF0B1B}"/>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CB70790-4222-DF4B-5047-197E8FF7E807}"/>
              </a:ext>
            </a:extLst>
          </p:cNvPr>
          <p:cNvSpPr>
            <a:spLocks noGrp="1"/>
          </p:cNvSpPr>
          <p:nvPr>
            <p:ph type="title"/>
          </p:nvPr>
        </p:nvSpPr>
        <p:spPr>
          <a:xfrm>
            <a:off x="1198181" y="728906"/>
            <a:ext cx="9792471" cy="2057037"/>
          </a:xfrm>
        </p:spPr>
        <p:txBody>
          <a:bodyPr>
            <a:normAutofit/>
          </a:bodyPr>
          <a:lstStyle/>
          <a:p>
            <a:r>
              <a:rPr lang="en-US" b="1" kern="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Intersectionality</a:t>
            </a:r>
            <a:r>
              <a:rPr lang="en-US" kern="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CH">
              <a:solidFill>
                <a:srgbClr val="FFFFFF"/>
              </a:solidFill>
            </a:endParaRPr>
          </a:p>
        </p:txBody>
      </p:sp>
      <p:sp>
        <p:nvSpPr>
          <p:cNvPr id="3" name="Content Placeholder 2">
            <a:extLst>
              <a:ext uri="{FF2B5EF4-FFF2-40B4-BE49-F238E27FC236}">
                <a16:creationId xmlns:a16="http://schemas.microsoft.com/office/drawing/2014/main" id="{A8287365-126E-6EAC-3F0F-FA835D0D348A}"/>
              </a:ext>
            </a:extLst>
          </p:cNvPr>
          <p:cNvSpPr>
            <a:spLocks noGrp="1"/>
          </p:cNvSpPr>
          <p:nvPr>
            <p:ph idx="1"/>
          </p:nvPr>
        </p:nvSpPr>
        <p:spPr>
          <a:xfrm>
            <a:off x="1198181" y="2957665"/>
            <a:ext cx="9792471" cy="3171423"/>
          </a:xfrm>
        </p:spPr>
        <p:txBody>
          <a:bodyPr anchor="b">
            <a:normAutofit/>
          </a:bodyPr>
          <a:lstStyle/>
          <a:p>
            <a:pPr marL="0" indent="0">
              <a:buNone/>
            </a:pPr>
            <a:r>
              <a:rPr lang="en-CH" sz="20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Intersectionality, through the lens of DEIB, recognizes that individuals may encounter simultaneous forms of discrimination and marginalization.</a:t>
            </a:r>
          </a:p>
          <a:p>
            <a:pPr marL="0" indent="0">
              <a:buNone/>
            </a:pPr>
            <a:r>
              <a:rPr lang="en-CH" sz="20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Emphasizes that these various forms of oppression are intricately connected and cannot be comprehended in isolation.</a:t>
            </a:r>
          </a:p>
          <a:p>
            <a:pPr marL="0" indent="0">
              <a:buNone/>
            </a:pPr>
            <a:endParaRPr lang="en-CH" sz="20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CH" sz="2000" dirty="0">
              <a:solidFill>
                <a:srgbClr val="FFFFFF"/>
              </a:solidFill>
            </a:endParaRPr>
          </a:p>
        </p:txBody>
      </p:sp>
    </p:spTree>
    <p:extLst>
      <p:ext uri="{BB962C8B-B14F-4D97-AF65-F5344CB8AC3E}">
        <p14:creationId xmlns:p14="http://schemas.microsoft.com/office/powerpoint/2010/main" val="358394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06971" y="-1"/>
            <a:ext cx="11585029"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1. Race and Ethnicity</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12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4" descr="A sign with a face mask on it&#10;&#10;Description automatically generated">
            <a:extLst>
              <a:ext uri="{FF2B5EF4-FFF2-40B4-BE49-F238E27FC236}">
                <a16:creationId xmlns:a16="http://schemas.microsoft.com/office/drawing/2014/main" id="{E55B6E01-92AA-97F2-A361-665E2820E4FF}"/>
              </a:ext>
            </a:extLst>
          </p:cNvPr>
          <p:cNvPicPr>
            <a:picLocks noChangeAspect="1"/>
          </p:cNvPicPr>
          <p:nvPr/>
        </p:nvPicPr>
        <p:blipFill rotWithShape="1">
          <a:blip r:embed="rId2" cstate="email">
            <a:alphaModFix amt="5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A84DE7C3-E829-0BF6-B55F-C60E576B0E10}"/>
              </a:ext>
            </a:extLst>
          </p:cNvPr>
          <p:cNvSpPr>
            <a:spLocks noGrp="1"/>
          </p:cNvSpPr>
          <p:nvPr>
            <p:ph type="title"/>
          </p:nvPr>
        </p:nvSpPr>
        <p:spPr>
          <a:xfrm>
            <a:off x="686834" y="591344"/>
            <a:ext cx="3200400" cy="5585619"/>
          </a:xfrm>
        </p:spPr>
        <p:txBody>
          <a:bodyPr>
            <a:normAutofit/>
          </a:bodyPr>
          <a:lstStyle/>
          <a:p>
            <a:r>
              <a:rPr lang="en-CH" sz="4000" dirty="0">
                <a:solidFill>
                  <a:srgbClr val="FFFFFF"/>
                </a:solidFill>
              </a:rPr>
              <a:t>1. Race &amp; Ethnicity: HWC support</a:t>
            </a: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24D94D-145C-66EB-838E-0ED15D3521F2}"/>
              </a:ext>
            </a:extLst>
          </p:cNvPr>
          <p:cNvSpPr>
            <a:spLocks noGrp="1"/>
          </p:cNvSpPr>
          <p:nvPr>
            <p:ph idx="1"/>
          </p:nvPr>
        </p:nvSpPr>
        <p:spPr>
          <a:xfrm>
            <a:off x="4447308" y="591344"/>
            <a:ext cx="6906491" cy="5585619"/>
          </a:xfrm>
        </p:spPr>
        <p:txBody>
          <a:bodyPr anchor="ctr">
            <a:normAutofit/>
          </a:bodyPr>
          <a:lstStyle/>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Adopt inclusive practice that promote equity and empower individuals from diverse backgrounds</a:t>
            </a:r>
            <a:endParaRPr lang="en-CH" sz="1800" kern="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Actively cultivate cultural competence through education: cultural norms, beliefs, etc.</a:t>
            </a:r>
            <a:endParaRPr lang="en-CH" sz="1800" kern="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Engage non-judgmentally, fostering a sense of inclusivity and trust</a:t>
            </a:r>
            <a:endParaRPr lang="en-CH" sz="1800" kern="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Advocate for elimination of systemic barriers contributing to health disparities</a:t>
            </a:r>
            <a:endParaRPr lang="en-CH" sz="1800" kern="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Tailor plans to consider the specific factors impacting clients from different racial and ethnic backgrounds.</a:t>
            </a:r>
            <a:endParaRPr lang="en-CH" sz="18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kern="0" dirty="0">
                <a:solidFill>
                  <a:srgbClr val="FFFFFF"/>
                </a:solidFill>
                <a:ea typeface="Times New Roman" panose="02020603050405020304" pitchFamily="18" charset="0"/>
                <a:cs typeface="Times New Roman" panose="02020603050405020304" pitchFamily="18" charset="0"/>
              </a:rPr>
              <a:t>A</a:t>
            </a:r>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dopt culturally sensitive communication strategies, mindful of language</a:t>
            </a: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Serve as advocates for diversity within the HWC profession helping clients feel seen, understood, and supported, ultimately breaking down biases and fostering a more equitable approach</a:t>
            </a:r>
            <a:endParaRPr lang="en-CH" sz="18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3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Women and child sitting on stoop">
            <a:extLst>
              <a:ext uri="{FF2B5EF4-FFF2-40B4-BE49-F238E27FC236}">
                <a16:creationId xmlns:a16="http://schemas.microsoft.com/office/drawing/2014/main" id="{80BEBB4D-3B73-3446-FF33-0221F18ED8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606972" y="0"/>
            <a:ext cx="11585028" cy="6858000"/>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2. </a:t>
            </a:r>
            <a:r>
              <a:rPr lang="en-CH" sz="5400" kern="100" dirty="0">
                <a:solidFill>
                  <a:schemeClr val="bg1"/>
                </a:solidFill>
                <a:effectLst/>
              </a:rPr>
              <a:t>Age &amp; Generation Diversity</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03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Women and child sitting on stoop">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Lst>
          </a:blip>
          <a:srcRect/>
          <a:stretch/>
        </p:blipFill>
        <p:spPr>
          <a:xfrm flipH="1">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0B7F97E-BFF5-9E60-26BC-46E1AA018DDD}"/>
              </a:ext>
            </a:extLst>
          </p:cNvPr>
          <p:cNvSpPr>
            <a:spLocks noGrp="1"/>
          </p:cNvSpPr>
          <p:nvPr>
            <p:ph idx="1"/>
          </p:nvPr>
        </p:nvSpPr>
        <p:spPr>
          <a:xfrm>
            <a:off x="4447308" y="591344"/>
            <a:ext cx="6906491" cy="5585619"/>
          </a:xfrm>
        </p:spPr>
        <p:txBody>
          <a:bodyPr anchor="ctr">
            <a:normAutofit/>
          </a:bodyPr>
          <a:lstStyle/>
          <a:p>
            <a:r>
              <a:rPr lang="en-CH" sz="2400" dirty="0">
                <a:solidFill>
                  <a:srgbClr val="FFFFFF"/>
                </a:solidFill>
              </a:rPr>
              <a:t>Align distinct values for every generation</a:t>
            </a:r>
          </a:p>
          <a:p>
            <a:r>
              <a:rPr lang="en-CH" sz="2400" dirty="0">
                <a:solidFill>
                  <a:srgbClr val="FFFFFF"/>
                </a:solidFill>
              </a:rPr>
              <a:t>Focus on age-appropriate health and well-being</a:t>
            </a:r>
          </a:p>
          <a:p>
            <a:r>
              <a:rPr lang="en-CH" sz="2400" dirty="0">
                <a:solidFill>
                  <a:srgbClr val="FFFFFF"/>
                </a:solidFill>
              </a:rPr>
              <a:t>Support </a:t>
            </a:r>
            <a:r>
              <a:rPr lang="en-GB" sz="2400" dirty="0">
                <a:solidFill>
                  <a:srgbClr val="FFFFFF"/>
                </a:solidFill>
              </a:rPr>
              <a:t>p</a:t>
            </a:r>
            <a:r>
              <a:rPr lang="en-CH" sz="2400" dirty="0">
                <a:solidFill>
                  <a:srgbClr val="FFFFFF"/>
                </a:solidFill>
              </a:rPr>
              <a:t>reventative health: key to longevity</a:t>
            </a:r>
          </a:p>
          <a:p>
            <a:r>
              <a:rPr lang="en-CH" sz="2400" dirty="0">
                <a:solidFill>
                  <a:srgbClr val="FFFFFF"/>
                </a:solidFill>
              </a:rPr>
              <a:t>Encourage Health behaviors supporting 70% of aging</a:t>
            </a:r>
          </a:p>
          <a:p>
            <a:r>
              <a:rPr lang="en-CH" sz="2400" dirty="0">
                <a:solidFill>
                  <a:srgbClr val="FFFFFF"/>
                </a:solidFill>
              </a:rPr>
              <a:t>Create supportive environment, adding years to life</a:t>
            </a:r>
          </a:p>
          <a:p>
            <a:r>
              <a:rPr lang="en-CH" sz="2400" dirty="0">
                <a:solidFill>
                  <a:srgbClr val="FFFFFF"/>
                </a:solidFill>
              </a:rPr>
              <a:t>Help recognize ageism and age-related bias in healthcare and in general</a:t>
            </a:r>
          </a:p>
          <a:p>
            <a:r>
              <a:rPr lang="en-US" sz="24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Foster inclusivity by creating a safe and judgment-free space</a:t>
            </a:r>
            <a:r>
              <a:rPr lang="en-CH" sz="2400" dirty="0">
                <a:solidFill>
                  <a:srgbClr val="FFFFFF"/>
                </a:solidFill>
                <a:effectLst/>
              </a:rPr>
              <a:t> </a:t>
            </a:r>
            <a:endParaRPr lang="en-US" sz="2400" kern="0" dirty="0">
              <a:solidFill>
                <a:srgbClr val="FFFFFF"/>
              </a:solidFill>
              <a:effectLst/>
              <a:cs typeface="Times New Roman" panose="02020603050405020304" pitchFamily="18" charset="0"/>
            </a:endParaRPr>
          </a:p>
        </p:txBody>
      </p:sp>
      <p:sp>
        <p:nvSpPr>
          <p:cNvPr id="7" name="Title 1">
            <a:extLst>
              <a:ext uri="{FF2B5EF4-FFF2-40B4-BE49-F238E27FC236}">
                <a16:creationId xmlns:a16="http://schemas.microsoft.com/office/drawing/2014/main" id="{4D57BB25-51CD-5167-32BF-7A45F8828B83}"/>
              </a:ext>
            </a:extLst>
          </p:cNvPr>
          <p:cNvSpPr txBox="1">
            <a:spLocks/>
          </p:cNvSpPr>
          <p:nvPr/>
        </p:nvSpPr>
        <p:spPr>
          <a:xfrm>
            <a:off x="686834" y="591344"/>
            <a:ext cx="3480438"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2. Age &amp; Generations</a:t>
            </a:r>
          </a:p>
        </p:txBody>
      </p:sp>
    </p:spTree>
    <p:extLst>
      <p:ext uri="{BB962C8B-B14F-4D97-AF65-F5344CB8AC3E}">
        <p14:creationId xmlns:p14="http://schemas.microsoft.com/office/powerpoint/2010/main" val="13977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06971" y="0"/>
            <a:ext cx="12316549"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3. Gender</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84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3B6590-2E0E-8369-931F-FE476B98769C}"/>
              </a:ext>
            </a:extLst>
          </p:cNvPr>
          <p:cNvSpPr>
            <a:spLocks noGrp="1"/>
          </p:cNvSpPr>
          <p:nvPr>
            <p:ph type="title"/>
          </p:nvPr>
        </p:nvSpPr>
        <p:spPr>
          <a:xfrm>
            <a:off x="746760" y="825500"/>
            <a:ext cx="10515600" cy="1325563"/>
          </a:xfrm>
        </p:spPr>
        <p:txBody>
          <a:bodyPr>
            <a:normAutofit fontScale="90000"/>
          </a:bodyPr>
          <a:lstStyle/>
          <a:p>
            <a:r>
              <a:rPr lang="en-GB" sz="3200" dirty="0"/>
              <a:t>Purpose: </a:t>
            </a:r>
            <a:r>
              <a:rPr lang="en-US" sz="3200" kern="0" dirty="0">
                <a:effectLst/>
              </a:rPr>
              <a:t>to offer guidance and insight to individuals, leaders, service providers, and advocates of DEIB worldwide.</a:t>
            </a:r>
            <a:r>
              <a:rPr lang="en-CH" sz="3200" dirty="0">
                <a:effectLst/>
              </a:rPr>
              <a:t> </a:t>
            </a:r>
            <a:endParaRPr lang="en-GB" sz="3200" dirty="0"/>
          </a:p>
        </p:txBody>
      </p:sp>
      <p:graphicFrame>
        <p:nvGraphicFramePr>
          <p:cNvPr id="8" name="Content Placeholder 5">
            <a:extLst>
              <a:ext uri="{FF2B5EF4-FFF2-40B4-BE49-F238E27FC236}">
                <a16:creationId xmlns:a16="http://schemas.microsoft.com/office/drawing/2014/main" id="{3EC2E628-09B1-F850-83B6-3A7027892213}"/>
              </a:ext>
            </a:extLst>
          </p:cNvPr>
          <p:cNvGraphicFramePr>
            <a:graphicFrameLocks noGrp="1"/>
          </p:cNvGraphicFramePr>
          <p:nvPr>
            <p:ph idx="1"/>
            <p:extLst>
              <p:ext uri="{D42A27DB-BD31-4B8C-83A1-F6EECF244321}">
                <p14:modId xmlns:p14="http://schemas.microsoft.com/office/powerpoint/2010/main" val="2211514860"/>
              </p:ext>
            </p:extLst>
          </p:nvPr>
        </p:nvGraphicFramePr>
        <p:xfrm>
          <a:off x="584200" y="1825625"/>
          <a:ext cx="11252200"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3690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r="-1" b="-1"/>
          <a:stretch/>
        </p:blipFill>
        <p:spPr>
          <a:xfrm>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BFA952-963B-7195-A8AE-7BF2B2CF657E}"/>
              </a:ext>
            </a:extLst>
          </p:cNvPr>
          <p:cNvSpPr>
            <a:spLocks noGrp="1"/>
          </p:cNvSpPr>
          <p:nvPr>
            <p:ph idx="1"/>
          </p:nvPr>
        </p:nvSpPr>
        <p:spPr>
          <a:xfrm>
            <a:off x="4447308" y="591344"/>
            <a:ext cx="6906491" cy="5585619"/>
          </a:xfrm>
        </p:spPr>
        <p:txBody>
          <a:bodyPr anchor="ctr">
            <a:normAutofit lnSpcReduction="10000"/>
          </a:bodyPr>
          <a:lstStyle/>
          <a:p>
            <a:pPr marL="342900" indent="-342900" fontAlgn="base">
              <a:buSzPts val="1000"/>
              <a:buFont typeface="Symbol" pitchFamily="2" charset="2"/>
              <a:buChar char=""/>
              <a:tabLst>
                <a:tab pos="457200" algn="l"/>
              </a:tabLst>
            </a:pPr>
            <a:r>
              <a:rPr lang="en-US" sz="1800" dirty="0">
                <a:effectLst/>
                <a:latin typeface="Verdana" panose="020B0604030504040204" pitchFamily="34" charset="0"/>
                <a:ea typeface="Times New Roman" panose="02020603050405020304" pitchFamily="18" charset="0"/>
              </a:rPr>
              <a:t>Educate</a:t>
            </a:r>
            <a:r>
              <a:rPr lang="en-CH" sz="1800" dirty="0">
                <a:effectLst/>
                <a:latin typeface="Verdana" panose="020B0604030504040204" pitchFamily="34" charset="0"/>
                <a:ea typeface="Times New Roman" panose="02020603050405020304" pitchFamily="18" charset="0"/>
              </a:rPr>
              <a:t> on </a:t>
            </a:r>
            <a:r>
              <a:rPr lang="en-GB" sz="1800" dirty="0">
                <a:effectLst/>
                <a:latin typeface="Verdana" panose="020B0604030504040204" pitchFamily="34" charset="0"/>
                <a:ea typeface="Times New Roman" panose="02020603050405020304" pitchFamily="18" charset="0"/>
              </a:rPr>
              <a:t>the </a:t>
            </a:r>
            <a:r>
              <a:rPr lang="en-CH" sz="1800" dirty="0">
                <a:effectLst/>
                <a:latin typeface="Verdana" panose="020B0604030504040204" pitchFamily="34" charset="0"/>
                <a:ea typeface="Times New Roman" panose="02020603050405020304" pitchFamily="18" charset="0"/>
              </a:rPr>
              <a:t>latest research and best practices in addressing gender and gender identity health disparities</a:t>
            </a:r>
            <a:endParaRPr lang="en-CH"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CH" sz="1800" dirty="0">
                <a:effectLst/>
                <a:latin typeface="Verdana" panose="020B0604030504040204" pitchFamily="34" charset="0"/>
                <a:ea typeface="Times New Roman" panose="02020603050405020304" pitchFamily="18" charset="0"/>
              </a:rPr>
              <a:t>Raise Awareness to help clients recognize when they are facing gender and gender-related health disparities</a:t>
            </a:r>
            <a:endParaRPr lang="en-CH"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CH" sz="1800" dirty="0">
                <a:effectLst/>
                <a:latin typeface="Verdana" panose="020B0604030504040204" pitchFamily="34" charset="0"/>
                <a:ea typeface="Times New Roman" panose="02020603050405020304" pitchFamily="18" charset="0"/>
              </a:rPr>
              <a:t>Help clients increase emotional agility and develop behavioral strategies to cope with events of gender and gender-related health disparities and discrimination</a:t>
            </a:r>
            <a:endParaRPr lang="en-CH"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CH" sz="1800" dirty="0">
                <a:effectLst/>
                <a:latin typeface="Verdana" panose="020B0604030504040204" pitchFamily="34" charset="0"/>
                <a:ea typeface="Times New Roman" panose="02020603050405020304" pitchFamily="18" charset="0"/>
              </a:rPr>
              <a:t>Help clients create tailored responses and interventions to address specific reoccurring gender and gender-related health disparities and discrimination</a:t>
            </a:r>
            <a:endParaRPr lang="en-CH"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itchFamily="2" charset="2"/>
              <a:buChar char=""/>
              <a:tabLst>
                <a:tab pos="457200" algn="l"/>
              </a:tabLst>
            </a:pPr>
            <a:r>
              <a:rPr lang="en-CH" sz="1800" dirty="0">
                <a:effectLst/>
                <a:latin typeface="Verdana" panose="020B0604030504040204" pitchFamily="34" charset="0"/>
                <a:ea typeface="Times New Roman" panose="02020603050405020304" pitchFamily="18" charset="0"/>
              </a:rPr>
              <a:t>Empower clients by addressing the mental effects of gender-related discrimination, such as stress, anxiety, depressive states, low self-esteem, and lack of confidence</a:t>
            </a:r>
            <a:endParaRPr lang="en-CH" sz="1800" dirty="0">
              <a:effectLst/>
              <a:latin typeface="Times New Roman" panose="02020603050405020304" pitchFamily="18" charset="0"/>
              <a:ea typeface="Times New Roman" panose="02020603050405020304" pitchFamily="18" charset="0"/>
            </a:endParaRPr>
          </a:p>
          <a:p>
            <a:pPr marL="342900" lvl="0" indent="-342900" fontAlgn="base">
              <a:spcAft>
                <a:spcPts val="1800"/>
              </a:spcAft>
              <a:buSzPts val="1000"/>
              <a:buFont typeface="Symbol" pitchFamily="2" charset="2"/>
              <a:buChar char=""/>
              <a:tabLst>
                <a:tab pos="457200" algn="l"/>
                <a:tab pos="457200" algn="l"/>
              </a:tabLst>
            </a:pPr>
            <a:r>
              <a:rPr lang="en-CH" sz="1800" dirty="0">
                <a:effectLst/>
                <a:latin typeface="Verdana" panose="020B0604030504040204" pitchFamily="34" charset="0"/>
                <a:ea typeface="Times New Roman" panose="02020603050405020304" pitchFamily="18" charset="0"/>
              </a:rPr>
              <a:t>Promote health literacy and data collection to help clients educate themselves about their health and social rights</a:t>
            </a:r>
          </a:p>
        </p:txBody>
      </p:sp>
      <p:sp>
        <p:nvSpPr>
          <p:cNvPr id="7" name="Title 1">
            <a:extLst>
              <a:ext uri="{FF2B5EF4-FFF2-40B4-BE49-F238E27FC236}">
                <a16:creationId xmlns:a16="http://schemas.microsoft.com/office/drawing/2014/main" id="{C62D7AB5-A0F5-4CBF-4B8D-519725791D63}"/>
              </a:ext>
            </a:extLst>
          </p:cNvPr>
          <p:cNvSpPr txBox="1">
            <a:spLocks/>
          </p:cNvSpPr>
          <p:nvPr/>
        </p:nvSpPr>
        <p:spPr>
          <a:xfrm>
            <a:off x="686834" y="591344"/>
            <a:ext cx="3200400"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2. Gender</a:t>
            </a:r>
          </a:p>
        </p:txBody>
      </p:sp>
    </p:spTree>
    <p:extLst>
      <p:ext uri="{BB962C8B-B14F-4D97-AF65-F5344CB8AC3E}">
        <p14:creationId xmlns:p14="http://schemas.microsoft.com/office/powerpoint/2010/main" val="98870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06970" y="-218885"/>
            <a:ext cx="11581981" cy="7721321"/>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4. Sexual Orientation</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90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EDFF19-2A02-82DA-5B69-5F8707675575}"/>
              </a:ext>
            </a:extLst>
          </p:cNvPr>
          <p:cNvSpPr>
            <a:spLocks noGrp="1"/>
          </p:cNvSpPr>
          <p:nvPr>
            <p:ph idx="1"/>
          </p:nvPr>
        </p:nvSpPr>
        <p:spPr>
          <a:xfrm>
            <a:off x="4447308" y="591344"/>
            <a:ext cx="6906491" cy="5585619"/>
          </a:xfrm>
        </p:spPr>
        <p:txBody>
          <a:bodyPr anchor="ctr">
            <a:normAutofit/>
          </a:bodyPr>
          <a:lstStyle/>
          <a:p>
            <a:r>
              <a:rPr lang="en-US" sz="2400" kern="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Foster equality, and inclusivity by recognizing and respecting different sexual orientations </a:t>
            </a:r>
          </a:p>
          <a:p>
            <a:r>
              <a:rPr lang="en-US" sz="2400" kern="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Keep abreast of current research, trends, and best practices in LGBTQ+ healthcare </a:t>
            </a:r>
          </a:p>
          <a:p>
            <a:r>
              <a:rPr lang="en-US" sz="2400" kern="0" dirty="0">
                <a:solidFill>
                  <a:srgbClr val="FFFFFF"/>
                </a:solidFill>
                <a:ea typeface="Times New Roman" panose="02020603050405020304" pitchFamily="18" charset="0"/>
                <a:cs typeface="Arial" panose="020B0604020202020204" pitchFamily="34" charset="0"/>
              </a:rPr>
              <a:t>C</a:t>
            </a:r>
            <a:r>
              <a:rPr lang="en-US" sz="2400" kern="0" dirty="0">
                <a:solidFill>
                  <a:srgbClr val="FFFFFF"/>
                </a:solidFill>
                <a:effectLst/>
                <a:latin typeface="Verdana" panose="020B0604030504040204" pitchFamily="34" charset="0"/>
                <a:ea typeface="Times New Roman" panose="02020603050405020304" pitchFamily="18" charset="0"/>
                <a:cs typeface="Arial" panose="020B0604020202020204" pitchFamily="34" charset="0"/>
              </a:rPr>
              <a:t>ultivate an inclusive and welcoming space</a:t>
            </a:r>
            <a:r>
              <a:rPr lang="en-CH" sz="2400" dirty="0">
                <a:solidFill>
                  <a:srgbClr val="FFFFFF"/>
                </a:solidFill>
                <a:effectLst/>
              </a:rPr>
              <a:t> supporting all sexual orientations</a:t>
            </a:r>
          </a:p>
          <a:p>
            <a:r>
              <a:rPr lang="en-CH" sz="2400" dirty="0">
                <a:solidFill>
                  <a:srgbClr val="FFFFFF"/>
                </a:solidFill>
              </a:rPr>
              <a:t>Employ </a:t>
            </a:r>
            <a:r>
              <a:rPr lang="en-GB" sz="2400" dirty="0">
                <a:solidFill>
                  <a:srgbClr val="FFFFFF"/>
                </a:solidFill>
              </a:rPr>
              <a:t>an </a:t>
            </a:r>
            <a:r>
              <a:rPr lang="en-CH" sz="2400" dirty="0">
                <a:solidFill>
                  <a:srgbClr val="FFFFFF"/>
                </a:solidFill>
              </a:rPr>
              <a:t>open, humble, and curious line of questioning</a:t>
            </a:r>
          </a:p>
          <a:p>
            <a:endParaRPr lang="en-CH" dirty="0">
              <a:solidFill>
                <a:srgbClr val="FFFFFF"/>
              </a:solidFill>
            </a:endParaRPr>
          </a:p>
        </p:txBody>
      </p:sp>
      <p:sp>
        <p:nvSpPr>
          <p:cNvPr id="7" name="Title 1">
            <a:extLst>
              <a:ext uri="{FF2B5EF4-FFF2-40B4-BE49-F238E27FC236}">
                <a16:creationId xmlns:a16="http://schemas.microsoft.com/office/drawing/2014/main" id="{D35E0669-5139-EACA-C43C-55F442D87DB1}"/>
              </a:ext>
            </a:extLst>
          </p:cNvPr>
          <p:cNvSpPr txBox="1">
            <a:spLocks/>
          </p:cNvSpPr>
          <p:nvPr/>
        </p:nvSpPr>
        <p:spPr>
          <a:xfrm>
            <a:off x="686834" y="591344"/>
            <a:ext cx="3200400"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4. Sexual Orientation</a:t>
            </a:r>
          </a:p>
        </p:txBody>
      </p:sp>
    </p:spTree>
    <p:extLst>
      <p:ext uri="{BB962C8B-B14F-4D97-AF65-F5344CB8AC3E}">
        <p14:creationId xmlns:p14="http://schemas.microsoft.com/office/powerpoint/2010/main" val="359624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a:srcRect/>
          <a:stretch/>
        </p:blipFill>
        <p:spPr>
          <a:xfrm>
            <a:off x="606970" y="-1"/>
            <a:ext cx="11585029"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5. Religion &amp; Spirituality</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897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Lst>
          </a:blip>
          <a:srcRect/>
          <a:stretch/>
        </p:blipFill>
        <p:spPr>
          <a:xfrm>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FAEC56-DB5B-3C1B-FDA6-24B147640B82}"/>
              </a:ext>
            </a:extLst>
          </p:cNvPr>
          <p:cNvSpPr>
            <a:spLocks noGrp="1"/>
          </p:cNvSpPr>
          <p:nvPr>
            <p:ph idx="1"/>
          </p:nvPr>
        </p:nvSpPr>
        <p:spPr>
          <a:xfrm>
            <a:off x="4447308" y="591344"/>
            <a:ext cx="6906491" cy="5585619"/>
          </a:xfrm>
        </p:spPr>
        <p:txBody>
          <a:bodyPr anchor="ctr">
            <a:normAutofit/>
          </a:bodyPr>
          <a:lstStyle/>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Explore with curiosity and compassion the deep beliefs of individuals</a:t>
            </a:r>
            <a:r>
              <a:rPr lang="en-US" sz="1800" b="1"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focusing on the individual nature of people</a:t>
            </a:r>
          </a:p>
          <a:p>
            <a:r>
              <a:rPr lang="en-US" sz="1800" kern="0" dirty="0">
                <a:solidFill>
                  <a:srgbClr val="FFFFFF"/>
                </a:solidFill>
                <a:ea typeface="Times New Roman" panose="02020603050405020304" pitchFamily="18" charset="0"/>
                <a:cs typeface="Times New Roman" panose="02020603050405020304" pitchFamily="18" charset="0"/>
              </a:rPr>
              <a:t>T</a:t>
            </a:r>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ake a holistic approach beyond physical body to encompass mental, emotional, social, and spiritual</a:t>
            </a: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Engage in active listening to hear the heart and soul of individual</a:t>
            </a: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Seek to understand what connects individuals to the world and gives their life meaning</a:t>
            </a: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Support individuals to cultivate a deeper relationship with self, others, and the greater universe or God</a:t>
            </a: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Provide a level of trust and compassion to create space for processing health status and behavioral change that connect to an optimistic perspective on life </a:t>
            </a:r>
            <a:endParaRPr lang="en-CH" sz="1800" dirty="0">
              <a:solidFill>
                <a:srgbClr val="FFFFFF"/>
              </a:solidFill>
            </a:endParaRPr>
          </a:p>
        </p:txBody>
      </p:sp>
      <p:sp>
        <p:nvSpPr>
          <p:cNvPr id="7" name="Title 1">
            <a:extLst>
              <a:ext uri="{FF2B5EF4-FFF2-40B4-BE49-F238E27FC236}">
                <a16:creationId xmlns:a16="http://schemas.microsoft.com/office/drawing/2014/main" id="{99D4B3C6-B5C6-49B8-26E3-CB280AC948BE}"/>
              </a:ext>
            </a:extLst>
          </p:cNvPr>
          <p:cNvSpPr txBox="1">
            <a:spLocks/>
          </p:cNvSpPr>
          <p:nvPr/>
        </p:nvSpPr>
        <p:spPr>
          <a:xfrm>
            <a:off x="686834" y="591344"/>
            <a:ext cx="3200400"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5. Religion &amp; Spirituality</a:t>
            </a:r>
          </a:p>
        </p:txBody>
      </p:sp>
    </p:spTree>
    <p:extLst>
      <p:ext uri="{BB962C8B-B14F-4D97-AF65-F5344CB8AC3E}">
        <p14:creationId xmlns:p14="http://schemas.microsoft.com/office/powerpoint/2010/main" val="85692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a:srcRect/>
          <a:stretch/>
        </p:blipFill>
        <p:spPr>
          <a:xfrm rot="10800000" flipV="1">
            <a:off x="606971" y="-1"/>
            <a:ext cx="11585028"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6. Disability</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1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Lst>
          </a:blip>
          <a:srcRect/>
          <a:stretch/>
        </p:blipFill>
        <p:spPr>
          <a:xfrm rot="10800000" flipV="1">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24969B-A61F-9F02-6417-2761BBD9C342}"/>
              </a:ext>
            </a:extLst>
          </p:cNvPr>
          <p:cNvSpPr>
            <a:spLocks noGrp="1"/>
          </p:cNvSpPr>
          <p:nvPr>
            <p:ph idx="1"/>
          </p:nvPr>
        </p:nvSpPr>
        <p:spPr>
          <a:xfrm>
            <a:off x="4447308" y="591344"/>
            <a:ext cx="6906491" cy="5947568"/>
          </a:xfrm>
        </p:spPr>
        <p:txBody>
          <a:bodyPr anchor="ctr">
            <a:normAutofit/>
          </a:bodyPr>
          <a:lstStyle/>
          <a:p>
            <a:r>
              <a:rPr lang="en-CH" sz="2400" dirty="0">
                <a:solidFill>
                  <a:srgbClr val="FFFFFF"/>
                </a:solidFill>
                <a:ea typeface="Calibri" panose="020F0502020204030204" pitchFamily="34" charset="0"/>
                <a:cs typeface="Times New Roman" panose="02020603050405020304" pitchFamily="18" charset="0"/>
              </a:rPr>
              <a:t>C</a:t>
            </a:r>
            <a:r>
              <a:rPr lang="en-CH"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ommunicate at eye level to build </a:t>
            </a:r>
            <a:r>
              <a:rPr lang="en-GB"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a </a:t>
            </a:r>
            <a:r>
              <a:rPr lang="en-CH"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relationship with a person with </a:t>
            </a:r>
            <a:r>
              <a:rPr lang="en-US"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a </a:t>
            </a:r>
            <a:r>
              <a:rPr lang="en-CH"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physical disability</a:t>
            </a:r>
          </a:p>
          <a:p>
            <a:r>
              <a:rPr lang="en-US" sz="24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Foster inclusivity by creating a safe and judgment-free space</a:t>
            </a:r>
            <a:r>
              <a:rPr lang="en-CH" sz="2400" dirty="0">
                <a:solidFill>
                  <a:srgbClr val="FFFFFF"/>
                </a:solidFill>
                <a:effectLst/>
              </a:rPr>
              <a:t> </a:t>
            </a:r>
            <a:endParaRPr lang="en-US" sz="2400" kern="0" dirty="0">
              <a:solidFill>
                <a:srgbClr val="FFFFFF"/>
              </a:solidFill>
              <a:effectLst/>
              <a:cs typeface="Times New Roman" panose="02020603050405020304" pitchFamily="18" charset="0"/>
            </a:endParaRPr>
          </a:p>
          <a:p>
            <a:r>
              <a:rPr lang="en-CA" sz="2400" kern="0" dirty="0">
                <a:ea typeface="Times New Roman" panose="02020603050405020304" pitchFamily="18" charset="0"/>
                <a:cs typeface="Times New Roman" panose="02020603050405020304" pitchFamily="18" charset="0"/>
              </a:rPr>
              <a:t>Be </a:t>
            </a:r>
            <a:r>
              <a:rPr lang="en-CH" sz="2400" kern="0">
                <a:ea typeface="Times New Roman" panose="02020603050405020304" pitchFamily="18" charset="0"/>
                <a:cs typeface="Times New Roman" panose="02020603050405020304" pitchFamily="18" charset="0"/>
              </a:rPr>
              <a:t>s</a:t>
            </a:r>
            <a:r>
              <a:rPr lang="en-CH" sz="2400" kern="0">
                <a:effectLst/>
                <a:latin typeface="Verdana" panose="020B0604030504040204" pitchFamily="34" charset="0"/>
                <a:ea typeface="Times New Roman" panose="02020603050405020304" pitchFamily="18" charset="0"/>
                <a:cs typeface="Times New Roman" panose="02020603050405020304" pitchFamily="18" charset="0"/>
              </a:rPr>
              <a:t>ensitive </a:t>
            </a:r>
            <a:r>
              <a:rPr lang="en-CH" sz="2400" kern="0" dirty="0">
                <a:effectLst/>
                <a:latin typeface="Verdana" panose="020B0604030504040204" pitchFamily="34" charset="0"/>
                <a:ea typeface="Times New Roman" panose="02020603050405020304" pitchFamily="18" charset="0"/>
                <a:cs typeface="Times New Roman" panose="02020603050405020304" pitchFamily="18" charset="0"/>
              </a:rPr>
              <a:t>in approaching and interacting without judgement</a:t>
            </a:r>
            <a:endParaRPr lang="en-CH" sz="2400" kern="0" dirty="0">
              <a:ea typeface="Times New Roman" panose="02020603050405020304" pitchFamily="18" charset="0"/>
              <a:cs typeface="Times New Roman" panose="02020603050405020304" pitchFamily="18" charset="0"/>
            </a:endParaRPr>
          </a:p>
          <a:p>
            <a:r>
              <a:rPr lang="en-CH" sz="2400" kern="0" dirty="0">
                <a:latin typeface="Verdana" panose="020B0604030504040204" pitchFamily="34" charset="0"/>
                <a:ea typeface="Calibri" panose="020F0502020204030204" pitchFamily="34" charset="0"/>
                <a:cs typeface="Times New Roman" panose="02020603050405020304" pitchFamily="18" charset="0"/>
              </a:rPr>
              <a:t>Address </a:t>
            </a:r>
            <a:r>
              <a:rPr lang="en-GB" sz="2400" kern="0" dirty="0">
                <a:latin typeface="Verdana" panose="020B0604030504040204" pitchFamily="34" charset="0"/>
                <a:ea typeface="Calibri" panose="020F0502020204030204" pitchFamily="34" charset="0"/>
                <a:cs typeface="Times New Roman" panose="02020603050405020304" pitchFamily="18" charset="0"/>
              </a:rPr>
              <a:t>the </a:t>
            </a:r>
            <a:r>
              <a:rPr lang="en-CH" sz="2400" kern="0" dirty="0">
                <a:latin typeface="Verdana" panose="020B0604030504040204" pitchFamily="34" charset="0"/>
                <a:ea typeface="Calibri" panose="020F0502020204030204" pitchFamily="34" charset="0"/>
                <a:cs typeface="Times New Roman" panose="02020603050405020304" pitchFamily="18" charset="0"/>
              </a:rPr>
              <a:t>presence of disability and its effect on daily living</a:t>
            </a:r>
            <a:endParaRPr lang="en-CH" sz="2400" dirty="0">
              <a:latin typeface="Verdana" panose="020B0604030504040204" pitchFamily="34" charset="0"/>
              <a:ea typeface="Calibri" panose="020F0502020204030204" pitchFamily="34" charset="0"/>
              <a:cs typeface="Times New Roman" panose="02020603050405020304" pitchFamily="18" charset="0"/>
            </a:endParaRPr>
          </a:p>
          <a:p>
            <a:r>
              <a:rPr lang="en-CH"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Communicate strengths, values and goals, positive psychology, previous successes, recogni</a:t>
            </a:r>
            <a:r>
              <a:rPr lang="en-GB"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z</a:t>
            </a:r>
            <a:r>
              <a:rPr lang="en-CH" sz="24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e and address emotional barriers, build resilience</a:t>
            </a:r>
            <a:r>
              <a:rPr lang="en-CH" sz="2400" dirty="0">
                <a:solidFill>
                  <a:srgbClr val="FFFFFF"/>
                </a:solidFill>
                <a:effectLst/>
              </a:rPr>
              <a:t> </a:t>
            </a:r>
            <a:endParaRPr lang="en-CH" sz="2400" dirty="0">
              <a:solidFill>
                <a:srgbClr val="FFFFFF"/>
              </a:solidFill>
            </a:endParaRPr>
          </a:p>
        </p:txBody>
      </p:sp>
      <p:sp>
        <p:nvSpPr>
          <p:cNvPr id="7" name="Title 1">
            <a:extLst>
              <a:ext uri="{FF2B5EF4-FFF2-40B4-BE49-F238E27FC236}">
                <a16:creationId xmlns:a16="http://schemas.microsoft.com/office/drawing/2014/main" id="{DDB3FA55-D653-CB76-F5AF-C8B7956427EF}"/>
              </a:ext>
            </a:extLst>
          </p:cNvPr>
          <p:cNvSpPr txBox="1">
            <a:spLocks/>
          </p:cNvSpPr>
          <p:nvPr/>
        </p:nvSpPr>
        <p:spPr>
          <a:xfrm>
            <a:off x="686834" y="591344"/>
            <a:ext cx="3200400"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6. Disability</a:t>
            </a:r>
          </a:p>
        </p:txBody>
      </p:sp>
    </p:spTree>
    <p:extLst>
      <p:ext uri="{BB962C8B-B14F-4D97-AF65-F5344CB8AC3E}">
        <p14:creationId xmlns:p14="http://schemas.microsoft.com/office/powerpoint/2010/main" val="56223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a:srcRect/>
          <a:stretch/>
        </p:blipFill>
        <p:spPr>
          <a:xfrm>
            <a:off x="606972" y="-1"/>
            <a:ext cx="11585028"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4400" dirty="0">
                <a:solidFill>
                  <a:schemeClr val="bg1"/>
                </a:solidFill>
              </a:rPr>
              <a:t>7. </a:t>
            </a:r>
            <a:r>
              <a:rPr lang="en-CH" sz="4400" kern="100" dirty="0">
                <a:solidFill>
                  <a:schemeClr val="bg1"/>
                </a:solidFill>
                <a:effectLst/>
              </a:rPr>
              <a:t>Socio-economic Status &amp; Social Determinants of Health</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071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Lst>
          </a:blip>
          <a:srcRect/>
          <a:stretch/>
        </p:blipFill>
        <p:spPr>
          <a:xfrm>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8B4413-436D-F957-8E66-EDA2D6A1D75F}"/>
              </a:ext>
            </a:extLst>
          </p:cNvPr>
          <p:cNvSpPr>
            <a:spLocks noGrp="1"/>
          </p:cNvSpPr>
          <p:nvPr>
            <p:ph idx="1"/>
          </p:nvPr>
        </p:nvSpPr>
        <p:spPr>
          <a:xfrm>
            <a:off x="4447308" y="591344"/>
            <a:ext cx="6906491" cy="5585619"/>
          </a:xfrm>
        </p:spPr>
        <p:txBody>
          <a:bodyPr anchor="ctr">
            <a:normAutofit/>
          </a:bodyPr>
          <a:lstStyle/>
          <a:p>
            <a:r>
              <a:rPr lang="en-US" sz="22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Embrace population approach that situates individuals in context</a:t>
            </a:r>
          </a:p>
          <a:p>
            <a:r>
              <a:rPr lang="en-US" sz="22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Recognize and address the impact of socioeconomic status and social determinants of health</a:t>
            </a:r>
            <a:endParaRPr lang="en-US" sz="2200" kern="0" dirty="0">
              <a:solidFill>
                <a:srgbClr val="FFFFFF"/>
              </a:solidFill>
              <a:cs typeface="Times New Roman" panose="02020603050405020304" pitchFamily="18" charset="0"/>
            </a:endParaRPr>
          </a:p>
          <a:p>
            <a:r>
              <a:rPr lang="en-US" sz="22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Foster inclusivity by creating a safe and judgment-free space</a:t>
            </a:r>
            <a:r>
              <a:rPr lang="en-CH" sz="2200" dirty="0">
                <a:solidFill>
                  <a:srgbClr val="FFFFFF"/>
                </a:solidFill>
                <a:effectLst/>
              </a:rPr>
              <a:t> </a:t>
            </a:r>
            <a:endParaRPr lang="en-US" sz="2200" kern="0" dirty="0">
              <a:solidFill>
                <a:srgbClr val="FFFFFF"/>
              </a:solidFill>
              <a:effectLst/>
              <a:cs typeface="Times New Roman" panose="02020603050405020304" pitchFamily="18" charset="0"/>
            </a:endParaRPr>
          </a:p>
          <a:p>
            <a:r>
              <a:rPr lang="en-US" sz="22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Learn more about social determinants of health to tailor guidance to each client's unique circumstances</a:t>
            </a:r>
            <a:r>
              <a:rPr lang="en-CH" sz="2200" dirty="0">
                <a:solidFill>
                  <a:srgbClr val="FFFFFF"/>
                </a:solidFill>
                <a:effectLst/>
              </a:rPr>
              <a:t> </a:t>
            </a:r>
            <a:endParaRPr lang="en-US" sz="2200" kern="0" dirty="0">
              <a:solidFill>
                <a:srgbClr val="FFFFFF"/>
              </a:solidFill>
              <a:cs typeface="Times New Roman" panose="02020603050405020304" pitchFamily="18" charset="0"/>
            </a:endParaRPr>
          </a:p>
          <a:p>
            <a:r>
              <a:rPr lang="en-US" sz="22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Empower clients by providing education and resources that enhance their understanding of how social determinants impact health outcomes</a:t>
            </a:r>
            <a:r>
              <a:rPr lang="en-CH" sz="2200" dirty="0">
                <a:solidFill>
                  <a:srgbClr val="FFFFFF"/>
                </a:solidFill>
                <a:effectLst/>
              </a:rPr>
              <a:t> </a:t>
            </a:r>
          </a:p>
          <a:p>
            <a:r>
              <a:rPr lang="en-US" sz="22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Advocate for social justice and address systemic barriers</a:t>
            </a:r>
            <a:r>
              <a:rPr lang="en-CH" sz="2200" dirty="0">
                <a:solidFill>
                  <a:srgbClr val="FFFFFF"/>
                </a:solidFill>
                <a:effectLst/>
              </a:rPr>
              <a:t> </a:t>
            </a:r>
            <a:endParaRPr lang="en-CH" sz="2200" dirty="0">
              <a:solidFill>
                <a:srgbClr val="FFFFFF"/>
              </a:solidFill>
            </a:endParaRPr>
          </a:p>
        </p:txBody>
      </p:sp>
      <p:sp>
        <p:nvSpPr>
          <p:cNvPr id="7" name="Title 1">
            <a:extLst>
              <a:ext uri="{FF2B5EF4-FFF2-40B4-BE49-F238E27FC236}">
                <a16:creationId xmlns:a16="http://schemas.microsoft.com/office/drawing/2014/main" id="{0C3FCE7F-727A-B595-0408-BD8E749D6A20}"/>
              </a:ext>
            </a:extLst>
          </p:cNvPr>
          <p:cNvSpPr txBox="1">
            <a:spLocks/>
          </p:cNvSpPr>
          <p:nvPr/>
        </p:nvSpPr>
        <p:spPr>
          <a:xfrm>
            <a:off x="418011" y="591344"/>
            <a:ext cx="3749261"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7. </a:t>
            </a:r>
            <a:r>
              <a:rPr lang="en-CH" sz="4000" kern="100" dirty="0">
                <a:solidFill>
                  <a:schemeClr val="bg1"/>
                </a:solidFill>
                <a:effectLst/>
              </a:rPr>
              <a:t>Socio-economic Status &amp; Social Determinants of Health</a:t>
            </a:r>
            <a:endParaRPr lang="en-CH" sz="4000" dirty="0">
              <a:solidFill>
                <a:srgbClr val="FFFFFF"/>
              </a:solidFill>
            </a:endParaRPr>
          </a:p>
        </p:txBody>
      </p:sp>
    </p:spTree>
    <p:extLst>
      <p:ext uri="{BB962C8B-B14F-4D97-AF65-F5344CB8AC3E}">
        <p14:creationId xmlns:p14="http://schemas.microsoft.com/office/powerpoint/2010/main" val="3797781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a:srcRect/>
          <a:stretch/>
        </p:blipFill>
        <p:spPr>
          <a:xfrm>
            <a:off x="606972" y="-1"/>
            <a:ext cx="11581980"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8. Health Status</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5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3B6590-2E0E-8369-931F-FE476B98769C}"/>
              </a:ext>
            </a:extLst>
          </p:cNvPr>
          <p:cNvSpPr>
            <a:spLocks noGrp="1"/>
          </p:cNvSpPr>
          <p:nvPr>
            <p:ph type="title"/>
          </p:nvPr>
        </p:nvSpPr>
        <p:spPr>
          <a:xfrm>
            <a:off x="838200" y="365125"/>
            <a:ext cx="10515600" cy="1966595"/>
          </a:xfrm>
        </p:spPr>
        <p:txBody>
          <a:bodyPr>
            <a:noAutofit/>
          </a:bodyPr>
          <a:lstStyle/>
          <a:p>
            <a:r>
              <a:rPr lang="en-US" sz="2800" kern="0" dirty="0">
                <a:effectLst/>
                <a:latin typeface="Verdana" panose="020B0604030504040204" pitchFamily="34" charset="0"/>
                <a:ea typeface="Times New Roman" panose="02020603050405020304" pitchFamily="18" charset="0"/>
                <a:cs typeface="Times New Roman" panose="02020603050405020304" pitchFamily="18" charset="0"/>
              </a:rPr>
              <a:t>Present real-life stories, testimonials or studies we’ve termed “Voices from the Field”, illustrating the true effectiveness of Health and Wellness Coaching in the specific domains of Diversity, Equity, Inclusion, and Belonging encompassing:</a:t>
            </a:r>
            <a:endParaRPr lang="en-GB" sz="2800" dirty="0"/>
          </a:p>
        </p:txBody>
      </p:sp>
      <p:graphicFrame>
        <p:nvGraphicFramePr>
          <p:cNvPr id="8" name="Content Placeholder 5">
            <a:extLst>
              <a:ext uri="{FF2B5EF4-FFF2-40B4-BE49-F238E27FC236}">
                <a16:creationId xmlns:a16="http://schemas.microsoft.com/office/drawing/2014/main" id="{3EC2E628-09B1-F850-83B6-3A7027892213}"/>
              </a:ext>
            </a:extLst>
          </p:cNvPr>
          <p:cNvGraphicFramePr>
            <a:graphicFrameLocks noGrp="1"/>
          </p:cNvGraphicFramePr>
          <p:nvPr>
            <p:ph idx="1"/>
            <p:extLst>
              <p:ext uri="{D42A27DB-BD31-4B8C-83A1-F6EECF244321}">
                <p14:modId xmlns:p14="http://schemas.microsoft.com/office/powerpoint/2010/main" val="3723556505"/>
              </p:ext>
            </p:extLst>
          </p:nvPr>
        </p:nvGraphicFramePr>
        <p:xfrm>
          <a:off x="2199244" y="2331720"/>
          <a:ext cx="6885379"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789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Lst>
          </a:blip>
          <a:srcRect/>
          <a:stretch/>
        </p:blipFill>
        <p:spPr>
          <a:xfrm>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9360BB-C56C-14AA-8DDC-EEFC469F7988}"/>
              </a:ext>
            </a:extLst>
          </p:cNvPr>
          <p:cNvSpPr>
            <a:spLocks noGrp="1"/>
          </p:cNvSpPr>
          <p:nvPr>
            <p:ph idx="1"/>
          </p:nvPr>
        </p:nvSpPr>
        <p:spPr>
          <a:xfrm>
            <a:off x="4447308" y="591344"/>
            <a:ext cx="6906491" cy="5585619"/>
          </a:xfrm>
        </p:spPr>
        <p:txBody>
          <a:bodyPr anchor="ctr">
            <a:normAutofit/>
          </a:bodyPr>
          <a:lstStyle/>
          <a:p>
            <a:r>
              <a:rPr lang="en-US" sz="20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Recognize unique health needs to tailor support to specific circumstances </a:t>
            </a:r>
            <a:endParaRPr lang="en-CH" sz="2000" dirty="0">
              <a:solidFill>
                <a:srgbClr val="FFFFFF"/>
              </a:solidFill>
              <a:latin typeface="Verdana" panose="020B0604030504040204" pitchFamily="34" charset="0"/>
              <a:ea typeface="Calibri" panose="020F0502020204030204" pitchFamily="34" charset="0"/>
              <a:cs typeface="Times New Roman" panose="02020603050405020304" pitchFamily="18" charset="0"/>
            </a:endParaRPr>
          </a:p>
          <a:p>
            <a:r>
              <a:rPr lang="en-US" sz="20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Collaborate with healthcare professionals to ensure clients receive coordinated care</a:t>
            </a:r>
          </a:p>
          <a:p>
            <a:r>
              <a:rPr lang="en-US" sz="2000" kern="100" dirty="0">
                <a:solidFill>
                  <a:srgbClr val="FFFFFF"/>
                </a:solidFill>
                <a:ea typeface="Calibri" panose="020F0502020204030204" pitchFamily="34" charset="0"/>
                <a:cs typeface="Times New Roman" panose="02020603050405020304" pitchFamily="18" charset="0"/>
              </a:rPr>
              <a:t>Help </a:t>
            </a:r>
            <a:r>
              <a:rPr lang="en-US" sz="20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reduce stigma related to mental health and certain conditions, facilitating help-seeking behaviors</a:t>
            </a:r>
          </a:p>
          <a:p>
            <a:r>
              <a:rPr lang="en-US" sz="2000" dirty="0">
                <a:solidFill>
                  <a:srgbClr val="FFFFFF"/>
                </a:solidFill>
                <a:ea typeface="Calibri" panose="020F0502020204030204" pitchFamily="34" charset="0"/>
                <a:cs typeface="Times New Roman" panose="02020603050405020304" pitchFamily="18" charset="0"/>
              </a:rPr>
              <a:t>P</a:t>
            </a:r>
            <a:r>
              <a:rPr lang="en-US" sz="20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romote health literacy, empowering clients to make informed decisions</a:t>
            </a:r>
            <a:r>
              <a:rPr lang="en-CH" sz="2000" dirty="0">
                <a:solidFill>
                  <a:srgbClr val="FFFFFF"/>
                </a:solidFill>
                <a:effectLst/>
              </a:rPr>
              <a:t> </a:t>
            </a:r>
            <a:endParaRPr lang="en-CH" sz="20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CH" sz="2000" dirty="0">
              <a:solidFill>
                <a:srgbClr val="FFFFFF"/>
              </a:solidFill>
            </a:endParaRPr>
          </a:p>
        </p:txBody>
      </p:sp>
      <p:sp>
        <p:nvSpPr>
          <p:cNvPr id="9" name="Title 1">
            <a:extLst>
              <a:ext uri="{FF2B5EF4-FFF2-40B4-BE49-F238E27FC236}">
                <a16:creationId xmlns:a16="http://schemas.microsoft.com/office/drawing/2014/main" id="{783CA4C4-1E96-4DDE-931F-2BB0A4F67643}"/>
              </a:ext>
            </a:extLst>
          </p:cNvPr>
          <p:cNvSpPr txBox="1">
            <a:spLocks/>
          </p:cNvSpPr>
          <p:nvPr/>
        </p:nvSpPr>
        <p:spPr>
          <a:xfrm>
            <a:off x="418011" y="591344"/>
            <a:ext cx="3749261"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8. </a:t>
            </a:r>
            <a:r>
              <a:rPr lang="en-CH" sz="4000" kern="100" dirty="0">
                <a:solidFill>
                  <a:schemeClr val="bg1"/>
                </a:solidFill>
                <a:effectLst/>
              </a:rPr>
              <a:t>Health Status</a:t>
            </a:r>
            <a:endParaRPr lang="en-CH" sz="4000" dirty="0">
              <a:solidFill>
                <a:srgbClr val="FFFFFF"/>
              </a:solidFill>
            </a:endParaRPr>
          </a:p>
        </p:txBody>
      </p:sp>
    </p:spTree>
    <p:extLst>
      <p:ext uri="{BB962C8B-B14F-4D97-AF65-F5344CB8AC3E}">
        <p14:creationId xmlns:p14="http://schemas.microsoft.com/office/powerpoint/2010/main" val="2467076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6971" y="306115"/>
            <a:ext cx="11581981" cy="640983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9. Neuro-diversity &amp; ADHD</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648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C003D2-A23A-57F7-0D9E-7CE0ACA87E75}"/>
              </a:ext>
            </a:extLst>
          </p:cNvPr>
          <p:cNvSpPr>
            <a:spLocks noGrp="1"/>
          </p:cNvSpPr>
          <p:nvPr>
            <p:ph idx="1"/>
          </p:nvPr>
        </p:nvSpPr>
        <p:spPr>
          <a:xfrm>
            <a:off x="4447308" y="591344"/>
            <a:ext cx="6906491" cy="5585619"/>
          </a:xfrm>
        </p:spPr>
        <p:txBody>
          <a:bodyPr anchor="ctr">
            <a:normAutofit/>
          </a:bodyPr>
          <a:lstStyle/>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Address specific health-related challenges: adherence to medication, exercise, nutrition, stress management, and substance abuse (primarily caffeine and nicotine)</a:t>
            </a:r>
            <a:endParaRPr lang="en-CH" sz="18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kern="0" dirty="0">
                <a:solidFill>
                  <a:srgbClr val="FFFFFF"/>
                </a:solidFill>
                <a:ea typeface="Times New Roman" panose="02020603050405020304" pitchFamily="18" charset="0"/>
                <a:cs typeface="Times New Roman" panose="02020603050405020304" pitchFamily="18" charset="0"/>
              </a:rPr>
              <a:t>T</a:t>
            </a:r>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ailor strategies: supporting clients in organizing tasks, managing distractions, regulating sleep patterns, supporting emotional regulation, techniques for memory enhancement</a:t>
            </a:r>
          </a:p>
          <a:p>
            <a:r>
              <a:rPr lang="en-US" sz="1800" kern="0" dirty="0">
                <a:solidFill>
                  <a:srgbClr val="FFFFFF"/>
                </a:solidFill>
                <a:ea typeface="Times New Roman" panose="02020603050405020304" pitchFamily="18" charset="0"/>
                <a:cs typeface="Times New Roman" panose="02020603050405020304" pitchFamily="18" charset="0"/>
              </a:rPr>
              <a:t>G</a:t>
            </a:r>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uide individuals to establish effective communication with their healthcare team</a:t>
            </a:r>
            <a:endParaRPr lang="en-US" sz="1800" kern="0" dirty="0">
              <a:solidFill>
                <a:srgbClr val="FFFFFF"/>
              </a:solidFill>
              <a:cs typeface="Times New Roman" panose="02020603050405020304" pitchFamily="18" charset="0"/>
            </a:endParaRPr>
          </a:p>
          <a:p>
            <a:r>
              <a:rPr lang="en-US" sz="1800" kern="0" dirty="0">
                <a:solidFill>
                  <a:srgbClr val="FFFFFF"/>
                </a:solidFill>
                <a:ea typeface="Times New Roman" panose="02020603050405020304" pitchFamily="18" charset="0"/>
                <a:cs typeface="Times New Roman" panose="02020603050405020304" pitchFamily="18" charset="0"/>
              </a:rPr>
              <a:t>U</a:t>
            </a:r>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ndergo specialized training to effectively work with Neurodiverse populations</a:t>
            </a:r>
            <a:endParaRPr lang="en-CH" sz="1800" kern="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a:p>
            <a:r>
              <a:rPr lang="en-US" sz="18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Facilitate group discussions on mental well-being and neurodiversity, actively breaking down barriers and stigmas to promote inclusivity and open dialogues</a:t>
            </a:r>
            <a:r>
              <a:rPr lang="en-CH" sz="1800" dirty="0">
                <a:solidFill>
                  <a:srgbClr val="FFFFFF"/>
                </a:solidFill>
                <a:effectLst/>
              </a:rPr>
              <a:t> </a:t>
            </a:r>
            <a:endParaRPr lang="en-CH" sz="1800" dirty="0">
              <a:solidFill>
                <a:srgbClr val="FFFFFF"/>
              </a:solidFill>
            </a:endParaRPr>
          </a:p>
        </p:txBody>
      </p:sp>
      <p:sp>
        <p:nvSpPr>
          <p:cNvPr id="7" name="Title 1">
            <a:extLst>
              <a:ext uri="{FF2B5EF4-FFF2-40B4-BE49-F238E27FC236}">
                <a16:creationId xmlns:a16="http://schemas.microsoft.com/office/drawing/2014/main" id="{4FE11527-0C59-5884-1818-E3FD5A73EE99}"/>
              </a:ext>
            </a:extLst>
          </p:cNvPr>
          <p:cNvSpPr txBox="1">
            <a:spLocks/>
          </p:cNvSpPr>
          <p:nvPr/>
        </p:nvSpPr>
        <p:spPr>
          <a:xfrm>
            <a:off x="418011" y="591344"/>
            <a:ext cx="3749261"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9. </a:t>
            </a:r>
            <a:r>
              <a:rPr lang="en-CH" sz="4000" kern="100" dirty="0">
                <a:solidFill>
                  <a:schemeClr val="bg1"/>
                </a:solidFill>
                <a:effectLst/>
              </a:rPr>
              <a:t>Neuro-diversity &amp; ADHD</a:t>
            </a:r>
            <a:endParaRPr lang="en-CH" sz="4000" dirty="0">
              <a:solidFill>
                <a:srgbClr val="FFFFFF"/>
              </a:solidFill>
            </a:endParaRPr>
          </a:p>
        </p:txBody>
      </p:sp>
    </p:spTree>
    <p:extLst>
      <p:ext uri="{BB962C8B-B14F-4D97-AF65-F5344CB8AC3E}">
        <p14:creationId xmlns:p14="http://schemas.microsoft.com/office/powerpoint/2010/main" val="379462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6971" y="-1"/>
            <a:ext cx="11585029" cy="6857999"/>
          </a:xfrm>
          <a:prstGeom prst="rect">
            <a:avLst/>
          </a:prstGeom>
        </p:spPr>
      </p:pic>
      <p:sp>
        <p:nvSpPr>
          <p:cNvPr id="47" name="Rectangle 4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9212C0-62E5-BEA8-6D9D-C1449E2F5602}"/>
              </a:ext>
            </a:extLst>
          </p:cNvPr>
          <p:cNvSpPr>
            <a:spLocks noGrp="1"/>
          </p:cNvSpPr>
          <p:nvPr>
            <p:ph type="title"/>
          </p:nvPr>
        </p:nvSpPr>
        <p:spPr>
          <a:xfrm>
            <a:off x="-588084" y="1012754"/>
            <a:ext cx="5552893" cy="5278577"/>
          </a:xfrm>
        </p:spPr>
        <p:txBody>
          <a:bodyPr vert="horz" lIns="91440" tIns="45720" rIns="91440" bIns="45720" rtlCol="0" anchor="ctr">
            <a:noAutofit/>
          </a:bodyPr>
          <a:lstStyle/>
          <a:p>
            <a:pPr marL="1371600" lvl="3" algn="l">
              <a:spcBef>
                <a:spcPts val="200"/>
              </a:spcBef>
              <a:buClr>
                <a:schemeClr val="bg1"/>
              </a:buClr>
            </a:pPr>
            <a:r>
              <a:rPr lang="en-CH" sz="5400" dirty="0">
                <a:solidFill>
                  <a:schemeClr val="bg1"/>
                </a:solidFill>
              </a:rPr>
              <a:t>10. Weight Bias &amp; Stigma</a:t>
            </a:r>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5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91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0BEBB4D-3B73-3446-FF33-0221F18ED8BC}"/>
              </a:ext>
            </a:extLst>
          </p:cNvPr>
          <p:cNvPicPr>
            <a:picLocks noChangeAspect="1"/>
          </p:cNvPicPr>
          <p:nvPr/>
        </p:nvPicPr>
        <p:blipFill rotWithShape="1">
          <a:blip r:embed="rId3" cstate="email">
            <a:alphaModFix amt="55000"/>
            <a:extLst>
              <a:ext uri="{28A0092B-C50C-407E-A947-70E740481C1C}">
                <a14:useLocalDpi xmlns:a14="http://schemas.microsoft.com/office/drawing/2010/main"/>
              </a:ext>
            </a:extLst>
          </a:blip>
          <a:srcRect/>
          <a:stretch/>
        </p:blipFill>
        <p:spPr>
          <a:xfrm>
            <a:off x="20" y="-9107"/>
            <a:ext cx="12191980" cy="6858000"/>
          </a:xfrm>
          <a:prstGeom prst="rect">
            <a:avLst/>
          </a:prstGeom>
        </p:spPr>
      </p:pic>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D099BE-22E4-5C7A-993B-AE5AE05A78D8}"/>
              </a:ext>
            </a:extLst>
          </p:cNvPr>
          <p:cNvSpPr>
            <a:spLocks noGrp="1"/>
          </p:cNvSpPr>
          <p:nvPr>
            <p:ph idx="1"/>
          </p:nvPr>
        </p:nvSpPr>
        <p:spPr>
          <a:xfrm>
            <a:off x="4447308" y="591344"/>
            <a:ext cx="6906491" cy="5585619"/>
          </a:xfrm>
        </p:spPr>
        <p:txBody>
          <a:bodyPr anchor="ctr">
            <a:normAutofit/>
          </a:bodyPr>
          <a:lstStyle/>
          <a:p>
            <a:r>
              <a:rPr lang="en-US" sz="2000" kern="0" dirty="0">
                <a:solidFill>
                  <a:srgbClr val="FFFFFF"/>
                </a:solidFill>
                <a:ea typeface="Times New Roman" panose="02020603050405020304" pitchFamily="18" charset="0"/>
                <a:cs typeface="Times New Roman" panose="02020603050405020304" pitchFamily="18" charset="0"/>
              </a:rPr>
              <a:t>C</a:t>
            </a:r>
            <a:r>
              <a:rPr lang="en-US" sz="20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hallenge weight bias and promote body acceptance</a:t>
            </a:r>
            <a:endParaRPr lang="en-CH" sz="2000" kern="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a:p>
            <a:r>
              <a:rPr lang="en-US" sz="20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Recognize that health is multifaceted and influenced by various factors beyond weight</a:t>
            </a:r>
          </a:p>
          <a:p>
            <a:r>
              <a:rPr lang="en-US" sz="2000" kern="0" dirty="0">
                <a:solidFill>
                  <a:srgbClr val="FFFFFF"/>
                </a:solidFill>
                <a:ea typeface="Times New Roman" panose="02020603050405020304" pitchFamily="18" charset="0"/>
                <a:cs typeface="Times New Roman" panose="02020603050405020304" pitchFamily="18" charset="0"/>
              </a:rPr>
              <a:t>S</a:t>
            </a:r>
            <a:r>
              <a:rPr lang="en-US" sz="20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upport clients in setting realistic and sustainable health goals that align with their values and preferences</a:t>
            </a:r>
            <a:r>
              <a:rPr lang="en-CH" sz="2000" dirty="0">
                <a:solidFill>
                  <a:srgbClr val="FFFFFF"/>
                </a:solidFill>
                <a:effectLst/>
              </a:rPr>
              <a:t> </a:t>
            </a:r>
            <a:endParaRPr lang="en-CH" sz="2000" kern="0" dirty="0">
              <a:solidFill>
                <a:srgbClr val="FFFFFF"/>
              </a:solidFill>
              <a:effectLst/>
              <a:cs typeface="Times New Roman" panose="02020603050405020304" pitchFamily="18" charset="0"/>
            </a:endParaRPr>
          </a:p>
          <a:p>
            <a:r>
              <a:rPr lang="en-US" sz="2000" kern="0" dirty="0">
                <a:solidFill>
                  <a:srgbClr val="FFFFFF"/>
                </a:solidFill>
                <a:ea typeface="Times New Roman" panose="02020603050405020304" pitchFamily="18" charset="0"/>
                <a:cs typeface="Times New Roman" panose="02020603050405020304" pitchFamily="18" charset="0"/>
              </a:rPr>
              <a:t>Are</a:t>
            </a:r>
            <a:r>
              <a:rPr lang="en-US" sz="20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 mindful of the impact words can have on an individual's mental and emotional well-being</a:t>
            </a:r>
            <a:r>
              <a:rPr lang="en-CH" sz="2000" dirty="0">
                <a:solidFill>
                  <a:srgbClr val="FFFFFF"/>
                </a:solidFill>
                <a:effectLst/>
              </a:rPr>
              <a:t> </a:t>
            </a:r>
            <a:endParaRPr lang="en-CH" sz="2000" kern="0" dirty="0">
              <a:solidFill>
                <a:srgbClr val="FFFFFF"/>
              </a:solidFill>
              <a:cs typeface="Times New Roman" panose="02020603050405020304" pitchFamily="18" charset="0"/>
            </a:endParaRPr>
          </a:p>
          <a:p>
            <a:r>
              <a:rPr lang="en-US" sz="2000" kern="0" dirty="0">
                <a:solidFill>
                  <a:srgbClr val="FFFFFF"/>
                </a:solidFill>
                <a:ea typeface="Times New Roman" panose="02020603050405020304" pitchFamily="18" charset="0"/>
                <a:cs typeface="Times New Roman" panose="02020603050405020304" pitchFamily="18" charset="0"/>
              </a:rPr>
              <a:t>E</a:t>
            </a:r>
            <a:r>
              <a:rPr lang="en-US" sz="20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mpower clients to become advocates for their own health and well-being by supporting them in developing self-compassion, body acceptance, and resilience to combat weight stigma</a:t>
            </a:r>
            <a:endParaRPr lang="en-CH" sz="2000" kern="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a:p>
            <a:r>
              <a:rPr lang="en-US" sz="2000" kern="0" dirty="0">
                <a:solidFill>
                  <a:srgbClr val="FFFFFF"/>
                </a:solidFill>
                <a:ea typeface="Times New Roman" panose="02020603050405020304" pitchFamily="18" charset="0"/>
                <a:cs typeface="Times New Roman" panose="02020603050405020304" pitchFamily="18" charset="0"/>
              </a:rPr>
              <a:t>R</a:t>
            </a:r>
            <a:r>
              <a:rPr lang="en-US" sz="20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ecognize scope of practice, and refer clients to appropriate professionals</a:t>
            </a:r>
          </a:p>
          <a:p>
            <a:r>
              <a:rPr lang="en-US" sz="2000" kern="0"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Foster inclusivity by creating a safe and judgment-free space</a:t>
            </a:r>
            <a:r>
              <a:rPr lang="en-CH" sz="2000" dirty="0">
                <a:solidFill>
                  <a:srgbClr val="FFFFFF"/>
                </a:solidFill>
                <a:effectLst/>
              </a:rPr>
              <a:t>  </a:t>
            </a:r>
          </a:p>
          <a:p>
            <a:endParaRPr lang="en-CH" sz="2000" dirty="0">
              <a:solidFill>
                <a:srgbClr val="FFFFFF"/>
              </a:solidFill>
            </a:endParaRPr>
          </a:p>
        </p:txBody>
      </p:sp>
      <p:sp>
        <p:nvSpPr>
          <p:cNvPr id="7" name="Title 1">
            <a:extLst>
              <a:ext uri="{FF2B5EF4-FFF2-40B4-BE49-F238E27FC236}">
                <a16:creationId xmlns:a16="http://schemas.microsoft.com/office/drawing/2014/main" id="{FB03048A-0D10-D71E-0270-97A4A5784638}"/>
              </a:ext>
            </a:extLst>
          </p:cNvPr>
          <p:cNvSpPr txBox="1">
            <a:spLocks/>
          </p:cNvSpPr>
          <p:nvPr/>
        </p:nvSpPr>
        <p:spPr>
          <a:xfrm>
            <a:off x="418011" y="591344"/>
            <a:ext cx="3749261" cy="5585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H" sz="4000" dirty="0">
                <a:solidFill>
                  <a:srgbClr val="FFFFFF"/>
                </a:solidFill>
              </a:rPr>
              <a:t>9. </a:t>
            </a:r>
            <a:r>
              <a:rPr lang="en-CH" sz="4000" kern="100" dirty="0">
                <a:solidFill>
                  <a:schemeClr val="bg1"/>
                </a:solidFill>
                <a:effectLst/>
              </a:rPr>
              <a:t>Weight Bias &amp; Stigma</a:t>
            </a:r>
            <a:endParaRPr lang="en-CH" sz="4000" dirty="0">
              <a:solidFill>
                <a:srgbClr val="FFFFFF"/>
              </a:solidFill>
            </a:endParaRPr>
          </a:p>
        </p:txBody>
      </p:sp>
    </p:spTree>
    <p:extLst>
      <p:ext uri="{BB962C8B-B14F-4D97-AF65-F5344CB8AC3E}">
        <p14:creationId xmlns:p14="http://schemas.microsoft.com/office/powerpoint/2010/main" val="595948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03E63635-A3B0-2E2C-D02A-D7D5EA55F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01833" y="0"/>
            <a:ext cx="12192000" cy="6857999"/>
          </a:xfrm>
          <a:prstGeom prst="rect">
            <a:avLst/>
          </a:prstGeom>
        </p:spPr>
      </p:pic>
      <p:sp>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56DBBE-D22F-AF58-5BDF-EFCF4F0E5736}"/>
              </a:ext>
            </a:extLst>
          </p:cNvPr>
          <p:cNvSpPr>
            <a:spLocks noGrp="1"/>
          </p:cNvSpPr>
          <p:nvPr>
            <p:ph type="title"/>
          </p:nvPr>
        </p:nvSpPr>
        <p:spPr>
          <a:xfrm>
            <a:off x="1076092" y="1267323"/>
            <a:ext cx="3874686" cy="4281995"/>
          </a:xfrm>
        </p:spPr>
        <p:txBody>
          <a:bodyPr>
            <a:noAutofit/>
          </a:bodyPr>
          <a:lstStyle/>
          <a:p>
            <a:r>
              <a:rPr lang="en-GB" sz="5400" dirty="0"/>
              <a:t>VIV.</a:t>
            </a:r>
            <a:br>
              <a:rPr lang="en-GB" sz="5400" dirty="0"/>
            </a:br>
            <a:r>
              <a:rPr lang="en-CH" sz="5400" kern="100" dirty="0">
                <a:effectLst/>
              </a:rPr>
              <a:t>What’s being done</a:t>
            </a:r>
            <a:br>
              <a:rPr lang="en-CH" sz="5400" kern="100" dirty="0">
                <a:effectLst/>
              </a:rPr>
            </a:br>
            <a:endParaRPr lang="en-CH" sz="5400" dirty="0"/>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90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4" descr="A map of the world with blue dots&#10;&#10;Description automatically generated">
            <a:extLst>
              <a:ext uri="{FF2B5EF4-FFF2-40B4-BE49-F238E27FC236}">
                <a16:creationId xmlns:a16="http://schemas.microsoft.com/office/drawing/2014/main" id="{44EF872F-CD04-073D-7BC3-742CD1F558F1}"/>
              </a:ext>
            </a:extLst>
          </p:cNvPr>
          <p:cNvPicPr>
            <a:picLocks noChangeAspect="1" noChangeArrowheads="1"/>
          </p:cNvPicPr>
          <p:nvPr/>
        </p:nvPicPr>
        <p:blipFill rotWithShape="1">
          <a:blip r:embed="rId3" r:link="rId4" cstate="email">
            <a:alphaModFix amt="40000"/>
            <a:extLst>
              <a:ext uri="{28A0092B-C50C-407E-A947-70E740481C1C}">
                <a14:useLocalDpi xmlns:a14="http://schemas.microsoft.com/office/drawing/2010/main"/>
              </a:ext>
            </a:extLst>
          </a:blip>
          <a:srcRect/>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A7CEFC-0E29-F454-59D9-34CB25601844}"/>
              </a:ext>
            </a:extLst>
          </p:cNvPr>
          <p:cNvSpPr>
            <a:spLocks noGrp="1"/>
          </p:cNvSpPr>
          <p:nvPr>
            <p:ph type="title"/>
          </p:nvPr>
        </p:nvSpPr>
        <p:spPr>
          <a:xfrm>
            <a:off x="841249" y="941832"/>
            <a:ext cx="10506456" cy="2057400"/>
          </a:xfrm>
        </p:spPr>
        <p:txBody>
          <a:bodyPr anchor="b">
            <a:normAutofit/>
          </a:bodyPr>
          <a:lstStyle/>
          <a:p>
            <a:pPr>
              <a:spcAft>
                <a:spcPts val="1200"/>
              </a:spcAft>
            </a:pPr>
            <a:r>
              <a:rPr lang="en-CH" sz="5000"/>
              <a:t>National Board of Health and Wellness Coaching (NBHWC)</a:t>
            </a:r>
            <a:endParaRPr lang="en-CH" sz="5000" kern="10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2056" name="Rectangle 205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8" name="Rectangle 205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BF743DC7-9411-1721-E98D-9FA527DDB79D}"/>
              </a:ext>
            </a:extLst>
          </p:cNvPr>
          <p:cNvSpPr>
            <a:spLocks noGrp="1"/>
          </p:cNvSpPr>
          <p:nvPr>
            <p:ph idx="1"/>
          </p:nvPr>
        </p:nvSpPr>
        <p:spPr>
          <a:xfrm>
            <a:off x="841248" y="3502152"/>
            <a:ext cx="10506456" cy="2670048"/>
          </a:xfrm>
        </p:spPr>
        <p:txBody>
          <a:bodyPr>
            <a:normAutofit/>
          </a:bodyPr>
          <a:lstStyle/>
          <a:p>
            <a:r>
              <a:rPr lang="en-US" sz="2000" kern="0">
                <a:ea typeface="Times New Roman" panose="02020603050405020304" pitchFamily="18" charset="0"/>
                <a:cs typeface="Times New Roman" panose="02020603050405020304" pitchFamily="18" charset="0"/>
              </a:rPr>
              <a:t>S</a:t>
            </a:r>
            <a:r>
              <a:rPr lang="en-US" sz="2000" kern="0">
                <a:effectLst/>
                <a:latin typeface="Verdana" panose="020B0604030504040204" pitchFamily="34" charset="0"/>
                <a:ea typeface="Times New Roman" panose="02020603050405020304" pitchFamily="18" charset="0"/>
                <a:cs typeface="Times New Roman" panose="02020603050405020304" pitchFamily="18" charset="0"/>
              </a:rPr>
              <a:t>tatement on social justice</a:t>
            </a:r>
          </a:p>
          <a:p>
            <a:r>
              <a:rPr lang="en-US" sz="2000" kern="0">
                <a:cs typeface="Times New Roman" panose="02020603050405020304" pitchFamily="18" charset="0"/>
              </a:rPr>
              <a:t>Integration into ethics</a:t>
            </a:r>
          </a:p>
        </p:txBody>
      </p:sp>
      <p:sp>
        <p:nvSpPr>
          <p:cNvPr id="4" name="Rectangle 2">
            <a:extLst>
              <a:ext uri="{FF2B5EF4-FFF2-40B4-BE49-F238E27FC236}">
                <a16:creationId xmlns:a16="http://schemas.microsoft.com/office/drawing/2014/main" id="{6A5B0E4E-4079-2B55-60ED-980611D57376}"/>
              </a:ext>
            </a:extLst>
          </p:cNvPr>
          <p:cNvSpPr>
            <a:spLocks noChangeArrowheads="1"/>
          </p:cNvSpPr>
          <p:nvPr/>
        </p:nvSpPr>
        <p:spPr bwMode="auto">
          <a:xfrm>
            <a:off x="3913115" y="1543049"/>
            <a:ext cx="14016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H"/>
          </a:p>
        </p:txBody>
      </p:sp>
    </p:spTree>
    <p:extLst>
      <p:ext uri="{BB962C8B-B14F-4D97-AF65-F5344CB8AC3E}">
        <p14:creationId xmlns:p14="http://schemas.microsoft.com/office/powerpoint/2010/main" val="2601771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e chart with different colored circles&#10;&#10;Description automatically generated">
            <a:extLst>
              <a:ext uri="{FF2B5EF4-FFF2-40B4-BE49-F238E27FC236}">
                <a16:creationId xmlns:a16="http://schemas.microsoft.com/office/drawing/2014/main" id="{7CF88148-9556-9A5E-A744-6E55BDBA147E}"/>
              </a:ext>
            </a:extLst>
          </p:cNvPr>
          <p:cNvPicPr>
            <a:picLocks noChangeAspect="1" noChangeArrowheads="1"/>
          </p:cNvPicPr>
          <p:nvPr/>
        </p:nvPicPr>
        <p:blipFill rotWithShape="1">
          <a:blip r:embed="rId3" r:link="rId4" cstate="email">
            <a:alphaModFix amt="40000"/>
            <a:extLst>
              <a:ext uri="{28A0092B-C50C-407E-A947-70E740481C1C}">
                <a14:useLocalDpi xmlns:a14="http://schemas.microsoft.com/office/drawing/2010/main"/>
              </a:ext>
            </a:extLst>
          </a:blip>
          <a:srcRect/>
          <a:stretch>
            <a:fillRect/>
          </a:stretch>
        </p:blipFill>
        <p:spPr bwMode="auto">
          <a:xfrm>
            <a:off x="-1514" y="0"/>
            <a:ext cx="121919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A7CEFC-0E29-F454-59D9-34CB25601844}"/>
              </a:ext>
            </a:extLst>
          </p:cNvPr>
          <p:cNvSpPr>
            <a:spLocks noGrp="1"/>
          </p:cNvSpPr>
          <p:nvPr>
            <p:ph type="title"/>
          </p:nvPr>
        </p:nvSpPr>
        <p:spPr>
          <a:xfrm>
            <a:off x="841249" y="941832"/>
            <a:ext cx="10506456" cy="2057400"/>
          </a:xfrm>
        </p:spPr>
        <p:txBody>
          <a:bodyPr anchor="b">
            <a:normAutofit/>
          </a:bodyPr>
          <a:lstStyle/>
          <a:p>
            <a:pPr>
              <a:spcAft>
                <a:spcPts val="1200"/>
              </a:spcAft>
            </a:pPr>
            <a:r>
              <a:rPr lang="en-US" sz="5000" kern="0" dirty="0">
                <a:effectLst/>
                <a:latin typeface="Verdana" panose="020B0604030504040204" pitchFamily="34" charset="0"/>
                <a:ea typeface="Times New Roman" panose="02020603050405020304" pitchFamily="18" charset="0"/>
                <a:cs typeface="Times New Roman" panose="02020603050405020304" pitchFamily="18" charset="0"/>
              </a:rPr>
              <a:t>International Coaching Federation (ICF)</a:t>
            </a:r>
            <a:endParaRPr lang="en-CH" sz="50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BF743DC7-9411-1721-E98D-9FA527DDB79D}"/>
              </a:ext>
            </a:extLst>
          </p:cNvPr>
          <p:cNvSpPr>
            <a:spLocks noGrp="1"/>
          </p:cNvSpPr>
          <p:nvPr>
            <p:ph idx="1"/>
          </p:nvPr>
        </p:nvSpPr>
        <p:spPr>
          <a:xfrm>
            <a:off x="841248" y="3502152"/>
            <a:ext cx="10506456" cy="2670048"/>
          </a:xfrm>
        </p:spPr>
        <p:txBody>
          <a:bodyPr>
            <a:normAutofit/>
          </a:bodyPr>
          <a:lstStyle/>
          <a:p>
            <a:r>
              <a:rPr lang="en-US" sz="2000" kern="0" dirty="0">
                <a:effectLst/>
                <a:latin typeface="Verdana" panose="020B0604030504040204" pitchFamily="34" charset="0"/>
                <a:ea typeface="Times New Roman" panose="02020603050405020304" pitchFamily="18" charset="0"/>
                <a:cs typeface="Times New Roman" panose="02020603050405020304" pitchFamily="18" charset="0"/>
              </a:rPr>
              <a:t>54,177 members</a:t>
            </a:r>
          </a:p>
          <a:p>
            <a:r>
              <a:rPr lang="en-US" sz="2000" kern="0" dirty="0">
                <a:effectLst/>
                <a:latin typeface="Verdana" panose="020B0604030504040204" pitchFamily="34" charset="0"/>
                <a:ea typeface="Times New Roman" panose="02020603050405020304" pitchFamily="18" charset="0"/>
                <a:cs typeface="Times New Roman" panose="02020603050405020304" pitchFamily="18" charset="0"/>
              </a:rPr>
              <a:t>Over 140 nations</a:t>
            </a:r>
          </a:p>
          <a:p>
            <a:r>
              <a:rPr lang="en-US" sz="2000" kern="0" dirty="0">
                <a:effectLst/>
                <a:latin typeface="Verdana" panose="020B0604030504040204" pitchFamily="34" charset="0"/>
                <a:ea typeface="Times New Roman" panose="02020603050405020304" pitchFamily="18" charset="0"/>
                <a:cs typeface="Times New Roman" panose="02020603050405020304" pitchFamily="18" charset="0"/>
              </a:rPr>
              <a:t>All generations</a:t>
            </a:r>
          </a:p>
          <a:p>
            <a:pPr marL="0" indent="0">
              <a:buNone/>
            </a:pPr>
            <a:r>
              <a:rPr lang="en-US" sz="2000" kern="0" dirty="0">
                <a:ea typeface="Times New Roman" panose="02020603050405020304" pitchFamily="18" charset="0"/>
                <a:cs typeface="Times New Roman" panose="02020603050405020304" pitchFamily="18" charset="0"/>
              </a:rPr>
              <a:t>D</a:t>
            </a:r>
            <a:r>
              <a:rPr lang="en-US" sz="2000" kern="0" dirty="0">
                <a:effectLst/>
                <a:latin typeface="Verdana" panose="020B0604030504040204" pitchFamily="34" charset="0"/>
                <a:ea typeface="Times New Roman" panose="02020603050405020304" pitchFamily="18" charset="0"/>
                <a:cs typeface="Times New Roman" panose="02020603050405020304" pitchFamily="18" charset="0"/>
              </a:rPr>
              <a:t>iversity statement in the 2022 “</a:t>
            </a:r>
            <a:r>
              <a:rPr lang="en-US" sz="2000" dirty="0">
                <a:effectLst/>
                <a:latin typeface="Verdana" panose="020B0604030504040204" pitchFamily="34" charset="0"/>
                <a:ea typeface="Calibri" panose="020F0502020204030204" pitchFamily="34" charset="0"/>
                <a:cs typeface="Times New Roman" panose="02020603050405020304" pitchFamily="18" charset="0"/>
              </a:rPr>
              <a:t>ICF State of Diversity White Paper”</a:t>
            </a:r>
            <a:r>
              <a:rPr lang="en-CH" sz="2000" dirty="0">
                <a:effectLst/>
              </a:rPr>
              <a:t> </a:t>
            </a:r>
            <a:r>
              <a:rPr lang="en-US" sz="2000" kern="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CH" sz="20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en-CH" sz="2000" dirty="0"/>
          </a:p>
        </p:txBody>
      </p:sp>
    </p:spTree>
    <p:extLst>
      <p:ext uri="{BB962C8B-B14F-4D97-AF65-F5344CB8AC3E}">
        <p14:creationId xmlns:p14="http://schemas.microsoft.com/office/powerpoint/2010/main" val="2510629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CEFC-0E29-F454-59D9-34CB25601844}"/>
              </a:ext>
            </a:extLst>
          </p:cNvPr>
          <p:cNvSpPr>
            <a:spLocks noGrp="1"/>
          </p:cNvSpPr>
          <p:nvPr>
            <p:ph type="title"/>
          </p:nvPr>
        </p:nvSpPr>
        <p:spPr>
          <a:xfrm>
            <a:off x="838200" y="365125"/>
            <a:ext cx="11163300" cy="1325563"/>
          </a:xfrm>
        </p:spPr>
        <p:txBody>
          <a:bodyPr>
            <a:noAutofit/>
          </a:bodyPr>
          <a:lstStyle/>
          <a:p>
            <a:pPr>
              <a:spcAft>
                <a:spcPts val="1200"/>
              </a:spcAft>
            </a:pPr>
            <a:r>
              <a:rPr lang="en-CH" sz="4000" dirty="0"/>
              <a:t>UK International Health Coach Association</a:t>
            </a:r>
            <a:endParaRPr lang="en-CH" sz="4000"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BF743DC7-9411-1721-E98D-9FA527DDB79D}"/>
              </a:ext>
            </a:extLst>
          </p:cNvPr>
          <p:cNvSpPr>
            <a:spLocks noGrp="1"/>
          </p:cNvSpPr>
          <p:nvPr>
            <p:ph idx="1"/>
          </p:nvPr>
        </p:nvSpPr>
        <p:spPr/>
        <p:txBody>
          <a:bodyPr>
            <a:normAutofit/>
          </a:bodyPr>
          <a:lstStyle/>
          <a:p>
            <a:r>
              <a:rPr lang="en-US" sz="2400" kern="0" dirty="0">
                <a:effectLst/>
                <a:latin typeface="Verdana" panose="020B0604030504040204" pitchFamily="34" charset="0"/>
                <a:ea typeface="Times New Roman" panose="02020603050405020304" pitchFamily="18" charset="0"/>
                <a:cs typeface="Times New Roman" panose="02020603050405020304" pitchFamily="18" charset="0"/>
              </a:rPr>
              <a:t>900 members.</a:t>
            </a:r>
          </a:p>
          <a:p>
            <a:r>
              <a:rPr lang="en-US" sz="2400" kern="0" dirty="0">
                <a:effectLst/>
                <a:latin typeface="Verdana" panose="020B0604030504040204" pitchFamily="34" charset="0"/>
                <a:ea typeface="Times New Roman" panose="02020603050405020304" pitchFamily="18" charset="0"/>
                <a:cs typeface="Times New Roman" panose="02020603050405020304" pitchFamily="18" charset="0"/>
              </a:rPr>
              <a:t>20 countries and nationalities.</a:t>
            </a:r>
            <a:endParaRPr lang="en-CH" sz="2400" kern="100" dirty="0">
              <a:effectLst/>
              <a:latin typeface="Verdana" panose="020B0604030504040204" pitchFamily="34" charset="0"/>
              <a:ea typeface="Calibri" panose="020F0502020204030204" pitchFamily="34" charset="0"/>
              <a:cs typeface="Times New Roman" panose="02020603050405020304" pitchFamily="18" charset="0"/>
            </a:endParaRPr>
          </a:p>
          <a:p>
            <a:r>
              <a:rPr lang="en-US" sz="2400" kern="0" dirty="0">
                <a:effectLst/>
                <a:latin typeface="Verdana" panose="020B0604030504040204" pitchFamily="34" charset="0"/>
                <a:ea typeface="Times New Roman" panose="02020603050405020304" pitchFamily="18" charset="0"/>
                <a:cs typeface="Times New Roman" panose="02020603050405020304" pitchFamily="18" charset="0"/>
              </a:rPr>
              <a:t>Equality, Diversity, and Inclusion Policy Statement.</a:t>
            </a:r>
          </a:p>
          <a:p>
            <a:r>
              <a:rPr lang="en-US" sz="2400" kern="0" dirty="0">
                <a:ea typeface="Times New Roman" panose="02020603050405020304" pitchFamily="18" charset="0"/>
                <a:cs typeface="Times New Roman" panose="02020603050405020304" pitchFamily="18" charset="0"/>
              </a:rPr>
              <a:t>P</a:t>
            </a:r>
            <a:r>
              <a:rPr lang="en-US" sz="2400" kern="0" dirty="0">
                <a:effectLst/>
                <a:latin typeface="Verdana" panose="020B0604030504040204" pitchFamily="34" charset="0"/>
                <a:ea typeface="Times New Roman" panose="02020603050405020304" pitchFamily="18" charset="0"/>
                <a:cs typeface="Times New Roman" panose="02020603050405020304" pitchFamily="18" charset="0"/>
              </a:rPr>
              <a:t>articipating in the NBHWC’s Diversity, Equity &amp; Inclusion Committee</a:t>
            </a:r>
            <a:r>
              <a:rPr lang="en-CH" sz="2000" dirty="0">
                <a:effectLst/>
              </a:rPr>
              <a:t> </a:t>
            </a:r>
            <a:r>
              <a:rPr lang="en-US" sz="3200" kern="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CH" sz="3200" dirty="0"/>
          </a:p>
        </p:txBody>
      </p:sp>
      <p:pic>
        <p:nvPicPr>
          <p:cNvPr id="1026" name="Picture 2" descr="Scope of Practice | UKIHCA">
            <a:extLst>
              <a:ext uri="{FF2B5EF4-FFF2-40B4-BE49-F238E27FC236}">
                <a16:creationId xmlns:a16="http://schemas.microsoft.com/office/drawing/2014/main" id="{64A34751-7401-5AA2-74D4-300EF6BCE4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8672" y="4206549"/>
            <a:ext cx="7608238" cy="197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55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4352CF-3809-1CC3-FD2A-0DA5F108C45F}"/>
              </a:ext>
            </a:extLst>
          </p:cNvPr>
          <p:cNvSpPr>
            <a:spLocks noGrp="1"/>
          </p:cNvSpPr>
          <p:nvPr>
            <p:ph type="title"/>
          </p:nvPr>
        </p:nvSpPr>
        <p:spPr/>
        <p:txBody>
          <a:bodyPr>
            <a:normAutofit/>
          </a:bodyPr>
          <a:lstStyle/>
          <a:p>
            <a:r>
              <a:rPr lang="en-CH" dirty="0"/>
              <a:t>Health &amp; Wellness Coach Specialties</a:t>
            </a:r>
          </a:p>
        </p:txBody>
      </p:sp>
      <p:graphicFrame>
        <p:nvGraphicFramePr>
          <p:cNvPr id="11" name="Content Placeholder 2">
            <a:extLst>
              <a:ext uri="{FF2B5EF4-FFF2-40B4-BE49-F238E27FC236}">
                <a16:creationId xmlns:a16="http://schemas.microsoft.com/office/drawing/2014/main" id="{AF0D475F-D69B-5DC9-1FC3-212E9AC404E3}"/>
              </a:ext>
            </a:extLst>
          </p:cNvPr>
          <p:cNvGraphicFramePr>
            <a:graphicFrameLocks noGrp="1"/>
          </p:cNvGraphicFramePr>
          <p:nvPr>
            <p:ph idx="1"/>
            <p:extLst>
              <p:ext uri="{D42A27DB-BD31-4B8C-83A1-F6EECF244321}">
                <p14:modId xmlns:p14="http://schemas.microsoft.com/office/powerpoint/2010/main" val="2708393653"/>
              </p:ext>
            </p:extLst>
          </p:nvPr>
        </p:nvGraphicFramePr>
        <p:xfrm>
          <a:off x="520065" y="1585595"/>
          <a:ext cx="111518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2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82171-36C0-CD94-FD20-58649298DF19}"/>
              </a:ext>
            </a:extLst>
          </p:cNvPr>
          <p:cNvSpPr>
            <a:spLocks noGrp="1"/>
          </p:cNvSpPr>
          <p:nvPr>
            <p:ph type="title"/>
          </p:nvPr>
        </p:nvSpPr>
        <p:spPr>
          <a:xfrm>
            <a:off x="1166650" y="1332952"/>
            <a:ext cx="3926898" cy="3921176"/>
          </a:xfrm>
        </p:spPr>
        <p:txBody>
          <a:bodyPr anchor="ctr">
            <a:normAutofit/>
          </a:bodyPr>
          <a:lstStyle/>
          <a:p>
            <a:r>
              <a:rPr lang="en-CH" sz="5400" dirty="0">
                <a:solidFill>
                  <a:schemeClr val="tx1"/>
                </a:solidFill>
              </a:rPr>
              <a:t>Overview</a:t>
            </a:r>
          </a:p>
        </p:txBody>
      </p:sp>
      <p:grpSp>
        <p:nvGrpSpPr>
          <p:cNvPr id="24" name="Group 23">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5"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BD344D83-964A-9D85-3A02-FC5B5275D5D3}"/>
              </a:ext>
            </a:extLst>
          </p:cNvPr>
          <p:cNvSpPr>
            <a:spLocks noGrp="1"/>
          </p:cNvSpPr>
          <p:nvPr>
            <p:ph type="sldNum" sz="quarter" idx="12"/>
          </p:nvPr>
        </p:nvSpPr>
        <p:spPr>
          <a:xfrm>
            <a:off x="73152" y="3379979"/>
            <a:ext cx="457200" cy="365125"/>
          </a:xfrm>
        </p:spPr>
        <p:txBody>
          <a:bodyPr>
            <a:normAutofit/>
          </a:bodyPr>
          <a:lstStyle/>
          <a:p>
            <a:pPr>
              <a:spcAft>
                <a:spcPts val="600"/>
              </a:spcAft>
            </a:pPr>
            <a:fld id="{7402FB9A-7153-4941-9EAE-0368B7633D4F}" type="slidenum">
              <a:rPr lang="en-US">
                <a:solidFill>
                  <a:srgbClr val="FFFFFF"/>
                </a:solidFill>
              </a:rPr>
              <a:pPr>
                <a:spcAft>
                  <a:spcPts val="600"/>
                </a:spcAft>
              </a:pPr>
              <a:t>5</a:t>
            </a:fld>
            <a:endParaRPr lang="en-US">
              <a:solidFill>
                <a:srgbClr val="FFFFFF"/>
              </a:solidFill>
            </a:endParaRPr>
          </a:p>
        </p:txBody>
      </p:sp>
      <p:sp>
        <p:nvSpPr>
          <p:cNvPr id="11" name="Content Placeholder 10">
            <a:extLst>
              <a:ext uri="{FF2B5EF4-FFF2-40B4-BE49-F238E27FC236}">
                <a16:creationId xmlns:a16="http://schemas.microsoft.com/office/drawing/2014/main" id="{D13A2DCE-6DA0-B03A-9AFE-F0E58899AFC8}"/>
              </a:ext>
            </a:extLst>
          </p:cNvPr>
          <p:cNvSpPr>
            <a:spLocks noGrp="1"/>
          </p:cNvSpPr>
          <p:nvPr>
            <p:ph idx="1"/>
          </p:nvPr>
        </p:nvSpPr>
        <p:spPr>
          <a:xfrm>
            <a:off x="5831017" y="73152"/>
            <a:ext cx="6118175" cy="6607047"/>
          </a:xfrm>
        </p:spPr>
        <p:txBody>
          <a:bodyPr anchor="ctr">
            <a:noAutofit/>
          </a:bodyPr>
          <a:lstStyle/>
          <a:p>
            <a:pPr marL="342900" lvl="0" indent="-342900">
              <a:spcBef>
                <a:spcPts val="200"/>
              </a:spcBef>
              <a:buClr>
                <a:schemeClr val="bg1"/>
              </a:buClr>
              <a:buSzPts val="1200"/>
              <a:buFont typeface="Century Gothic" panose="020B0502020202020204" pitchFamily="34" charset="0"/>
              <a:buAutoNum type="romanUcPeriod"/>
            </a:pPr>
            <a:r>
              <a:rPr lang="en-CH" sz="1600" kern="100" dirty="0">
                <a:effectLst/>
              </a:rPr>
              <a:t>Definition of DEI &amp; B	</a:t>
            </a:r>
          </a:p>
          <a:p>
            <a:pPr marL="342900" lvl="0" indent="-342900">
              <a:spcBef>
                <a:spcPts val="200"/>
              </a:spcBef>
              <a:buClr>
                <a:schemeClr val="bg1"/>
              </a:buClr>
              <a:buSzPts val="1200"/>
              <a:buFont typeface="Century Gothic" panose="020B0502020202020204" pitchFamily="34" charset="0"/>
              <a:buAutoNum type="romanUcPeriod"/>
            </a:pPr>
            <a:r>
              <a:rPr lang="en-CH" sz="1600" kern="100" dirty="0">
                <a:effectLst/>
              </a:rPr>
              <a:t>Why DEIB Today</a:t>
            </a:r>
          </a:p>
          <a:p>
            <a:pPr marL="342900" lvl="0" indent="-342900">
              <a:spcBef>
                <a:spcPts val="200"/>
              </a:spcBef>
              <a:buClr>
                <a:schemeClr val="bg1"/>
              </a:buClr>
              <a:buSzPts val="1200"/>
              <a:buFont typeface="Century Gothic" panose="020B0502020202020204" pitchFamily="34" charset="0"/>
              <a:buAutoNum type="romanUcPeriod"/>
            </a:pPr>
            <a:r>
              <a:rPr lang="en-CH" sz="1600" kern="100" dirty="0">
                <a:effectLst/>
              </a:rPr>
              <a:t>Reframing DEIB in a Well-Being Context</a:t>
            </a:r>
          </a:p>
          <a:p>
            <a:pPr marL="342900" lvl="0" indent="-342900">
              <a:spcBef>
                <a:spcPts val="200"/>
              </a:spcBef>
              <a:buClr>
                <a:schemeClr val="bg1"/>
              </a:buClr>
              <a:buSzPts val="1200"/>
              <a:buFont typeface="Century Gothic" panose="020B0502020202020204" pitchFamily="34" charset="0"/>
              <a:buAutoNum type="romanUcPeriod"/>
            </a:pPr>
            <a:r>
              <a:rPr lang="en-CH" sz="1600" kern="100" dirty="0">
                <a:effectLst/>
              </a:rPr>
              <a:t>Definition of Health and Wellness Coaching</a:t>
            </a:r>
          </a:p>
          <a:p>
            <a:pPr marL="342900" lvl="0" indent="-342900">
              <a:spcBef>
                <a:spcPts val="200"/>
              </a:spcBef>
              <a:buClr>
                <a:schemeClr val="bg1"/>
              </a:buClr>
              <a:buSzPts val="1200"/>
              <a:buFont typeface="Century Gothic" panose="020B0502020202020204" pitchFamily="34" charset="0"/>
              <a:buAutoNum type="romanUcPeriod"/>
            </a:pPr>
            <a:r>
              <a:rPr lang="en-CH" sz="1600" kern="100" dirty="0">
                <a:effectLst/>
              </a:rPr>
              <a:t>Health and Wellness Coach Training for DEIB	</a:t>
            </a:r>
          </a:p>
          <a:p>
            <a:pPr marL="342900" lvl="0" indent="-342900">
              <a:spcBef>
                <a:spcPts val="200"/>
              </a:spcBef>
              <a:buClr>
                <a:schemeClr val="bg1"/>
              </a:buClr>
              <a:buSzPts val="1200"/>
              <a:buFont typeface="Century Gothic" panose="020B0502020202020204" pitchFamily="34" charset="0"/>
              <a:buAutoNum type="romanUcPeriod"/>
            </a:pPr>
            <a:r>
              <a:rPr lang="en-CH" sz="1600" kern="100" dirty="0">
                <a:effectLst/>
              </a:rPr>
              <a:t>Definition of well-being</a:t>
            </a:r>
          </a:p>
          <a:p>
            <a:pPr marL="342900" lvl="0" indent="-342900">
              <a:spcBef>
                <a:spcPts val="200"/>
              </a:spcBef>
              <a:buClr>
                <a:schemeClr val="bg1"/>
              </a:buClr>
              <a:buSzPts val="1200"/>
              <a:buFont typeface="Century Gothic" panose="020B0502020202020204" pitchFamily="34" charset="0"/>
              <a:buAutoNum type="romanUcPeriod"/>
            </a:pPr>
            <a:r>
              <a:rPr lang="en-US" sz="1600" kern="100" dirty="0">
                <a:effectLst/>
              </a:rPr>
              <a:t>Types of Diversity: </a:t>
            </a:r>
            <a:endParaRPr lang="en-CH" sz="1600" kern="100" dirty="0">
              <a:effectLst/>
            </a:endParaRPr>
          </a:p>
          <a:p>
            <a:pPr marL="914400">
              <a:spcBef>
                <a:spcPts val="200"/>
              </a:spcBef>
              <a:buClr>
                <a:schemeClr val="bg1"/>
              </a:buClr>
            </a:pPr>
            <a:r>
              <a:rPr lang="en-CH" sz="1600" kern="100" dirty="0">
                <a:effectLst/>
              </a:rPr>
              <a:t>What it is</a:t>
            </a:r>
          </a:p>
          <a:p>
            <a:pPr marL="914400">
              <a:spcBef>
                <a:spcPts val="200"/>
              </a:spcBef>
              <a:buClr>
                <a:schemeClr val="bg1"/>
              </a:buClr>
            </a:pPr>
            <a:r>
              <a:rPr lang="en-CH" sz="1600" kern="100" dirty="0">
                <a:effectLst/>
              </a:rPr>
              <a:t>Why it matters	</a:t>
            </a:r>
          </a:p>
          <a:p>
            <a:pPr marL="914400">
              <a:spcBef>
                <a:spcPts val="200"/>
              </a:spcBef>
              <a:buClr>
                <a:schemeClr val="bg1"/>
              </a:buClr>
            </a:pPr>
            <a:r>
              <a:rPr lang="en-CH" sz="1600" kern="100" dirty="0">
                <a:effectLst/>
              </a:rPr>
              <a:t>How HWC can support this type of diversity?	</a:t>
            </a:r>
          </a:p>
          <a:p>
            <a:pPr marL="914400">
              <a:spcBef>
                <a:spcPts val="200"/>
              </a:spcBef>
              <a:buClr>
                <a:schemeClr val="bg1"/>
              </a:buClr>
            </a:pPr>
            <a:r>
              <a:rPr lang="en-CH" sz="1600" kern="100" dirty="0">
                <a:effectLst/>
              </a:rPr>
              <a:t>Voices from the Field	</a:t>
            </a:r>
          </a:p>
          <a:p>
            <a:pPr marL="1600200" lvl="3" indent="-228600">
              <a:spcBef>
                <a:spcPts val="200"/>
              </a:spcBef>
              <a:buClr>
                <a:schemeClr val="bg1"/>
              </a:buClr>
              <a:buFont typeface="+mj-lt"/>
              <a:buAutoNum type="arabicPeriod"/>
            </a:pPr>
            <a:r>
              <a:rPr lang="en-CH" sz="1200" kern="100" dirty="0">
                <a:effectLst/>
              </a:rPr>
              <a:t>Race and Ethnicity	</a:t>
            </a:r>
          </a:p>
          <a:p>
            <a:pPr marL="1600200" lvl="3" indent="-228600">
              <a:spcBef>
                <a:spcPts val="200"/>
              </a:spcBef>
              <a:buClr>
                <a:schemeClr val="bg1"/>
              </a:buClr>
              <a:buFont typeface="+mj-lt"/>
              <a:buAutoNum type="arabicPeriod"/>
            </a:pPr>
            <a:r>
              <a:rPr lang="en-CH" sz="1200" kern="100" dirty="0">
                <a:effectLst/>
              </a:rPr>
              <a:t>Age and Generation Diversity</a:t>
            </a:r>
          </a:p>
          <a:p>
            <a:pPr marL="1600200" lvl="3" indent="-228600">
              <a:spcBef>
                <a:spcPts val="200"/>
              </a:spcBef>
              <a:buClr>
                <a:schemeClr val="bg1"/>
              </a:buClr>
              <a:buFont typeface="+mj-lt"/>
              <a:buAutoNum type="arabicPeriod"/>
            </a:pPr>
            <a:r>
              <a:rPr lang="en-CH" sz="1200" kern="100" dirty="0">
                <a:effectLst/>
              </a:rPr>
              <a:t>Gender</a:t>
            </a:r>
          </a:p>
          <a:p>
            <a:pPr marL="1600200" lvl="3" indent="-228600">
              <a:spcBef>
                <a:spcPts val="200"/>
              </a:spcBef>
              <a:buClr>
                <a:schemeClr val="bg1"/>
              </a:buClr>
              <a:buFont typeface="+mj-lt"/>
              <a:buAutoNum type="arabicPeriod"/>
            </a:pPr>
            <a:r>
              <a:rPr lang="en-CH" sz="1200" kern="100" dirty="0">
                <a:effectLst/>
              </a:rPr>
              <a:t>Sexual Orientation</a:t>
            </a:r>
          </a:p>
          <a:p>
            <a:pPr marL="1600200" lvl="3" indent="-228600">
              <a:spcBef>
                <a:spcPts val="200"/>
              </a:spcBef>
              <a:buClr>
                <a:schemeClr val="bg1"/>
              </a:buClr>
              <a:buFont typeface="+mj-lt"/>
              <a:buAutoNum type="arabicPeriod"/>
              <a:tabLst>
                <a:tab pos="457200" algn="l"/>
                <a:tab pos="914400" algn="l"/>
                <a:tab pos="1371600" algn="l"/>
                <a:tab pos="1828800" algn="l"/>
                <a:tab pos="2286000" algn="l"/>
                <a:tab pos="2865755" algn="ctr"/>
              </a:tabLst>
            </a:pPr>
            <a:r>
              <a:rPr lang="en-CH" sz="1200" kern="100" dirty="0">
                <a:effectLst/>
              </a:rPr>
              <a:t>Religious and Spiritual Diversity	</a:t>
            </a:r>
          </a:p>
          <a:p>
            <a:pPr marL="1600200" lvl="3" indent="-228600">
              <a:spcBef>
                <a:spcPts val="200"/>
              </a:spcBef>
              <a:buClr>
                <a:schemeClr val="bg1"/>
              </a:buClr>
              <a:buFont typeface="+mj-lt"/>
              <a:buAutoNum type="arabicPeriod"/>
            </a:pPr>
            <a:r>
              <a:rPr lang="en-CH" sz="1200" kern="100" dirty="0">
                <a:effectLst/>
              </a:rPr>
              <a:t>Physical Disability</a:t>
            </a:r>
          </a:p>
          <a:p>
            <a:pPr marL="1600200" lvl="3" indent="-228600">
              <a:spcBef>
                <a:spcPts val="200"/>
              </a:spcBef>
              <a:buClr>
                <a:schemeClr val="bg1"/>
              </a:buClr>
              <a:buFont typeface="+mj-lt"/>
              <a:buAutoNum type="arabicPeriod"/>
            </a:pPr>
            <a:r>
              <a:rPr lang="en-CH" sz="1200" kern="100" dirty="0">
                <a:effectLst/>
              </a:rPr>
              <a:t>Socio-economic Status and Social Determinants of Health</a:t>
            </a:r>
          </a:p>
          <a:p>
            <a:pPr marL="1600200" lvl="3" indent="-228600">
              <a:spcBef>
                <a:spcPts val="200"/>
              </a:spcBef>
              <a:buClr>
                <a:schemeClr val="bg1"/>
              </a:buClr>
              <a:buFont typeface="+mj-lt"/>
              <a:buAutoNum type="arabicPeriod"/>
            </a:pPr>
            <a:r>
              <a:rPr lang="en-CH" sz="1200" kern="100" dirty="0">
                <a:effectLst/>
              </a:rPr>
              <a:t>Health Statu</a:t>
            </a:r>
            <a:r>
              <a:rPr lang="en-US" sz="1200" kern="100" dirty="0">
                <a:effectLst/>
              </a:rPr>
              <a:t>s</a:t>
            </a:r>
            <a:endParaRPr lang="en-CH" sz="1200" kern="100" dirty="0">
              <a:effectLst/>
            </a:endParaRPr>
          </a:p>
          <a:p>
            <a:pPr marL="1600200" lvl="3" indent="-228600">
              <a:spcBef>
                <a:spcPts val="200"/>
              </a:spcBef>
              <a:buClr>
                <a:schemeClr val="bg1"/>
              </a:buClr>
              <a:buFont typeface="+mj-lt"/>
              <a:buAutoNum type="arabicPeriod"/>
            </a:pPr>
            <a:r>
              <a:rPr lang="en-CH" sz="1200" kern="100" dirty="0">
                <a:effectLst/>
              </a:rPr>
              <a:t>Neurodiversity and ADHD	</a:t>
            </a:r>
          </a:p>
          <a:p>
            <a:pPr marL="1600200" lvl="3" indent="-228600">
              <a:spcBef>
                <a:spcPts val="200"/>
              </a:spcBef>
              <a:buClr>
                <a:schemeClr val="bg1"/>
              </a:buClr>
              <a:buFont typeface="+mj-lt"/>
              <a:buAutoNum type="arabicPeriod"/>
            </a:pPr>
            <a:r>
              <a:rPr lang="en-CH" sz="1200" kern="100" dirty="0">
                <a:effectLst/>
              </a:rPr>
              <a:t>Weight Bias and Stigma</a:t>
            </a:r>
            <a:r>
              <a:rPr lang="en-CH" sz="1600" kern="100" dirty="0">
                <a:effectLst/>
              </a:rPr>
              <a:t>	</a:t>
            </a:r>
          </a:p>
          <a:p>
            <a:pPr marL="0" lvl="0" indent="0">
              <a:spcBef>
                <a:spcPts val="200"/>
              </a:spcBef>
              <a:buClr>
                <a:schemeClr val="bg1"/>
              </a:buClr>
              <a:buSzPts val="1200"/>
              <a:buNone/>
            </a:pPr>
            <a:r>
              <a:rPr lang="en-CH" sz="1600" kern="100" dirty="0">
                <a:effectLst/>
              </a:rPr>
              <a:t>VIII. Closing the case for DEIB through Health and Wellness Coachin</a:t>
            </a:r>
            <a:r>
              <a:rPr lang="en-US" sz="1600" kern="100" dirty="0">
                <a:effectLst/>
              </a:rPr>
              <a:t>g</a:t>
            </a:r>
            <a:endParaRPr lang="en-CH" sz="1600" kern="100" dirty="0">
              <a:effectLst/>
            </a:endParaRPr>
          </a:p>
          <a:p>
            <a:pPr marL="0" lvl="0" indent="0">
              <a:spcBef>
                <a:spcPts val="200"/>
              </a:spcBef>
              <a:buClr>
                <a:schemeClr val="bg1"/>
              </a:buClr>
              <a:buSzPts val="1200"/>
              <a:buNone/>
            </a:pPr>
            <a:r>
              <a:rPr lang="en-CH" sz="1600" kern="100" dirty="0">
                <a:effectLst/>
              </a:rPr>
              <a:t>VIV. What’s being done</a:t>
            </a:r>
          </a:p>
          <a:p>
            <a:pPr marL="0" lvl="0" indent="0">
              <a:spcBef>
                <a:spcPts val="200"/>
              </a:spcBef>
              <a:buClr>
                <a:schemeClr val="bg1"/>
              </a:buClr>
              <a:buSzPts val="1200"/>
              <a:buNone/>
            </a:pPr>
            <a:r>
              <a:rPr lang="en-CH" sz="1600" kern="100" dirty="0"/>
              <a:t>X</a:t>
            </a:r>
            <a:r>
              <a:rPr lang="en-CH" sz="1600" kern="100" dirty="0">
                <a:effectLst/>
              </a:rPr>
              <a:t>. The Diversity of Health and Wellness Coach Specialties</a:t>
            </a:r>
          </a:p>
          <a:p>
            <a:pPr marL="0" lvl="0" indent="0">
              <a:spcBef>
                <a:spcPts val="200"/>
              </a:spcBef>
              <a:buClr>
                <a:schemeClr val="bg1"/>
              </a:buClr>
              <a:buSzPts val="1200"/>
              <a:buNone/>
            </a:pPr>
            <a:r>
              <a:rPr lang="en-CH" sz="1600" kern="100" dirty="0">
                <a:effectLst/>
              </a:rPr>
              <a:t>XI. Final Thoughts, Calls to Action, and Conclusion</a:t>
            </a:r>
          </a:p>
          <a:p>
            <a:pPr marL="0" lvl="0" indent="0">
              <a:spcBef>
                <a:spcPts val="200"/>
              </a:spcBef>
              <a:buClr>
                <a:schemeClr val="bg1"/>
              </a:buClr>
              <a:buSzPts val="1200"/>
              <a:buNone/>
            </a:pPr>
            <a:r>
              <a:rPr lang="en-CH" sz="1600" kern="100" dirty="0"/>
              <a:t>XII Questions for Discussion Guide</a:t>
            </a:r>
            <a:endParaRPr lang="en-CH" sz="1600" kern="100" dirty="0">
              <a:effectLst/>
            </a:endParaRPr>
          </a:p>
          <a:p>
            <a:pPr marL="0" lvl="0" indent="0">
              <a:spcBef>
                <a:spcPts val="200"/>
              </a:spcBef>
              <a:buClr>
                <a:schemeClr val="bg1"/>
              </a:buClr>
              <a:buSzPts val="1200"/>
              <a:buNone/>
            </a:pPr>
            <a:r>
              <a:rPr lang="en-CH" sz="1600" kern="100" dirty="0"/>
              <a:t>XIII. Inclusive Language Glossary and Resources</a:t>
            </a:r>
            <a:endParaRPr lang="en-CH" sz="1600" kern="100" dirty="0">
              <a:effectLst/>
            </a:endParaRPr>
          </a:p>
        </p:txBody>
      </p:sp>
      <p:pic>
        <p:nvPicPr>
          <p:cNvPr id="3" name="logo.png" descr="logo.png">
            <a:extLst>
              <a:ext uri="{FF2B5EF4-FFF2-40B4-BE49-F238E27FC236}">
                <a16:creationId xmlns:a16="http://schemas.microsoft.com/office/drawing/2014/main" id="{F3483D61-717D-98A6-0FDD-1D6AD0B75BC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2677" y="633280"/>
            <a:ext cx="4539291" cy="1044927"/>
          </a:xfrm>
          <a:prstGeom prst="rect">
            <a:avLst/>
          </a:prstGeom>
          <a:ln w="12700">
            <a:miter lim="400000"/>
          </a:ln>
        </p:spPr>
      </p:pic>
    </p:spTree>
    <p:extLst>
      <p:ext uri="{BB962C8B-B14F-4D97-AF65-F5344CB8AC3E}">
        <p14:creationId xmlns:p14="http://schemas.microsoft.com/office/powerpoint/2010/main" val="1861183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5CD3-E8AE-8B4A-11DB-0055518786DE}"/>
              </a:ext>
            </a:extLst>
          </p:cNvPr>
          <p:cNvSpPr>
            <a:spLocks noGrp="1"/>
          </p:cNvSpPr>
          <p:nvPr>
            <p:ph type="title"/>
          </p:nvPr>
        </p:nvSpPr>
        <p:spPr/>
        <p:txBody>
          <a:bodyPr/>
          <a:lstStyle/>
          <a:p>
            <a:r>
              <a:rPr lang="en-US" sz="4400" kern="100" dirty="0">
                <a:effectLst/>
                <a:latin typeface="Verdana" panose="020B0604030504040204" pitchFamily="34" charset="0"/>
                <a:ea typeface="Calibri" panose="020F0502020204030204" pitchFamily="34" charset="0"/>
                <a:cs typeface="Times New Roman" panose="02020603050405020304" pitchFamily="18" charset="0"/>
              </a:rPr>
              <a:t>Calls to Action!</a:t>
            </a:r>
            <a:endParaRPr lang="en-CH" dirty="0"/>
          </a:p>
        </p:txBody>
      </p:sp>
      <p:graphicFrame>
        <p:nvGraphicFramePr>
          <p:cNvPr id="7" name="Content Placeholder 2">
            <a:extLst>
              <a:ext uri="{FF2B5EF4-FFF2-40B4-BE49-F238E27FC236}">
                <a16:creationId xmlns:a16="http://schemas.microsoft.com/office/drawing/2014/main" id="{C170CE22-4724-9C0E-13BB-446946EE3511}"/>
              </a:ext>
            </a:extLst>
          </p:cNvPr>
          <p:cNvGraphicFramePr>
            <a:graphicFrameLocks noGrp="1"/>
          </p:cNvGraphicFramePr>
          <p:nvPr>
            <p:ph idx="1"/>
            <p:extLst>
              <p:ext uri="{D42A27DB-BD31-4B8C-83A1-F6EECF244321}">
                <p14:modId xmlns:p14="http://schemas.microsoft.com/office/powerpoint/2010/main" val="2971325345"/>
              </p:ext>
            </p:extLst>
          </p:nvPr>
        </p:nvGraphicFramePr>
        <p:xfrm>
          <a:off x="1752600" y="1827848"/>
          <a:ext cx="7448550" cy="476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441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ree arrows on bullseye">
            <a:extLst>
              <a:ext uri="{FF2B5EF4-FFF2-40B4-BE49-F238E27FC236}">
                <a16:creationId xmlns:a16="http://schemas.microsoft.com/office/drawing/2014/main" id="{B62E18DF-D6CA-819C-42E4-C09DD2932FD8}"/>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6DBDE9F-5939-187D-1D4A-9E4806EAAA66}"/>
              </a:ext>
            </a:extLst>
          </p:cNvPr>
          <p:cNvSpPr>
            <a:spLocks noGrp="1"/>
          </p:cNvSpPr>
          <p:nvPr>
            <p:ph type="title"/>
          </p:nvPr>
        </p:nvSpPr>
        <p:spPr>
          <a:xfrm>
            <a:off x="838200" y="365125"/>
            <a:ext cx="10515600" cy="1325563"/>
          </a:xfrm>
        </p:spPr>
        <p:txBody>
          <a:bodyPr>
            <a:normAutofit/>
          </a:bodyPr>
          <a:lstStyle/>
          <a:p>
            <a:r>
              <a:rPr lang="en-CH">
                <a:solidFill>
                  <a:srgbClr val="FFFFFF"/>
                </a:solidFill>
              </a:rPr>
              <a:t>Conclusions</a:t>
            </a:r>
          </a:p>
        </p:txBody>
      </p:sp>
      <p:sp>
        <p:nvSpPr>
          <p:cNvPr id="3" name="Content Placeholder 2">
            <a:extLst>
              <a:ext uri="{FF2B5EF4-FFF2-40B4-BE49-F238E27FC236}">
                <a16:creationId xmlns:a16="http://schemas.microsoft.com/office/drawing/2014/main" id="{F859D222-9666-1555-9E8C-BE87423DA515}"/>
              </a:ext>
            </a:extLst>
          </p:cNvPr>
          <p:cNvSpPr>
            <a:spLocks noGrp="1"/>
          </p:cNvSpPr>
          <p:nvPr>
            <p:ph idx="1"/>
          </p:nvPr>
        </p:nvSpPr>
        <p:spPr>
          <a:xfrm>
            <a:off x="838200" y="1825625"/>
            <a:ext cx="10515600" cy="4351338"/>
          </a:xfrm>
        </p:spPr>
        <p:txBody>
          <a:bodyPr>
            <a:normAutofit/>
          </a:bodyPr>
          <a:lstStyle/>
          <a:p>
            <a:r>
              <a:rPr lang="en-US"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DEIB conversation paramount</a:t>
            </a:r>
          </a:p>
          <a:p>
            <a:r>
              <a:rPr lang="en-US"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Accredited, well-trained Health and Wellness Coaches stand at forefront, playing a pivotal role in supporting DEIB initiatives</a:t>
            </a:r>
          </a:p>
          <a:p>
            <a:r>
              <a:rPr lang="en-US"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Skills and knowledge enable coaches to:</a:t>
            </a:r>
          </a:p>
          <a:p>
            <a:pPr lvl="1"/>
            <a:r>
              <a:rPr lang="en-US" kern="100" dirty="0">
                <a:solidFill>
                  <a:srgbClr val="FFFFFF"/>
                </a:solidFill>
                <a:ea typeface="Calibri" panose="020F0502020204030204" pitchFamily="34" charset="0"/>
                <a:cs typeface="Times New Roman" panose="02020603050405020304" pitchFamily="18" charset="0"/>
              </a:rPr>
              <a:t>N</a:t>
            </a:r>
            <a:r>
              <a:rPr lang="en-US"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avigate complex landscape of health and well-being</a:t>
            </a:r>
          </a:p>
          <a:p>
            <a:pPr lvl="1"/>
            <a:r>
              <a:rPr lang="en-US" kern="100" dirty="0">
                <a:solidFill>
                  <a:srgbClr val="FFFFFF"/>
                </a:solidFill>
                <a:ea typeface="Calibri" panose="020F0502020204030204" pitchFamily="34" charset="0"/>
                <a:cs typeface="Times New Roman" panose="02020603050405020304" pitchFamily="18" charset="0"/>
              </a:rPr>
              <a:t>F</a:t>
            </a:r>
            <a:r>
              <a:rPr lang="en-US"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oster inclusivity and equity</a:t>
            </a:r>
          </a:p>
          <a:p>
            <a:pPr lvl="1"/>
            <a:r>
              <a:rPr lang="en-US" kern="100" dirty="0">
                <a:solidFill>
                  <a:srgbClr val="FFFFFF"/>
                </a:solidFill>
                <a:ea typeface="Calibri" panose="020F0502020204030204" pitchFamily="34" charset="0"/>
                <a:cs typeface="Times New Roman" panose="02020603050405020304" pitchFamily="18" charset="0"/>
              </a:rPr>
              <a:t>C</a:t>
            </a:r>
            <a:r>
              <a:rPr lang="en-US"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ontribute to holistic betterment of clients and society</a:t>
            </a:r>
          </a:p>
          <a:p>
            <a:pPr lvl="1"/>
            <a:r>
              <a:rPr lang="en-US"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Embody agents of positive change</a:t>
            </a:r>
            <a:endParaRPr lang="en-CH" dirty="0">
              <a:solidFill>
                <a:srgbClr val="FFFFFF"/>
              </a:solidFill>
            </a:endParaRPr>
          </a:p>
        </p:txBody>
      </p:sp>
    </p:spTree>
    <p:extLst>
      <p:ext uri="{BB962C8B-B14F-4D97-AF65-F5344CB8AC3E}">
        <p14:creationId xmlns:p14="http://schemas.microsoft.com/office/powerpoint/2010/main" val="2239106818"/>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82171-36C0-CD94-FD20-58649298DF19}"/>
              </a:ext>
            </a:extLst>
          </p:cNvPr>
          <p:cNvSpPr>
            <a:spLocks noGrp="1"/>
          </p:cNvSpPr>
          <p:nvPr>
            <p:ph type="title"/>
          </p:nvPr>
        </p:nvSpPr>
        <p:spPr>
          <a:xfrm>
            <a:off x="1166650" y="1332952"/>
            <a:ext cx="3926898" cy="3921176"/>
          </a:xfrm>
        </p:spPr>
        <p:txBody>
          <a:bodyPr anchor="ctr">
            <a:normAutofit/>
          </a:bodyPr>
          <a:lstStyle/>
          <a:p>
            <a:r>
              <a:rPr lang="en-CH" sz="5400" dirty="0">
                <a:solidFill>
                  <a:schemeClr val="tx1"/>
                </a:solidFill>
              </a:rPr>
              <a:t>Thank</a:t>
            </a:r>
            <a:br>
              <a:rPr lang="en-CH" sz="5400" dirty="0">
                <a:solidFill>
                  <a:schemeClr val="tx1"/>
                </a:solidFill>
              </a:rPr>
            </a:br>
            <a:r>
              <a:rPr lang="en-CH" sz="5400" dirty="0">
                <a:solidFill>
                  <a:schemeClr val="tx1"/>
                </a:solidFill>
              </a:rPr>
              <a:t>You</a:t>
            </a:r>
          </a:p>
        </p:txBody>
      </p:sp>
      <p:grpSp>
        <p:nvGrpSpPr>
          <p:cNvPr id="24" name="Group 23">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5"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6"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7"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8"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0"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1"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2"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6"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7"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8"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9"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0"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1"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2"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3"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4"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4" name="Slide Number Placeholder 3">
            <a:extLst>
              <a:ext uri="{FF2B5EF4-FFF2-40B4-BE49-F238E27FC236}">
                <a16:creationId xmlns:a16="http://schemas.microsoft.com/office/drawing/2014/main" id="{BD344D83-964A-9D85-3A02-FC5B5275D5D3}"/>
              </a:ext>
            </a:extLst>
          </p:cNvPr>
          <p:cNvSpPr>
            <a:spLocks noGrp="1"/>
          </p:cNvSpPr>
          <p:nvPr>
            <p:ph type="sldNum" sz="quarter" idx="12"/>
          </p:nvPr>
        </p:nvSpPr>
        <p:spPr>
          <a:xfrm>
            <a:off x="73152" y="3379979"/>
            <a:ext cx="457200" cy="365125"/>
          </a:xfrm>
        </p:spPr>
        <p:txBody>
          <a:bodyPr>
            <a:normAutofit/>
          </a:bodyPr>
          <a:lstStyle/>
          <a:p>
            <a:pPr>
              <a:spcAft>
                <a:spcPts val="600"/>
              </a:spcAft>
            </a:pPr>
            <a:fld id="{7402FB9A-7153-4941-9EAE-0368B7633D4F}" type="slidenum">
              <a:rPr lang="en-US">
                <a:solidFill>
                  <a:srgbClr val="FFFFFF"/>
                </a:solidFill>
              </a:rPr>
              <a:pPr>
                <a:spcAft>
                  <a:spcPts val="600"/>
                </a:spcAft>
              </a:pPr>
              <a:t>52</a:t>
            </a:fld>
            <a:endParaRPr lang="en-US">
              <a:solidFill>
                <a:srgbClr val="FFFFFF"/>
              </a:solidFill>
            </a:endParaRPr>
          </a:p>
        </p:txBody>
      </p:sp>
      <p:pic>
        <p:nvPicPr>
          <p:cNvPr id="3" name="logo.png" descr="logo.png">
            <a:extLst>
              <a:ext uri="{FF2B5EF4-FFF2-40B4-BE49-F238E27FC236}">
                <a16:creationId xmlns:a16="http://schemas.microsoft.com/office/drawing/2014/main" id="{F3483D61-717D-98A6-0FDD-1D6AD0B75BC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0943" y="461761"/>
            <a:ext cx="4105652" cy="945105"/>
          </a:xfrm>
          <a:prstGeom prst="rect">
            <a:avLst/>
          </a:prstGeom>
          <a:ln w="12700">
            <a:miter lim="400000"/>
          </a:ln>
        </p:spPr>
      </p:pic>
      <p:sp>
        <p:nvSpPr>
          <p:cNvPr id="7" name="TextBox 6">
            <a:extLst>
              <a:ext uri="{FF2B5EF4-FFF2-40B4-BE49-F238E27FC236}">
                <a16:creationId xmlns:a16="http://schemas.microsoft.com/office/drawing/2014/main" id="{C61D29E9-28F3-1137-C5AB-23BE9D20FABC}"/>
              </a:ext>
            </a:extLst>
          </p:cNvPr>
          <p:cNvSpPr txBox="1"/>
          <p:nvPr/>
        </p:nvSpPr>
        <p:spPr>
          <a:xfrm>
            <a:off x="5721926" y="6348203"/>
            <a:ext cx="7549574" cy="338554"/>
          </a:xfrm>
          <a:prstGeom prst="rect">
            <a:avLst/>
          </a:prstGeom>
          <a:noFill/>
        </p:spPr>
        <p:txBody>
          <a:bodyPr wrap="square">
            <a:spAutoFit/>
          </a:bodyPr>
          <a:lstStyle/>
          <a:p>
            <a:r>
              <a:rPr lang="en-AU" sz="1600" i="1" dirty="0">
                <a:solidFill>
                  <a:schemeClr val="bg1"/>
                </a:solidFill>
                <a:effectLst/>
                <a:latin typeface="Verdana" panose="020B0604030504040204" pitchFamily="34" charset="0"/>
                <a:ea typeface="Times New Roman" panose="02020603050405020304" pitchFamily="18" charset="0"/>
              </a:rPr>
              <a:t>All pictures free-sourced through Microsoft or Unsplashed.</a:t>
            </a:r>
            <a:endParaRPr lang="en-CH"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263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sp>
        <p:nvSpPr>
          <p:cNvPr id="439" name="Ligne"/>
          <p:cNvSpPr/>
          <p:nvPr/>
        </p:nvSpPr>
        <p:spPr>
          <a:xfrm flipV="1">
            <a:off x="377627" y="1100146"/>
            <a:ext cx="1317794" cy="1"/>
          </a:xfrm>
          <a:prstGeom prst="line">
            <a:avLst/>
          </a:prstGeom>
          <a:ln w="63500">
            <a:solidFill>
              <a:srgbClr val="6E6A94"/>
            </a:solidFill>
            <a:miter lim="400000"/>
          </a:ln>
        </p:spPr>
        <p:txBody>
          <a:bodyPr lIns="25400" tIns="25400" rIns="25400" bIns="25400" anchor="ctr"/>
          <a:lstStyle/>
          <a:p>
            <a:pPr defTabSz="228600" hangingPunct="0">
              <a:defRPr sz="1200">
                <a:solidFill>
                  <a:srgbClr val="000000"/>
                </a:solidFill>
                <a:latin typeface="Helvetica"/>
                <a:ea typeface="Helvetica"/>
                <a:cs typeface="Helvetica"/>
                <a:sym typeface="Helvetica"/>
              </a:defRPr>
            </a:pPr>
            <a:endParaRPr sz="600" kern="0">
              <a:solidFill>
                <a:srgbClr val="000000"/>
              </a:solidFill>
              <a:latin typeface="Helvetica"/>
              <a:sym typeface="Helvetica"/>
            </a:endParaRPr>
          </a:p>
        </p:txBody>
      </p:sp>
      <p:sp>
        <p:nvSpPr>
          <p:cNvPr id="7" name="Conclusions">
            <a:extLst>
              <a:ext uri="{FF2B5EF4-FFF2-40B4-BE49-F238E27FC236}">
                <a16:creationId xmlns:a16="http://schemas.microsoft.com/office/drawing/2014/main" id="{FF276FFA-6E40-DB45-8675-94BFA05DCCBA}"/>
              </a:ext>
            </a:extLst>
          </p:cNvPr>
          <p:cNvSpPr txBox="1">
            <a:spLocks/>
          </p:cNvSpPr>
          <p:nvPr/>
        </p:nvSpPr>
        <p:spPr>
          <a:xfrm>
            <a:off x="377627" y="380036"/>
            <a:ext cx="11430001" cy="575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b">
            <a:noAutofit/>
          </a:bodyPr>
          <a:lstStyle>
            <a:lvl1pPr marL="0" marR="0" indent="0" algn="ctr" defTabSz="448055" rtl="0" latinLnBrk="0">
              <a:lnSpc>
                <a:spcPts val="15400"/>
              </a:lnSpc>
              <a:spcBef>
                <a:spcPts val="0"/>
              </a:spcBef>
              <a:spcAft>
                <a:spcPts val="0"/>
              </a:spcAft>
              <a:buClrTx/>
              <a:buSzTx/>
              <a:buFontTx/>
              <a:buNone/>
              <a:tabLst/>
              <a:defRPr sz="6860" b="0" i="0" u="none" strike="noStrike" cap="none" spc="0" baseline="0">
                <a:ln>
                  <a:noFill/>
                </a:ln>
                <a:solidFill>
                  <a:srgbClr val="FFFFFF"/>
                </a:solidFill>
                <a:uFillTx/>
                <a:latin typeface="Montserrat Regular"/>
                <a:ea typeface="Montserrat Regular"/>
                <a:cs typeface="Montserrat Regular"/>
                <a:sym typeface="Montserrat Regular"/>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algn="l" defTabSz="224028">
              <a:lnSpc>
                <a:spcPts val="7700"/>
              </a:lnSpc>
            </a:pPr>
            <a:r>
              <a:rPr lang="en-GB" sz="3600" kern="0" dirty="0">
                <a:latin typeface="+mn-lt"/>
              </a:rPr>
              <a:t>Disclaimers</a:t>
            </a:r>
          </a:p>
        </p:txBody>
      </p:sp>
      <p:sp>
        <p:nvSpPr>
          <p:cNvPr id="5" name="Government policy change for public health reform that integrates Health and Wellness Coaches into preventive care…">
            <a:extLst>
              <a:ext uri="{FF2B5EF4-FFF2-40B4-BE49-F238E27FC236}">
                <a16:creationId xmlns:a16="http://schemas.microsoft.com/office/drawing/2014/main" id="{F2B3D2D5-7CBA-F84D-ACCF-595693DBCB12}"/>
              </a:ext>
            </a:extLst>
          </p:cNvPr>
          <p:cNvSpPr txBox="1"/>
          <p:nvPr/>
        </p:nvSpPr>
        <p:spPr>
          <a:xfrm>
            <a:off x="575502" y="1245953"/>
            <a:ext cx="11034249" cy="5375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412750" hangingPunct="0"/>
            <a:r>
              <a:rPr lang="en-CH" sz="1400" kern="0" dirty="0">
                <a:solidFill>
                  <a:srgbClr val="FFFFFF"/>
                </a:solidFill>
                <a:latin typeface="Verdana" panose="020B0604030504040204"/>
                <a:sym typeface="Avenir Next Medium"/>
              </a:rPr>
              <a:t>These presentation slides have been produced as part of the </a:t>
            </a:r>
            <a:r>
              <a:rPr lang="en-US" sz="1400" kern="0" dirty="0">
                <a:solidFill>
                  <a:srgbClr val="FFFFFF"/>
                </a:solidFill>
                <a:latin typeface="Verdana" panose="020B0604030504040204"/>
                <a:sym typeface="Avenir Next Medium"/>
              </a:rPr>
              <a:t>Global Wellness Institute Wellness Coaching Initiative (GWI WCI).</a:t>
            </a:r>
            <a:endParaRPr lang="en-CH" sz="1400" kern="0" dirty="0">
              <a:solidFill>
                <a:srgbClr val="FFFFFF"/>
              </a:solidFill>
              <a:latin typeface="Verdana" panose="020B0604030504040204"/>
              <a:sym typeface="Avenir Next Medium"/>
            </a:endParaRPr>
          </a:p>
          <a:p>
            <a:pPr defTabSz="412750" hangingPunct="0"/>
            <a:r>
              <a:rPr lang="en-US" sz="1400" kern="0" dirty="0">
                <a:solidFill>
                  <a:srgbClr val="FFFFFF"/>
                </a:solidFill>
                <a:latin typeface="Verdana" panose="020B0604030504040204"/>
                <a:sym typeface="Avenir Next Medium"/>
              </a:rPr>
              <a:t> </a:t>
            </a:r>
            <a:endParaRPr lang="en-CH" sz="1400" kern="0" dirty="0">
              <a:solidFill>
                <a:srgbClr val="FFFFFF"/>
              </a:solidFill>
              <a:latin typeface="Verdana" panose="020B0604030504040204"/>
              <a:sym typeface="Avenir Next Medium"/>
            </a:endParaRPr>
          </a:p>
          <a:p>
            <a:pPr defTabSz="412750" hangingPunct="0"/>
            <a:r>
              <a:rPr lang="en-US" sz="1400" kern="0" dirty="0">
                <a:solidFill>
                  <a:srgbClr val="FFFFFF"/>
                </a:solidFill>
                <a:latin typeface="Verdana" panose="020B0604030504040204"/>
                <a:sym typeface="Avenir Next Medium"/>
              </a:rPr>
              <a:t>They are designed to s</a:t>
            </a:r>
            <a:r>
              <a:rPr lang="en-CH" sz="1400" kern="0" dirty="0">
                <a:solidFill>
                  <a:srgbClr val="FFFFFF"/>
                </a:solidFill>
                <a:latin typeface="Verdana" panose="020B0604030504040204"/>
                <a:sym typeface="Avenir Next Medium"/>
              </a:rPr>
              <a:t>upport </a:t>
            </a:r>
            <a:r>
              <a:rPr lang="en-US" sz="1400" kern="0" dirty="0">
                <a:solidFill>
                  <a:srgbClr val="FFFFFF"/>
                </a:solidFill>
                <a:latin typeface="Verdana" panose="020B0604030504040204"/>
                <a:sym typeface="Avenir Next Medium"/>
              </a:rPr>
              <a:t>Credentialed/Certified Health and Wellness Coaches (HWC) to create the ripple effect through </a:t>
            </a:r>
            <a:r>
              <a:rPr lang="en-CH" sz="1400" kern="0" dirty="0">
                <a:solidFill>
                  <a:srgbClr val="FFFFFF"/>
                </a:solidFill>
                <a:latin typeface="Verdana" panose="020B0604030504040204"/>
                <a:sym typeface="Avenir Next Medium"/>
              </a:rPr>
              <a:t>events </a:t>
            </a:r>
            <a:r>
              <a:rPr lang="en-US" sz="1400" kern="0" dirty="0">
                <a:solidFill>
                  <a:srgbClr val="FFFFFF"/>
                </a:solidFill>
                <a:latin typeface="Verdana" panose="020B0604030504040204"/>
                <a:sym typeface="Avenir Next Medium"/>
              </a:rPr>
              <a:t>and marketing. The</a:t>
            </a:r>
            <a:r>
              <a:rPr lang="en-CH" sz="1400" kern="0" dirty="0">
                <a:solidFill>
                  <a:srgbClr val="FFFFFF"/>
                </a:solidFill>
                <a:latin typeface="Verdana" panose="020B0604030504040204"/>
                <a:sym typeface="Avenir Next Medium"/>
              </a:rPr>
              <a:t> presentation </a:t>
            </a:r>
            <a:r>
              <a:rPr lang="en-US" sz="1400" kern="0" dirty="0">
                <a:solidFill>
                  <a:srgbClr val="FFFFFF"/>
                </a:solidFill>
                <a:latin typeface="Verdana" panose="020B0604030504040204"/>
                <a:sym typeface="Avenir Next Medium"/>
              </a:rPr>
              <a:t>is</a:t>
            </a:r>
            <a:r>
              <a:rPr lang="en-CH" sz="1400" kern="0" dirty="0">
                <a:solidFill>
                  <a:srgbClr val="FFFFFF"/>
                </a:solidFill>
                <a:latin typeface="Verdana" panose="020B0604030504040204"/>
                <a:sym typeface="Avenir Next Medium"/>
              </a:rPr>
              <a:t> provided for educational use only. </a:t>
            </a:r>
          </a:p>
          <a:p>
            <a:pPr defTabSz="412750" hangingPunct="0"/>
            <a:endParaRPr lang="en-CH" sz="1400" kern="0" dirty="0">
              <a:solidFill>
                <a:srgbClr val="FFFFFF"/>
              </a:solidFill>
              <a:latin typeface="Verdana" panose="020B0604030504040204"/>
              <a:sym typeface="Avenir Next Medium"/>
            </a:endParaRPr>
          </a:p>
          <a:p>
            <a:pPr defTabSz="412750" hangingPunct="0"/>
            <a:r>
              <a:rPr lang="en-US" sz="1400" kern="0" dirty="0">
                <a:solidFill>
                  <a:srgbClr val="FFFFFF"/>
                </a:solidFill>
                <a:latin typeface="Verdana" panose="020B0604030504040204"/>
                <a:sym typeface="Avenir Next Medium"/>
              </a:rPr>
              <a:t>These </a:t>
            </a:r>
            <a:r>
              <a:rPr lang="en-CH" sz="1400" kern="0" dirty="0">
                <a:solidFill>
                  <a:srgbClr val="FFFFFF"/>
                </a:solidFill>
                <a:latin typeface="Verdana" panose="020B0604030504040204"/>
                <a:sym typeface="Avenir Next Medium"/>
              </a:rPr>
              <a:t>presentation </a:t>
            </a:r>
            <a:r>
              <a:rPr lang="en-US" sz="1400" kern="0" dirty="0">
                <a:solidFill>
                  <a:srgbClr val="FFFFFF"/>
                </a:solidFill>
                <a:latin typeface="Verdana" panose="020B0604030504040204"/>
                <a:sym typeface="Avenir Next Medium"/>
              </a:rPr>
              <a:t>slides</a:t>
            </a:r>
            <a:r>
              <a:rPr lang="en-CH" sz="1400" kern="0" dirty="0">
                <a:solidFill>
                  <a:srgbClr val="FFFFFF"/>
                </a:solidFill>
                <a:latin typeface="Verdana" panose="020B0604030504040204"/>
                <a:sym typeface="Avenir Next Medium"/>
              </a:rPr>
              <a:t> present the key findings from the </a:t>
            </a:r>
            <a:r>
              <a:rPr lang="en-US" sz="1400" kern="0" dirty="0">
                <a:solidFill>
                  <a:srgbClr val="FFFFFF"/>
                </a:solidFill>
                <a:latin typeface="Verdana" panose="020B0604030504040204"/>
                <a:sym typeface="Avenir Next Medium"/>
              </a:rPr>
              <a:t>“GWI WCI White Paper: Towards Advancing Health and Wellness Coaching: Where We Are and What Needs to Happen”, published in February 2022. They are designed to raise awareness about HWC through an understanding of the state </a:t>
            </a:r>
            <a:r>
              <a:rPr lang="en-CH" sz="1400" kern="0" dirty="0">
                <a:solidFill>
                  <a:srgbClr val="FFFFFF"/>
                </a:solidFill>
                <a:latin typeface="Verdana" panose="020B0604030504040204"/>
                <a:sym typeface="Avenir Next Medium"/>
              </a:rPr>
              <a:t>of the </a:t>
            </a:r>
            <a:r>
              <a:rPr lang="en-US" sz="1400" kern="0" dirty="0">
                <a:solidFill>
                  <a:srgbClr val="FFFFFF"/>
                </a:solidFill>
                <a:latin typeface="Verdana" panose="020B0604030504040204"/>
                <a:sym typeface="Avenir Next Medium"/>
              </a:rPr>
              <a:t>Credentialed</a:t>
            </a:r>
            <a:r>
              <a:rPr lang="en-CH" sz="1400" kern="0" dirty="0">
                <a:solidFill>
                  <a:srgbClr val="FFFFFF"/>
                </a:solidFill>
                <a:latin typeface="Verdana" panose="020B0604030504040204"/>
                <a:sym typeface="Avenir Next Medium"/>
              </a:rPr>
              <a:t> Health and Wellness Coaching profession globally</a:t>
            </a:r>
            <a:r>
              <a:rPr lang="en-US" sz="1400" kern="0" dirty="0">
                <a:solidFill>
                  <a:srgbClr val="FFFFFF"/>
                </a:solidFill>
                <a:latin typeface="Verdana" panose="020B0604030504040204"/>
                <a:sym typeface="Avenir Next Medium"/>
              </a:rPr>
              <a:t>, </a:t>
            </a:r>
            <a:r>
              <a:rPr lang="en-CH" sz="1400" kern="0" dirty="0">
                <a:solidFill>
                  <a:srgbClr val="FFFFFF"/>
                </a:solidFill>
                <a:latin typeface="Verdana" panose="020B0604030504040204"/>
                <a:sym typeface="Avenir Next Medium"/>
              </a:rPr>
              <a:t>the increasing variety of </a:t>
            </a:r>
            <a:r>
              <a:rPr lang="en-US" sz="1400" kern="0" dirty="0">
                <a:solidFill>
                  <a:srgbClr val="FFFFFF"/>
                </a:solidFill>
                <a:latin typeface="Verdana" panose="020B0604030504040204"/>
                <a:sym typeface="Avenir Next Medium"/>
              </a:rPr>
              <a:t>delivery </a:t>
            </a:r>
            <a:r>
              <a:rPr lang="en-CH" sz="1400" kern="0" dirty="0">
                <a:solidFill>
                  <a:srgbClr val="FFFFFF"/>
                </a:solidFill>
                <a:latin typeface="Verdana" panose="020B0604030504040204"/>
                <a:sym typeface="Avenir Next Medium"/>
              </a:rPr>
              <a:t>settings</a:t>
            </a:r>
            <a:r>
              <a:rPr lang="en-US" sz="1400" kern="0" dirty="0">
                <a:solidFill>
                  <a:srgbClr val="FFFFFF"/>
                </a:solidFill>
                <a:latin typeface="Verdana" panose="020B0604030504040204"/>
                <a:sym typeface="Avenir Next Medium"/>
              </a:rPr>
              <a:t>, as well as </a:t>
            </a:r>
            <a:r>
              <a:rPr lang="en-CH" sz="1400" kern="0" dirty="0">
                <a:solidFill>
                  <a:srgbClr val="FFFFFF"/>
                </a:solidFill>
                <a:latin typeface="Verdana" panose="020B0604030504040204"/>
                <a:sym typeface="Avenir Next Medium"/>
              </a:rPr>
              <a:t>global trends </a:t>
            </a:r>
            <a:r>
              <a:rPr lang="en-US" sz="1400" kern="0" dirty="0">
                <a:solidFill>
                  <a:srgbClr val="FFFFFF"/>
                </a:solidFill>
                <a:latin typeface="Verdana" panose="020B0604030504040204"/>
                <a:sym typeface="Avenir Next Medium"/>
              </a:rPr>
              <a:t>and r</a:t>
            </a:r>
            <a:r>
              <a:rPr lang="en-CH" sz="1400" kern="0" dirty="0">
                <a:solidFill>
                  <a:srgbClr val="FFFFFF"/>
                </a:solidFill>
                <a:latin typeface="Verdana" panose="020B0604030504040204"/>
                <a:sym typeface="Avenir Next Medium"/>
              </a:rPr>
              <a:t>ecommendations for </a:t>
            </a:r>
            <a:r>
              <a:rPr lang="en-US" sz="1400" kern="0" dirty="0">
                <a:solidFill>
                  <a:srgbClr val="FFFFFF"/>
                </a:solidFill>
                <a:latin typeface="Verdana" panose="020B0604030504040204"/>
                <a:sym typeface="Avenir Next Medium"/>
              </a:rPr>
              <a:t>the future. </a:t>
            </a:r>
            <a:endParaRPr lang="en-CH" sz="1400" kern="0" dirty="0">
              <a:solidFill>
                <a:srgbClr val="FFFFFF"/>
              </a:solidFill>
              <a:latin typeface="Verdana" panose="020B0604030504040204"/>
              <a:sym typeface="Avenir Next Medium"/>
            </a:endParaRPr>
          </a:p>
          <a:p>
            <a:pPr defTabSz="412750" hangingPunct="0"/>
            <a:r>
              <a:rPr lang="en-US" sz="1000" kern="0" dirty="0">
                <a:solidFill>
                  <a:srgbClr val="FFFFFF"/>
                </a:solidFill>
                <a:latin typeface="Verdana" panose="020B0604030504040204"/>
                <a:sym typeface="Avenir Next Medium"/>
              </a:rPr>
              <a:t> </a:t>
            </a:r>
            <a:endParaRPr lang="en-CH" sz="1400" kern="0" dirty="0">
              <a:solidFill>
                <a:srgbClr val="FFFFFF"/>
              </a:solidFill>
              <a:latin typeface="Verdana" panose="020B0604030504040204"/>
              <a:sym typeface="Avenir Next Medium"/>
            </a:endParaRPr>
          </a:p>
          <a:p>
            <a:pPr defTabSz="412750" hangingPunct="0"/>
            <a:r>
              <a:rPr lang="en-US" sz="1400" b="1" kern="0" dirty="0">
                <a:solidFill>
                  <a:srgbClr val="FFFFFF"/>
                </a:solidFill>
                <a:latin typeface="Verdana" panose="020B0604030504040204"/>
                <a:sym typeface="Avenir Next Medium"/>
              </a:rPr>
              <a:t>Do</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Add a Fair-Use Disclaimer such as “I do not own this content. All credits go to its rightful owner”</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Use to raise awareness with your clients, corporations, organizations, communities</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Share with other Credentialed/Certified HWC, on social media or your website</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Add your own flavor (logo) or other information to adapt to your needs</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Refer to the White Paper or its authors if anything is unclear or for further information</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Note that this</a:t>
            </a:r>
            <a:r>
              <a:rPr lang="en-CH" sz="1400" kern="0" dirty="0">
                <a:solidFill>
                  <a:srgbClr val="FFFFFF"/>
                </a:solidFill>
                <a:latin typeface="Verdana" panose="020B0604030504040204"/>
                <a:sym typeface="Avenir Next Medium"/>
              </a:rPr>
              <a:t> presentation may not include all relevant facts or the most up-to-date research</a:t>
            </a:r>
            <a:r>
              <a:rPr lang="en-US" sz="1400" kern="0" dirty="0">
                <a:solidFill>
                  <a:srgbClr val="FFFFFF"/>
                </a:solidFill>
                <a:latin typeface="Verdana" panose="020B0604030504040204"/>
                <a:sym typeface="Avenir Next Medium"/>
              </a:rPr>
              <a:t> at the time of presentation. GWI WCI is </a:t>
            </a:r>
            <a:r>
              <a:rPr lang="en-CH" sz="1400" kern="0" dirty="0">
                <a:solidFill>
                  <a:srgbClr val="FFFFFF"/>
                </a:solidFill>
                <a:latin typeface="Verdana" panose="020B0604030504040204"/>
                <a:sym typeface="Avenir Next Medium"/>
              </a:rPr>
              <a:t>not liable if omissions or errors occur </a:t>
            </a:r>
            <a:r>
              <a:rPr lang="en-US" sz="1400" kern="0" dirty="0">
                <a:solidFill>
                  <a:srgbClr val="FFFFFF"/>
                </a:solidFill>
                <a:latin typeface="Verdana" panose="020B0604030504040204"/>
                <a:sym typeface="Avenir Next Medium"/>
              </a:rPr>
              <a:t>after publication</a:t>
            </a:r>
            <a:r>
              <a:rPr lang="en-CH" sz="1400" kern="0" dirty="0">
                <a:solidFill>
                  <a:srgbClr val="FFFFFF"/>
                </a:solidFill>
                <a:latin typeface="Verdana" panose="020B0604030504040204"/>
                <a:sym typeface="Avenir Next Medium"/>
              </a:rPr>
              <a:t>.</a:t>
            </a:r>
          </a:p>
          <a:p>
            <a:pPr defTabSz="412750" hangingPunct="0"/>
            <a:r>
              <a:rPr lang="en-US" sz="1400" kern="0" dirty="0">
                <a:solidFill>
                  <a:srgbClr val="FFFFFF"/>
                </a:solidFill>
                <a:latin typeface="Verdana" panose="020B0604030504040204"/>
                <a:sym typeface="Avenir Next Medium"/>
              </a:rPr>
              <a:t> </a:t>
            </a:r>
            <a:endParaRPr lang="en-CH" sz="1400" kern="0" dirty="0">
              <a:solidFill>
                <a:srgbClr val="FFFFFF"/>
              </a:solidFill>
              <a:latin typeface="Verdana" panose="020B0604030504040204"/>
              <a:sym typeface="Avenir Next Medium"/>
            </a:endParaRPr>
          </a:p>
          <a:p>
            <a:pPr defTabSz="412750" hangingPunct="0"/>
            <a:r>
              <a:rPr lang="en-US" sz="1400" b="1" kern="0" dirty="0">
                <a:solidFill>
                  <a:srgbClr val="FFFFFF"/>
                </a:solidFill>
                <a:latin typeface="Verdana" panose="020B0604030504040204"/>
                <a:sym typeface="Avenir Next Medium"/>
              </a:rPr>
              <a:t>Don’t</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Remove GWI logo, references, or authors</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Change any of the data provided</a:t>
            </a:r>
            <a:endParaRPr lang="en-CH" sz="1400" kern="0" dirty="0">
              <a:solidFill>
                <a:srgbClr val="FFFFFF"/>
              </a:solidFill>
              <a:latin typeface="Verdana" panose="020B0604030504040204"/>
              <a:sym typeface="Avenir Next Medium"/>
            </a:endParaRPr>
          </a:p>
          <a:p>
            <a:pPr marL="142875" indent="-142875" defTabSz="412750" hangingPunct="0">
              <a:buFont typeface="Arial" panose="020B0604020202020204" pitchFamily="34" charset="0"/>
              <a:buChar char="•"/>
            </a:pPr>
            <a:r>
              <a:rPr lang="en-US" sz="1400" kern="0" dirty="0">
                <a:solidFill>
                  <a:srgbClr val="FFFFFF"/>
                </a:solidFill>
                <a:latin typeface="Verdana" panose="020B0604030504040204"/>
                <a:sym typeface="Avenir Next Medium"/>
              </a:rPr>
              <a:t>Reproduce any part of this presentation for your own use unless with written permission of the owner (GWI WCI)</a:t>
            </a:r>
            <a:endParaRPr lang="en-CH" sz="1200" kern="0" dirty="0">
              <a:solidFill>
                <a:srgbClr val="FFFFFF"/>
              </a:solidFill>
              <a:latin typeface="Verdana" panose="020B0604030504040204"/>
              <a:sym typeface="Avenir Next Medium"/>
            </a:endParaRPr>
          </a:p>
        </p:txBody>
      </p:sp>
      <p:pic>
        <p:nvPicPr>
          <p:cNvPr id="6" name="logo.png">
            <a:extLst>
              <a:ext uri="{FF2B5EF4-FFF2-40B4-BE49-F238E27FC236}">
                <a16:creationId xmlns:a16="http://schemas.microsoft.com/office/drawing/2014/main" id="{A7D5CBB9-A55D-2749-AC3B-3EA568E6E6F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52014" y="197383"/>
            <a:ext cx="4003674" cy="920955"/>
          </a:xfrm>
          <a:prstGeom prst="rect">
            <a:avLst/>
          </a:prstGeom>
          <a:ln w="12700">
            <a:miter lim="400000"/>
          </a:ln>
        </p:spPr>
      </p:pic>
    </p:spTree>
    <p:extLst>
      <p:ext uri="{BB962C8B-B14F-4D97-AF65-F5344CB8AC3E}">
        <p14:creationId xmlns:p14="http://schemas.microsoft.com/office/powerpoint/2010/main" val="118898171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Ligne"/>
          <p:cNvSpPr/>
          <p:nvPr/>
        </p:nvSpPr>
        <p:spPr>
          <a:xfrm flipV="1">
            <a:off x="608388" y="1185107"/>
            <a:ext cx="1214362" cy="1"/>
          </a:xfrm>
          <a:prstGeom prst="line">
            <a:avLst/>
          </a:prstGeom>
          <a:ln w="63500">
            <a:solidFill>
              <a:srgbClr val="6E6A94"/>
            </a:solidFill>
            <a:miter lim="400000"/>
          </a:ln>
        </p:spPr>
        <p:txBody>
          <a:bodyPr lIns="25400" tIns="25400" rIns="25400" bIns="25400" anchor="ctr"/>
          <a:lstStyle/>
          <a:p>
            <a:pPr marL="0" marR="0" lvl="0" indent="0" algn="l" defTabSz="228600"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120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Helvetica"/>
            </a:endParaRPr>
          </a:p>
        </p:txBody>
      </p:sp>
      <p:sp>
        <p:nvSpPr>
          <p:cNvPr id="7" name="Conclusions">
            <a:extLst>
              <a:ext uri="{FF2B5EF4-FFF2-40B4-BE49-F238E27FC236}">
                <a16:creationId xmlns:a16="http://schemas.microsoft.com/office/drawing/2014/main" id="{FF276FFA-6E40-DB45-8675-94BFA05DCCBA}"/>
              </a:ext>
            </a:extLst>
          </p:cNvPr>
          <p:cNvSpPr txBox="1">
            <a:spLocks/>
          </p:cNvSpPr>
          <p:nvPr/>
        </p:nvSpPr>
        <p:spPr>
          <a:xfrm>
            <a:off x="6471705" y="2250668"/>
            <a:ext cx="3369419" cy="530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noAutofit/>
          </a:bodyPr>
          <a:lstStyle>
            <a:lvl1pPr marL="0" marR="0" indent="0" algn="ctr" defTabSz="448055" rtl="0" latinLnBrk="0">
              <a:lnSpc>
                <a:spcPts val="15400"/>
              </a:lnSpc>
              <a:spcBef>
                <a:spcPts val="0"/>
              </a:spcBef>
              <a:spcAft>
                <a:spcPts val="0"/>
              </a:spcAft>
              <a:buClrTx/>
              <a:buSzTx/>
              <a:buFontTx/>
              <a:buNone/>
              <a:tabLst/>
              <a:defRPr sz="6860" b="0" i="0" u="none" strike="noStrike" cap="none" spc="0" baseline="0">
                <a:ln>
                  <a:noFill/>
                </a:ln>
                <a:solidFill>
                  <a:srgbClr val="FFFFFF"/>
                </a:solidFill>
                <a:uFillTx/>
                <a:latin typeface="Montserrat Regular"/>
                <a:ea typeface="Montserrat Regular"/>
                <a:cs typeface="Montserrat Regular"/>
                <a:sym typeface="Montserrat Regular"/>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algn="l" fontAlgn="ctr">
              <a:lnSpc>
                <a:spcPts val="15500"/>
              </a:lnSpc>
            </a:pPr>
            <a:endParaRPr lang="en-GB" sz="12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 person with blonde hair&#10;&#10;Description automatically generated with low confidence">
            <a:extLst>
              <a:ext uri="{FF2B5EF4-FFF2-40B4-BE49-F238E27FC236}">
                <a16:creationId xmlns:a16="http://schemas.microsoft.com/office/drawing/2014/main" id="{10106017-0942-884C-8185-E5F9010869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4062" y="4940645"/>
            <a:ext cx="1326976" cy="1344669"/>
          </a:xfrm>
          <a:prstGeom prst="rect">
            <a:avLst/>
          </a:prstGeom>
        </p:spPr>
      </p:pic>
      <p:sp>
        <p:nvSpPr>
          <p:cNvPr id="14" name="Rectangle 13">
            <a:extLst>
              <a:ext uri="{FF2B5EF4-FFF2-40B4-BE49-F238E27FC236}">
                <a16:creationId xmlns:a16="http://schemas.microsoft.com/office/drawing/2014/main" id="{C53639AC-9A5C-144B-8D58-B92E9FE23F29}"/>
              </a:ext>
            </a:extLst>
          </p:cNvPr>
          <p:cNvSpPr/>
          <p:nvPr/>
        </p:nvSpPr>
        <p:spPr>
          <a:xfrm>
            <a:off x="5671038" y="5423540"/>
            <a:ext cx="2464968" cy="861774"/>
          </a:xfrm>
          <a:prstGeom prst="rect">
            <a:avLst/>
          </a:prstGeom>
        </p:spPr>
        <p:txBody>
          <a:bodyPr wrap="square">
            <a:spAutoFit/>
          </a:bodyPr>
          <a:lstStyle/>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4">
                  <a:extLst>
                    <a:ext uri="{A12FA001-AC4F-418D-AE19-62706E023703}">
                      <ahyp:hlinkClr xmlns:ahyp="http://schemas.microsoft.com/office/drawing/2018/hyperlinkcolor" val="tx"/>
                    </a:ext>
                  </a:extLst>
                </a:hlinkClick>
              </a:rPr>
              <a:t>Fiona Cosgrove</a:t>
            </a:r>
            <a:endPar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endParaRP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Mast Ex Sci, Mast Counselling, NBC-HWC, ICFPCC</a:t>
            </a: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u="sng"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5">
                  <a:extLst>
                    <a:ext uri="{A12FA001-AC4F-418D-AE19-62706E023703}">
                      <ahyp:hlinkClr xmlns:ahyp="http://schemas.microsoft.com/office/drawing/2018/hyperlinkcolor" val="tx"/>
                    </a:ext>
                  </a:extLst>
                </a:hlinkClick>
              </a:rPr>
              <a:t>fiona@wellnesscoachingaustralia.com.au</a:t>
            </a:r>
            <a:endParaRPr kumimoji="0" lang="en-US" sz="10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Montserrat Regular"/>
            </a:endParaRPr>
          </a:p>
        </p:txBody>
      </p:sp>
      <p:sp>
        <p:nvSpPr>
          <p:cNvPr id="16" name="Rectangle 15">
            <a:extLst>
              <a:ext uri="{FF2B5EF4-FFF2-40B4-BE49-F238E27FC236}">
                <a16:creationId xmlns:a16="http://schemas.microsoft.com/office/drawing/2014/main" id="{9345B3C9-9C7C-6C42-8A26-11A4FA435BD4}"/>
              </a:ext>
            </a:extLst>
          </p:cNvPr>
          <p:cNvSpPr/>
          <p:nvPr/>
        </p:nvSpPr>
        <p:spPr>
          <a:xfrm>
            <a:off x="5710423" y="3605556"/>
            <a:ext cx="2284663" cy="1015663"/>
          </a:xfrm>
          <a:prstGeom prst="rect">
            <a:avLst/>
          </a:prstGeom>
        </p:spPr>
        <p:txBody>
          <a:bodyPr wrap="square">
            <a:spAutoFit/>
          </a:bodyPr>
          <a:lstStyle/>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6">
                  <a:extLst>
                    <a:ext uri="{A12FA001-AC4F-418D-AE19-62706E023703}">
                      <ahyp:hlinkClr xmlns:ahyp="http://schemas.microsoft.com/office/drawing/2018/hyperlinkcolor" val="tx"/>
                    </a:ext>
                  </a:extLst>
                </a:hlinkClick>
              </a:rPr>
              <a:t>Dr. Kat Gisbert-Tay</a:t>
            </a:r>
            <a:endPar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endParaRP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Medical Doctor</a:t>
            </a: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BSc PSYCH</a:t>
            </a: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Duke Integrative HC</a:t>
            </a: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ICF PCC, NBC-HWC</a:t>
            </a: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u="sng"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7">
                  <a:extLst>
                    <a:ext uri="{A12FA001-AC4F-418D-AE19-62706E023703}">
                      <ahyp:hlinkClr xmlns:ahyp="http://schemas.microsoft.com/office/drawing/2018/hyperlinkcolor" val="tx"/>
                    </a:ext>
                  </a:extLst>
                </a:hlinkClick>
              </a:rPr>
              <a:t>drkat@thecoachpartnership.com</a:t>
            </a:r>
            <a:endParaRPr kumimoji="0" lang="en-US" sz="10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Montserrat Regular"/>
              <a:hlinkClick r:id="rId7">
                <a:extLst>
                  <a:ext uri="{A12FA001-AC4F-418D-AE19-62706E023703}">
                    <ahyp:hlinkClr xmlns:ahyp="http://schemas.microsoft.com/office/drawing/2018/hyperlinkcolor" val="tx"/>
                  </a:ext>
                </a:extLst>
              </a:hlinkClick>
            </a:endParaRPr>
          </a:p>
        </p:txBody>
      </p:sp>
      <p:pic>
        <p:nvPicPr>
          <p:cNvPr id="3" name="Picture 2" descr="A close-up of a person smiling&#10;&#10;Description automatically generated">
            <a:extLst>
              <a:ext uri="{FF2B5EF4-FFF2-40B4-BE49-F238E27FC236}">
                <a16:creationId xmlns:a16="http://schemas.microsoft.com/office/drawing/2014/main" id="{2C4272FD-3306-2D46-99B2-B467EBB181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388" y="1554097"/>
            <a:ext cx="1326976" cy="1326976"/>
          </a:xfrm>
          <a:prstGeom prst="rect">
            <a:avLst/>
          </a:prstGeom>
        </p:spPr>
      </p:pic>
      <p:sp>
        <p:nvSpPr>
          <p:cNvPr id="11" name="Rectangle 10">
            <a:extLst>
              <a:ext uri="{FF2B5EF4-FFF2-40B4-BE49-F238E27FC236}">
                <a16:creationId xmlns:a16="http://schemas.microsoft.com/office/drawing/2014/main" id="{7B4E9479-25A2-E943-BCCD-6E7CF7761FF7}"/>
              </a:ext>
            </a:extLst>
          </p:cNvPr>
          <p:cNvSpPr/>
          <p:nvPr/>
        </p:nvSpPr>
        <p:spPr>
          <a:xfrm>
            <a:off x="1957042" y="2327075"/>
            <a:ext cx="2375985" cy="553998"/>
          </a:xfrm>
          <a:prstGeom prst="rect">
            <a:avLst/>
          </a:prstGeom>
        </p:spPr>
        <p:txBody>
          <a:bodyPr wrap="square">
            <a:spAutoFit/>
          </a:bodyPr>
          <a:lstStyle/>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9">
                  <a:extLst>
                    <a:ext uri="{A12FA001-AC4F-418D-AE19-62706E023703}">
                      <ahyp:hlinkClr xmlns:ahyp="http://schemas.microsoft.com/office/drawing/2018/hyperlinkcolor" val="tx"/>
                    </a:ext>
                  </a:extLst>
                </a:hlinkClick>
              </a:rPr>
              <a:t>Ellen Kocher</a:t>
            </a:r>
            <a:endPar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endParaRP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Master HWC, ICF PCC, NBC-HWC</a:t>
            </a: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u="sng"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10">
                  <a:extLst>
                    <a:ext uri="{A12FA001-AC4F-418D-AE19-62706E023703}">
                      <ahyp:hlinkClr xmlns:ahyp="http://schemas.microsoft.com/office/drawing/2018/hyperlinkcolor" val="tx"/>
                    </a:ext>
                  </a:extLst>
                </a:hlinkClick>
              </a:rPr>
              <a:t>ekocher@whealthness.ch</a:t>
            </a:r>
            <a:endParaRPr kumimoji="0" lang="en-US" sz="1000" i="0" u="sng"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Montserrat Regular"/>
              <a:hlinkClick r:id="rId10">
                <a:extLst>
                  <a:ext uri="{A12FA001-AC4F-418D-AE19-62706E023703}">
                    <ahyp:hlinkClr xmlns:ahyp="http://schemas.microsoft.com/office/drawing/2018/hyperlinkcolor" val="tx"/>
                  </a:ext>
                </a:extLst>
              </a:hlinkClick>
            </a:endParaRPr>
          </a:p>
        </p:txBody>
      </p:sp>
      <p:pic>
        <p:nvPicPr>
          <p:cNvPr id="1026" name="Picture 2" descr="Profile photo of Jocelyn Pepe">
            <a:extLst>
              <a:ext uri="{FF2B5EF4-FFF2-40B4-BE49-F238E27FC236}">
                <a16:creationId xmlns:a16="http://schemas.microsoft.com/office/drawing/2014/main" id="{790CEB93-694D-2AD0-81CF-021750AE6D2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8388" y="3294243"/>
            <a:ext cx="1326976" cy="13269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E9EE612-C9F1-2042-5F55-CE4AB3FC51E2}"/>
              </a:ext>
            </a:extLst>
          </p:cNvPr>
          <p:cNvSpPr txBox="1"/>
          <p:nvPr/>
        </p:nvSpPr>
        <p:spPr>
          <a:xfrm>
            <a:off x="1932283" y="4067221"/>
            <a:ext cx="2037735"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10312" hangingPunct="0">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12">
                  <a:extLst>
                    <a:ext uri="{A12FA001-AC4F-418D-AE19-62706E023703}">
                      <ahyp:hlinkClr xmlns:ahyp="http://schemas.microsoft.com/office/drawing/2018/hyperlinkcolor" val="tx"/>
                    </a:ext>
                  </a:extLst>
                </a:hlinkClick>
              </a:rPr>
              <a:t>Jocelyn Pepe</a:t>
            </a:r>
            <a:endPar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endParaRPr>
          </a:p>
          <a:p>
            <a:pPr defTabSz="210312" hangingPunct="0">
              <a:buSzPct val="100000"/>
              <a:defRPr sz="5000">
                <a:solidFill>
                  <a:srgbClr val="FFFFFF"/>
                </a:solidFill>
                <a:latin typeface="Montserrat Regular"/>
                <a:ea typeface="Montserrat Regular"/>
                <a:cs typeface="Montserrat Regular"/>
                <a:sym typeface="Montserrat Regular"/>
              </a:defRPr>
            </a:pPr>
            <a:r>
              <a:rPr lang="fr-CH" sz="1000" kern="0" dirty="0" err="1">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MSc</a:t>
            </a:r>
            <a:r>
              <a:rPr lang="fr-CH"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a:t>
            </a:r>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 PCC, RHC</a:t>
            </a:r>
            <a:r>
              <a:rPr lang="en-GB" sz="1000" kern="1200" baseline="3000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TM</a:t>
            </a:r>
            <a:endPar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13">
                <a:extLst>
                  <a:ext uri="{A12FA001-AC4F-418D-AE19-62706E023703}">
                    <ahyp:hlinkClr xmlns:ahyp="http://schemas.microsoft.com/office/drawing/2018/hyperlinkcolor" val="tx"/>
                  </a:ext>
                </a:extLst>
              </a:hlinkClick>
            </a:endParaRPr>
          </a:p>
          <a:p>
            <a:pPr defTabSz="210312" hangingPunct="0">
              <a:buSzPct val="100000"/>
              <a:defRPr sz="5000">
                <a:solidFill>
                  <a:srgbClr val="FFFFFF"/>
                </a:solidFill>
                <a:latin typeface="Montserrat Regular"/>
                <a:ea typeface="Montserrat Regular"/>
                <a:cs typeface="Montserrat Regular"/>
                <a:sym typeface="Montserrat Regular"/>
              </a:defRPr>
            </a:pPr>
            <a:r>
              <a:rPr lang="en-US" sz="1000" u="sng" kern="0" dirty="0" err="1">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jocelyn@truliving.ca</a:t>
            </a:r>
            <a:endParaRPr kumimoji="0" lang="en-CH" sz="10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Montserrat Regular"/>
            </a:endParaRPr>
          </a:p>
        </p:txBody>
      </p:sp>
      <p:pic>
        <p:nvPicPr>
          <p:cNvPr id="1030" name="Picture 6" descr="Profile photo of Darrell Rogers">
            <a:extLst>
              <a:ext uri="{FF2B5EF4-FFF2-40B4-BE49-F238E27FC236}">
                <a16:creationId xmlns:a16="http://schemas.microsoft.com/office/drawing/2014/main" id="{1AFFD895-E73F-9FDF-4884-1492285CD8EA}"/>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055459" y="3294243"/>
            <a:ext cx="1326976" cy="132697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8E09F845-9A7E-19BB-6515-A7DD02F82AD4}"/>
              </a:ext>
            </a:extLst>
          </p:cNvPr>
          <p:cNvSpPr/>
          <p:nvPr/>
        </p:nvSpPr>
        <p:spPr>
          <a:xfrm>
            <a:off x="9426004" y="3451668"/>
            <a:ext cx="1958550" cy="1169551"/>
          </a:xfrm>
          <a:prstGeom prst="rect">
            <a:avLst/>
          </a:prstGeom>
        </p:spPr>
        <p:txBody>
          <a:bodyPr wrap="square">
            <a:spAutoFit/>
          </a:bodyPr>
          <a:lstStyle/>
          <a:p>
            <a:pPr defTabSz="210312" hangingPunct="0">
              <a:spcAft>
                <a:spcPts val="600"/>
              </a:spcAft>
              <a:buSzPct val="100000"/>
              <a:defRPr sz="5000">
                <a:solidFill>
                  <a:srgbClr val="FFFFFF"/>
                </a:solidFill>
                <a:latin typeface="Montserrat Regular"/>
                <a:ea typeface="Montserrat Regular"/>
                <a:cs typeface="Montserrat Regular"/>
                <a:sym typeface="Montserrat Regular"/>
              </a:defRPr>
            </a:pPr>
            <a:r>
              <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15">
                  <a:extLst>
                    <a:ext uri="{A12FA001-AC4F-418D-AE19-62706E023703}">
                      <ahyp:hlinkClr xmlns:ahyp="http://schemas.microsoft.com/office/drawing/2018/hyperlinkcolor" val="tx"/>
                    </a:ext>
                  </a:extLst>
                </a:hlinkClick>
              </a:rPr>
              <a:t>Darrell Rogers</a:t>
            </a:r>
            <a:endParaRPr lang="en-US" sz="10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endParaRPr>
          </a:p>
          <a:p>
            <a:pPr defTabSz="210312" hangingPunct="0">
              <a:spcAft>
                <a:spcPts val="600"/>
              </a:spcAft>
              <a:buSzPct val="100000"/>
              <a:defRPr sz="5000">
                <a:solidFill>
                  <a:srgbClr val="FFFFFF"/>
                </a:solidFill>
                <a:latin typeface="Montserrat Regular"/>
                <a:ea typeface="Montserrat Regular"/>
                <a:cs typeface="Montserrat Regular"/>
                <a:sym typeface="Montserrat Regular"/>
              </a:defRPr>
            </a:pPr>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rPr>
              <a:t>Director of Advocacy | Government &amp; Business Relations | Health and Wellness Policy Expert</a:t>
            </a:r>
          </a:p>
          <a:p>
            <a:pPr defTabSz="210312" hangingPunct="0">
              <a:spcAft>
                <a:spcPts val="600"/>
              </a:spcAft>
              <a:buSzPct val="100000"/>
              <a:defRPr sz="5000">
                <a:solidFill>
                  <a:srgbClr val="FFFFFF"/>
                </a:solidFill>
                <a:latin typeface="Montserrat Regular"/>
                <a:ea typeface="Montserrat Regular"/>
                <a:cs typeface="Montserrat Regular"/>
                <a:sym typeface="Montserrat Regular"/>
              </a:defRPr>
            </a:pPr>
            <a:r>
              <a:rPr lang="en-US" sz="1000" u="sng"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Montserrat Regular"/>
                <a:hlinkClick r:id="rId13">
                  <a:extLst>
                    <a:ext uri="{A12FA001-AC4F-418D-AE19-62706E023703}">
                      <ahyp:hlinkClr xmlns:ahyp="http://schemas.microsoft.com/office/drawing/2018/hyperlinkcolor" val="tx"/>
                    </a:ext>
                  </a:extLst>
                </a:hlinkClick>
              </a:rPr>
              <a:t>darrell@binwellgroup.com</a:t>
            </a:r>
            <a:endParaRPr kumimoji="0" lang="en-US" sz="1000" i="0" u="sng"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Montserrat Regular"/>
              <a:hlinkClick r:id="rId13">
                <a:extLst>
                  <a:ext uri="{A12FA001-AC4F-418D-AE19-62706E023703}">
                    <ahyp:hlinkClr xmlns:ahyp="http://schemas.microsoft.com/office/drawing/2018/hyperlinkcolor" val="tx"/>
                  </a:ext>
                </a:extLst>
              </a:hlinkClick>
            </a:endParaRPr>
          </a:p>
        </p:txBody>
      </p:sp>
      <p:pic>
        <p:nvPicPr>
          <p:cNvPr id="2" name="Picture 2" descr="A person smiling at the camera&#10;&#10;Description automatically generated">
            <a:extLst>
              <a:ext uri="{FF2B5EF4-FFF2-40B4-BE49-F238E27FC236}">
                <a16:creationId xmlns:a16="http://schemas.microsoft.com/office/drawing/2014/main" id="{354D49E7-5260-CF5F-1598-907C0E544B6F}"/>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608388" y="5019852"/>
            <a:ext cx="1326976" cy="1265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ith black hair and a gold necklace&#10;&#10;Description automatically generated">
            <a:extLst>
              <a:ext uri="{FF2B5EF4-FFF2-40B4-BE49-F238E27FC236}">
                <a16:creationId xmlns:a16="http://schemas.microsoft.com/office/drawing/2014/main" id="{07D736D0-8197-B0A7-5217-C6FD9D6EDF0A}"/>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8055459" y="4945264"/>
            <a:ext cx="1326976" cy="1340050"/>
          </a:xfrm>
          <a:prstGeom prst="rect">
            <a:avLst/>
          </a:prstGeom>
        </p:spPr>
      </p:pic>
      <p:pic>
        <p:nvPicPr>
          <p:cNvPr id="10" name="Picture 6" descr="A picture containing person, clothing&#10;&#10;Description automatically generated">
            <a:extLst>
              <a:ext uri="{FF2B5EF4-FFF2-40B4-BE49-F238E27FC236}">
                <a16:creationId xmlns:a16="http://schemas.microsoft.com/office/drawing/2014/main" id="{E3DBC559-11C2-7F77-A183-A6499E5A2319}"/>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383446" y="1554097"/>
            <a:ext cx="1326976" cy="13269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96DDCE5-3519-F978-33EE-05A81F9C07F3}"/>
              </a:ext>
            </a:extLst>
          </p:cNvPr>
          <p:cNvSpPr txBox="1"/>
          <p:nvPr/>
        </p:nvSpPr>
        <p:spPr>
          <a:xfrm>
            <a:off x="1932283" y="5783216"/>
            <a:ext cx="2311937" cy="529376"/>
          </a:xfrm>
          <a:prstGeom prst="rect">
            <a:avLst/>
          </a:prstGeom>
          <a:noFill/>
        </p:spPr>
        <p:txBody>
          <a:bodyPr wrap="square">
            <a:spAutoFit/>
          </a:bodyPr>
          <a:lstStyle/>
          <a:p>
            <a:pPr defTabSz="841248" fontAlgn="ctr"/>
            <a:r>
              <a:rPr lang="en-GB" sz="92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19">
                  <a:extLst>
                    <a:ext uri="{A12FA001-AC4F-418D-AE19-62706E023703}">
                      <ahyp:hlinkClr xmlns:ahyp="http://schemas.microsoft.com/office/drawing/2018/hyperlinkcolor" val="tx"/>
                    </a:ext>
                  </a:extLst>
                </a:hlinkClick>
              </a:rPr>
              <a:t>M.Carolina Tuma</a:t>
            </a:r>
          </a:p>
          <a:p>
            <a:pPr defTabSz="841248" fontAlgn="ctr"/>
            <a:r>
              <a:rPr lang="en-GB" sz="92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19">
                  <a:extLst>
                    <a:ext uri="{A12FA001-AC4F-418D-AE19-62706E023703}">
                      <ahyp:hlinkClr xmlns:ahyp="http://schemas.microsoft.com/office/drawing/2018/hyperlinkcolor" val="tx"/>
                    </a:ext>
                  </a:extLst>
                </a:hlinkClick>
              </a:rPr>
              <a:t> PhD, NBHWC</a:t>
            </a:r>
          </a:p>
          <a:p>
            <a:pPr defTabSz="841248" fontAlgn="ctr"/>
            <a:r>
              <a:rPr lang="en-GB" sz="10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hlinkClick r:id="rId20">
                  <a:extLst>
                    <a:ext uri="{A12FA001-AC4F-418D-AE19-62706E023703}">
                      <ahyp:hlinkClr xmlns:ahyp="http://schemas.microsoft.com/office/drawing/2018/hyperlinkcolor" val="tx"/>
                    </a:ext>
                  </a:extLst>
                </a:hlinkClick>
              </a:rPr>
              <a:t>carolina@carolinatuma.com</a:t>
            </a:r>
            <a:endParaRPr lang="en-CH"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id="{617E8052-19B5-8CA8-2076-BDE4153C7150}"/>
              </a:ext>
            </a:extLst>
          </p:cNvPr>
          <p:cNvSpPr txBox="1"/>
          <p:nvPr/>
        </p:nvSpPr>
        <p:spPr>
          <a:xfrm>
            <a:off x="5704106" y="2173187"/>
            <a:ext cx="2284663" cy="707886"/>
          </a:xfrm>
          <a:prstGeom prst="rect">
            <a:avLst/>
          </a:prstGeom>
          <a:noFill/>
        </p:spPr>
        <p:txBody>
          <a:bodyPr wrap="square">
            <a:spAutoFit/>
          </a:bodyPr>
          <a:lstStyle/>
          <a:p>
            <a:pPr defTabSz="841248"/>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1">
                  <a:extLst>
                    <a:ext uri="{A12FA001-AC4F-418D-AE19-62706E023703}">
                      <ahyp:hlinkClr xmlns:ahyp="http://schemas.microsoft.com/office/drawing/2018/hyperlinkcolor" val="tx"/>
                    </a:ext>
                  </a:extLst>
                </a:hlinkClick>
              </a:rPr>
              <a:t>Izabella Natrins</a:t>
            </a:r>
          </a:p>
          <a:p>
            <a:pPr defTabSz="841248"/>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CEO UK &amp; International Health Coaching Association</a:t>
            </a:r>
          </a:p>
          <a:p>
            <a:pPr defTabSz="841248"/>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2">
                  <a:extLst>
                    <a:ext uri="{A12FA001-AC4F-418D-AE19-62706E023703}">
                      <ahyp:hlinkClr xmlns:ahyp="http://schemas.microsoft.com/office/drawing/2018/hyperlinkcolor" val="tx"/>
                    </a:ext>
                  </a:extLst>
                </a:hlinkClick>
              </a:rPr>
              <a:t>izabella@ukihca.com</a:t>
            </a:r>
            <a:endPar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32" name="Picture 8" descr="Profile photo of Beth Romanski">
            <a:extLst>
              <a:ext uri="{FF2B5EF4-FFF2-40B4-BE49-F238E27FC236}">
                <a16:creationId xmlns:a16="http://schemas.microsoft.com/office/drawing/2014/main" id="{C76DD9EC-33CF-7D00-C9D4-CB4CC57E2132}"/>
              </a:ext>
            </a:extLst>
          </p:cNvPr>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auto">
          <a:xfrm>
            <a:off x="8004231" y="1554097"/>
            <a:ext cx="1428568" cy="13269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4AAAAA5-6C11-CBF5-5CE6-A5FC6DA1D4E9}"/>
              </a:ext>
            </a:extLst>
          </p:cNvPr>
          <p:cNvSpPr txBox="1"/>
          <p:nvPr/>
        </p:nvSpPr>
        <p:spPr>
          <a:xfrm>
            <a:off x="9426004" y="2173187"/>
            <a:ext cx="2300604" cy="707886"/>
          </a:xfrm>
          <a:prstGeom prst="rect">
            <a:avLst/>
          </a:prstGeom>
          <a:noFill/>
        </p:spPr>
        <p:txBody>
          <a:bodyPr wrap="square">
            <a:spAutoFit/>
          </a:bodyPr>
          <a:lstStyle/>
          <a:p>
            <a:pPr defTabSz="841248" fontAlgn="ctr"/>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4">
                  <a:extLst>
                    <a:ext uri="{A12FA001-AC4F-418D-AE19-62706E023703}">
                      <ahyp:hlinkClr xmlns:ahyp="http://schemas.microsoft.com/office/drawing/2018/hyperlinkcolor" val="tx"/>
                    </a:ext>
                  </a:extLst>
                </a:hlinkClick>
              </a:rPr>
              <a:t>Beth Romanski</a:t>
            </a:r>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defTabSz="841248" fontAlgn="ctr"/>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Integrative Health and Wellness Coach</a:t>
            </a:r>
          </a:p>
          <a:p>
            <a:pPr defTabSz="841248" fontAlgn="ctr"/>
            <a:r>
              <a:rPr lang="en-GB" sz="1000" kern="1200" dirty="0" err="1">
                <a:solidFill>
                  <a:schemeClr val="bg1"/>
                </a:solidFill>
                <a:latin typeface="Verdana" panose="020B0604030504040204" pitchFamily="34" charset="0"/>
                <a:ea typeface="Verdana" panose="020B0604030504040204" pitchFamily="34" charset="0"/>
                <a:cs typeface="Verdana" panose="020B0604030504040204" pitchFamily="34" charset="0"/>
              </a:rPr>
              <a:t>beth@myhealthytransitions.com</a:t>
            </a:r>
            <a:endParaRPr lang="en-CH"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id="{F2D93622-F7DB-F302-B3FB-BB0365BEBDD0}"/>
              </a:ext>
            </a:extLst>
          </p:cNvPr>
          <p:cNvSpPr txBox="1"/>
          <p:nvPr/>
        </p:nvSpPr>
        <p:spPr>
          <a:xfrm>
            <a:off x="774004" y="457200"/>
            <a:ext cx="4301425" cy="602024"/>
          </a:xfrm>
          <a:prstGeom prst="rect">
            <a:avLst/>
          </a:prstGeom>
          <a:noFill/>
        </p:spPr>
        <p:txBody>
          <a:bodyPr wrap="square" rtlCol="0">
            <a:spAutoFit/>
          </a:bodyPr>
          <a:lstStyle/>
          <a:p>
            <a:pPr defTabSz="841248">
              <a:spcAft>
                <a:spcPts val="600"/>
              </a:spcAft>
            </a:pPr>
            <a:r>
              <a:rPr lang="en-CH" sz="3312" kern="1200" dirty="0">
                <a:solidFill>
                  <a:schemeClr val="bg1"/>
                </a:solidFill>
                <a:latin typeface="Verdana" panose="020B0604030504040204" pitchFamily="34" charset="0"/>
                <a:ea typeface="Verdana" panose="020B0604030504040204" pitchFamily="34" charset="0"/>
                <a:cs typeface="Verdana" panose="020B0604030504040204" pitchFamily="34" charset="0"/>
              </a:rPr>
              <a:t>Authors</a:t>
            </a:r>
            <a:endParaRPr lang="en-CH"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57532919-07E0-7303-A247-ED827E5065F1}"/>
              </a:ext>
            </a:extLst>
          </p:cNvPr>
          <p:cNvSpPr txBox="1"/>
          <p:nvPr/>
        </p:nvSpPr>
        <p:spPr>
          <a:xfrm>
            <a:off x="9391714" y="5269651"/>
            <a:ext cx="2078980" cy="1015663"/>
          </a:xfrm>
          <a:prstGeom prst="rect">
            <a:avLst/>
          </a:prstGeom>
          <a:noFill/>
        </p:spPr>
        <p:txBody>
          <a:bodyPr wrap="square">
            <a:spAutoFit/>
          </a:bodyPr>
          <a:lstStyle/>
          <a:p>
            <a:pPr defTabSz="841248"/>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25">
                  <a:extLst>
                    <a:ext uri="{A12FA001-AC4F-418D-AE19-62706E023703}">
                      <ahyp:hlinkClr xmlns:ahyp="http://schemas.microsoft.com/office/drawing/2018/hyperlinkcolor" val="tx"/>
                    </a:ext>
                  </a:extLst>
                </a:hlinkClick>
              </a:rPr>
              <a:t>Shiri Ben-Arzi</a:t>
            </a:r>
            <a:endPar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841248"/>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PMC, MCC</a:t>
            </a:r>
          </a:p>
          <a:p>
            <a:pPr defTabSz="841248"/>
            <a:r>
              <a:rPr lang="en-GB" sz="1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Founder, Director and Master Trainer at MCI Medical Coaching Institute</a:t>
            </a:r>
          </a:p>
          <a:p>
            <a:pPr defTabSz="841248"/>
            <a:r>
              <a:rPr lang="en-GB" sz="1000" kern="1200" dirty="0" err="1">
                <a:solidFill>
                  <a:schemeClr val="bg1"/>
                </a:solidFill>
                <a:latin typeface="Verdana" panose="020B0604030504040204" pitchFamily="34" charset="0"/>
                <a:ea typeface="Verdana" panose="020B0604030504040204" pitchFamily="34" charset="0"/>
                <a:cs typeface="Verdana" panose="020B0604030504040204" pitchFamily="34" charset="0"/>
              </a:rPr>
              <a:t>shiri@mci-il.com</a:t>
            </a:r>
            <a:endParaRPr lang="en-GB"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A person smiling at camera&#10;&#10;Description automatically generated">
            <a:extLst>
              <a:ext uri="{FF2B5EF4-FFF2-40B4-BE49-F238E27FC236}">
                <a16:creationId xmlns:a16="http://schemas.microsoft.com/office/drawing/2014/main" id="{0D5506C7-366A-CD93-D924-7C5E81B2826F}"/>
              </a:ext>
            </a:extLst>
          </p:cNvPr>
          <p:cNvPicPr>
            <a:picLocks noChangeAspect="1"/>
          </p:cNvPicPr>
          <p:nvPr/>
        </p:nvPicPr>
        <p:blipFill rotWithShape="1">
          <a:blip r:embed="rId26"/>
          <a:srcRect l="17881" t="9513" r="22957" b="33967"/>
          <a:stretch/>
        </p:blipFill>
        <p:spPr>
          <a:xfrm>
            <a:off x="4383446" y="3296419"/>
            <a:ext cx="1320660" cy="1324800"/>
          </a:xfrm>
          <a:prstGeom prst="rect">
            <a:avLst/>
          </a:prstGeom>
        </p:spPr>
      </p:pic>
    </p:spTree>
    <p:extLst>
      <p:ext uri="{BB962C8B-B14F-4D97-AF65-F5344CB8AC3E}">
        <p14:creationId xmlns:p14="http://schemas.microsoft.com/office/powerpoint/2010/main" val="328184623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8F1AC0-EC51-DF70-C3F6-6ECE52BB665E}"/>
            </a:ext>
          </a:extLst>
        </p:cNvPr>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3F329F52-54CF-04F0-E7D8-406E8848E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B23D27A3-87F7-F23E-B919-6B52CDB59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1" name="Rectangle 1040">
            <a:extLst>
              <a:ext uri="{FF2B5EF4-FFF2-40B4-BE49-F238E27FC236}">
                <a16:creationId xmlns:a16="http://schemas.microsoft.com/office/drawing/2014/main" id="{92ABA134-8F53-5963-6F82-0A7B0B18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56311B60-897B-BCD7-D510-1838B308B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57C2982F-2FED-C408-1D9B-3798FA3463FB}"/>
              </a:ext>
            </a:extLst>
          </p:cNvPr>
          <p:cNvSpPr txBox="1"/>
          <p:nvPr/>
        </p:nvSpPr>
        <p:spPr>
          <a:xfrm>
            <a:off x="774004" y="457200"/>
            <a:ext cx="11090336" cy="646331"/>
          </a:xfrm>
          <a:prstGeom prst="rect">
            <a:avLst/>
          </a:prstGeom>
          <a:noFill/>
        </p:spPr>
        <p:txBody>
          <a:bodyPr wrap="square" rtlCol="0">
            <a:spAutoFit/>
          </a:bodyPr>
          <a:lstStyle/>
          <a:p>
            <a:r>
              <a:rPr lang="en-US" sz="36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Special thanks to our Guest Contributors</a:t>
            </a:r>
            <a:endParaRPr lang="en-CH" sz="36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DD94438-0D68-66C8-C4CF-1F9C1D8AB508}"/>
              </a:ext>
            </a:extLst>
          </p:cNvPr>
          <p:cNvSpPr txBox="1"/>
          <p:nvPr/>
        </p:nvSpPr>
        <p:spPr>
          <a:xfrm>
            <a:off x="1120140" y="1443841"/>
            <a:ext cx="10744200" cy="3046988"/>
          </a:xfrm>
          <a:prstGeom prst="rect">
            <a:avLst/>
          </a:prstGeom>
          <a:noFill/>
        </p:spPr>
        <p:txBody>
          <a:bodyPr wrap="square">
            <a:spAutoFit/>
          </a:bodyPr>
          <a:lstStyle/>
          <a:p>
            <a:r>
              <a:rPr lang="en-US"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 </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 </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r>
              <a:rPr lang="it-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Dr. Michelle May			</a:t>
            </a:r>
            <a:r>
              <a:rPr lang="it-CH" sz="2400" b="0" u="sng" kern="100" dirty="0">
                <a:solidFill>
                  <a:schemeClr val="bg1"/>
                </a:solidFill>
                <a:effectLst/>
                <a:latin typeface="Verdana" panose="020B060403050404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mmay@amihungry.com</a:t>
            </a:r>
            <a:r>
              <a:rPr lang="it-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  </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r>
              <a:rPr lang="it-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Nina Raffaele Aponte		</a:t>
            </a:r>
            <a:r>
              <a:rPr lang="it-CH" sz="2400" b="0" u="sng" kern="100" dirty="0">
                <a:solidFill>
                  <a:schemeClr val="bg1"/>
                </a:solidFill>
                <a:effectLst/>
                <a:latin typeface="Verdana" panose="020B060403050404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nina@bienstar.coach</a:t>
            </a:r>
            <a:r>
              <a:rPr lang="it-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 </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r>
              <a:rPr lang="fr-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Hélène Thériault			</a:t>
            </a:r>
            <a:r>
              <a:rPr lang="fr-CH" sz="2400" b="0" u="sng" kern="100" dirty="0">
                <a:solidFill>
                  <a:schemeClr val="bg1"/>
                </a:solidFill>
                <a:effectLst/>
                <a:latin typeface="Verdana" panose="020B060403050404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Helene@functionfirstcoaching.com</a:t>
            </a:r>
            <a:r>
              <a:rPr lang="fr-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 </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r>
              <a:rPr lang="fr-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Andrew Parsons			</a:t>
            </a:r>
            <a:r>
              <a:rPr lang="fr-CH" sz="2400" b="0" u="sng" kern="100" dirty="0">
                <a:solidFill>
                  <a:schemeClr val="bg1"/>
                </a:solidFill>
                <a:effectLst/>
                <a:latin typeface="Verdana" panose="020B060403050404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andrewaparsons@gmail.com</a:t>
            </a:r>
            <a:r>
              <a:rPr lang="fr-CH"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 </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2400" kern="100" dirty="0">
                <a:solidFill>
                  <a:schemeClr val="bg1"/>
                </a:solidFill>
                <a:effectLst/>
                <a:latin typeface="Verdana" panose="020B0604030504040204" pitchFamily="34" charset="0"/>
                <a:ea typeface="Calibri" panose="020F0502020204030204" pitchFamily="34" charset="0"/>
                <a:cs typeface="Arial" panose="020B0604020202020204" pitchFamily="34" charset="0"/>
              </a:rPr>
              <a:t>Lauren Dixon			</a:t>
            </a:r>
            <a:r>
              <a:rPr lang="en-US" sz="2400" b="0" u="sng" kern="100" dirty="0">
                <a:solidFill>
                  <a:schemeClr val="bg1"/>
                </a:solidFill>
                <a:effectLst/>
                <a:latin typeface="Verdana" panose="020B060403050404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ldixon@muih.edu</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2400" kern="100" dirty="0">
                <a:solidFill>
                  <a:schemeClr val="bg1"/>
                </a:solidFill>
                <a:effectLst/>
                <a:latin typeface="Verdana" panose="020B0604030504040204" pitchFamily="34" charset="0"/>
                <a:ea typeface="Calibri" panose="020F0502020204030204" pitchFamily="34" charset="0"/>
                <a:cs typeface="Futura-Medium" panose="020B0602020204020303" pitchFamily="34" charset="-79"/>
              </a:rPr>
              <a:t>Sarah Doll-Steinberg		</a:t>
            </a:r>
            <a:r>
              <a:rPr lang="en-US" sz="2400" b="0" u="sng" kern="100" dirty="0">
                <a:solidFill>
                  <a:schemeClr val="bg1"/>
                </a:solidFill>
                <a:effectLst/>
                <a:latin typeface="Verdana" panose="020B0604030504040204" pitchFamily="34" charset="0"/>
                <a:ea typeface="Calibri" panose="020F0502020204030204" pitchFamily="34" charset="0"/>
                <a:cs typeface="Futura-Medium" panose="020B0602020204020303" pitchFamily="34" charset="-79"/>
                <a:hlinkClick r:id="rId8">
                  <a:extLst>
                    <a:ext uri="{A12FA001-AC4F-418D-AE19-62706E023703}">
                      <ahyp:hlinkClr xmlns:ahyp="http://schemas.microsoft.com/office/drawing/2018/hyperlinkcolor" val="tx"/>
                    </a:ext>
                  </a:extLst>
                </a:hlinkClick>
              </a:rPr>
              <a:t>sarah@themindpractice.com</a:t>
            </a:r>
            <a:endParaRPr lang="en-CH" sz="2400" kern="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2" name="Ligne">
            <a:extLst>
              <a:ext uri="{FF2B5EF4-FFF2-40B4-BE49-F238E27FC236}">
                <a16:creationId xmlns:a16="http://schemas.microsoft.com/office/drawing/2014/main" id="{827FED36-6464-DA92-E3C2-E902E3250C20}"/>
              </a:ext>
            </a:extLst>
          </p:cNvPr>
          <p:cNvSpPr/>
          <p:nvPr/>
        </p:nvSpPr>
        <p:spPr>
          <a:xfrm flipV="1">
            <a:off x="608388" y="1642307"/>
            <a:ext cx="1214362" cy="1"/>
          </a:xfrm>
          <a:prstGeom prst="line">
            <a:avLst/>
          </a:prstGeom>
          <a:ln w="63500">
            <a:solidFill>
              <a:srgbClr val="6E6A94"/>
            </a:solidFill>
            <a:miter lim="400000"/>
          </a:ln>
        </p:spPr>
        <p:txBody>
          <a:bodyPr lIns="25400" tIns="25400" rIns="25400" bIns="25400" anchor="ctr"/>
          <a:lstStyle/>
          <a:p>
            <a:pPr marL="0" marR="0" lvl="0" indent="0" algn="l" defTabSz="228600"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120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Helvetica"/>
            </a:endParaRPr>
          </a:p>
        </p:txBody>
      </p:sp>
    </p:spTree>
    <p:extLst>
      <p:ext uri="{BB962C8B-B14F-4D97-AF65-F5344CB8AC3E}">
        <p14:creationId xmlns:p14="http://schemas.microsoft.com/office/powerpoint/2010/main" val="315825075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805E7-12EA-8787-F6B3-D2BAFDA3F396}"/>
              </a:ext>
            </a:extLst>
          </p:cNvPr>
          <p:cNvSpPr>
            <a:spLocks noGrp="1"/>
          </p:cNvSpPr>
          <p:nvPr>
            <p:ph type="title"/>
          </p:nvPr>
        </p:nvSpPr>
        <p:spPr/>
        <p:txBody>
          <a:bodyPr>
            <a:normAutofit/>
          </a:bodyPr>
          <a:lstStyle/>
          <a:p>
            <a:r>
              <a:rPr lang="en-US" sz="4400" kern="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Inclusive Language Glossary Links</a:t>
            </a:r>
            <a:endParaRPr lang="en-CH" dirty="0">
              <a:solidFill>
                <a:schemeClr val="tx1"/>
              </a:solidFill>
            </a:endParaRPr>
          </a:p>
        </p:txBody>
      </p:sp>
      <p:graphicFrame>
        <p:nvGraphicFramePr>
          <p:cNvPr id="6" name="Content Placeholder 3">
            <a:extLst>
              <a:ext uri="{FF2B5EF4-FFF2-40B4-BE49-F238E27FC236}">
                <a16:creationId xmlns:a16="http://schemas.microsoft.com/office/drawing/2014/main" id="{1CF9EBA6-BAFA-567A-DEA6-1599D04A6002}"/>
              </a:ext>
            </a:extLst>
          </p:cNvPr>
          <p:cNvGraphicFramePr>
            <a:graphicFrameLocks noGrp="1"/>
          </p:cNvGraphicFramePr>
          <p:nvPr>
            <p:ph idx="1"/>
            <p:extLst>
              <p:ext uri="{D42A27DB-BD31-4B8C-83A1-F6EECF244321}">
                <p14:modId xmlns:p14="http://schemas.microsoft.com/office/powerpoint/2010/main" val="1668606327"/>
              </p:ext>
            </p:extLst>
          </p:nvPr>
        </p:nvGraphicFramePr>
        <p:xfrm>
          <a:off x="838200" y="1417320"/>
          <a:ext cx="10515600" cy="507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340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360D-2BC9-25FA-153A-63B39D3DB862}"/>
              </a:ext>
            </a:extLst>
          </p:cNvPr>
          <p:cNvSpPr>
            <a:spLocks noGrp="1"/>
          </p:cNvSpPr>
          <p:nvPr>
            <p:ph type="title"/>
          </p:nvPr>
        </p:nvSpPr>
        <p:spPr/>
        <p:txBody>
          <a:bodyPr/>
          <a:lstStyle/>
          <a:p>
            <a:r>
              <a:rPr lang="en-CH" dirty="0"/>
              <a:t>Join the movement!</a:t>
            </a:r>
          </a:p>
        </p:txBody>
      </p:sp>
      <p:sp>
        <p:nvSpPr>
          <p:cNvPr id="3" name="Content Placeholder 2">
            <a:extLst>
              <a:ext uri="{FF2B5EF4-FFF2-40B4-BE49-F238E27FC236}">
                <a16:creationId xmlns:a16="http://schemas.microsoft.com/office/drawing/2014/main" id="{CE143E86-B66C-C342-8305-7499526A5313}"/>
              </a:ext>
            </a:extLst>
          </p:cNvPr>
          <p:cNvSpPr>
            <a:spLocks noGrp="1"/>
          </p:cNvSpPr>
          <p:nvPr>
            <p:ph idx="1"/>
          </p:nvPr>
        </p:nvSpPr>
        <p:spPr/>
        <p:txBody>
          <a:bodyPr>
            <a:normAutofit fontScale="92500" lnSpcReduction="10000"/>
          </a:bodyPr>
          <a:lstStyle/>
          <a:p>
            <a:pPr marL="0" indent="0">
              <a:buNone/>
            </a:pPr>
            <a:r>
              <a:rPr lang="en-US" sz="1400" b="1" dirty="0"/>
              <a:t>Follow Us on LinkedIn: </a:t>
            </a:r>
            <a:r>
              <a:rPr lang="en-CA" sz="1400" dirty="0">
                <a:hlinkClick r:id="rId2">
                  <a:extLst>
                    <a:ext uri="{A12FA001-AC4F-418D-AE19-62706E023703}">
                      <ahyp:hlinkClr xmlns:ahyp="http://schemas.microsoft.com/office/drawing/2018/hyperlinkcolor" val="tx"/>
                    </a:ext>
                  </a:extLst>
                </a:hlinkClick>
              </a:rPr>
              <a:t>Wellness Coaching Initiative (Part of the Global Wellness Institute)</a:t>
            </a:r>
            <a:endParaRPr lang="en-CH" sz="1400" dirty="0"/>
          </a:p>
          <a:p>
            <a:pPr marL="0" indent="0">
              <a:buNone/>
            </a:pPr>
            <a:r>
              <a:rPr lang="en-CA" sz="1400" dirty="0"/>
              <a:t> </a:t>
            </a:r>
            <a:endParaRPr lang="en-CH" sz="1400" dirty="0"/>
          </a:p>
          <a:p>
            <a:pPr marL="0" indent="0">
              <a:buNone/>
            </a:pPr>
            <a:r>
              <a:rPr lang="en-US" sz="1400" b="1" dirty="0"/>
              <a:t>Want to contribute?</a:t>
            </a:r>
            <a:endParaRPr lang="en-CH" sz="1400" dirty="0"/>
          </a:p>
          <a:p>
            <a:pPr marL="0" indent="0">
              <a:lnSpc>
                <a:spcPct val="120000"/>
              </a:lnSpc>
              <a:buNone/>
            </a:pPr>
            <a:r>
              <a:rPr lang="en-CA" sz="1400" b="1" dirty="0"/>
              <a:t>Health and Wellness Coaching Connection Blog Space</a:t>
            </a:r>
            <a:r>
              <a:rPr lang="en-US" sz="1400" b="1" dirty="0"/>
              <a:t>. </a:t>
            </a:r>
            <a:br>
              <a:rPr lang="en-CA" sz="1400" dirty="0"/>
            </a:br>
            <a:br>
              <a:rPr lang="en-CA" sz="1400" dirty="0"/>
            </a:br>
            <a:r>
              <a:rPr lang="en-CA" sz="1400" dirty="0"/>
              <a:t>It is our mission to empower individuals and businesses around the world to confidently partner with wellness coaches, optimizing health and well-being and clarifying wellness coach specialties and global guidelines through education and community resources. The GWI WCI Blog is one of these resources intended to advance the global Health &amp; Wellness Coaching Community by providing accessible, evidence-based articles related to the field of Health &amp; Wellness Coaching. Blogs will be posted on our area of the </a:t>
            </a:r>
            <a:r>
              <a:rPr lang="en-CA" sz="1400" dirty="0">
                <a:hlinkClick r:id="rId3">
                  <a:extLst>
                    <a:ext uri="{A12FA001-AC4F-418D-AE19-62706E023703}">
                      <ahyp:hlinkClr xmlns:ahyp="http://schemas.microsoft.com/office/drawing/2018/hyperlinkcolor" val="tx"/>
                    </a:ext>
                  </a:extLst>
                </a:hlinkClick>
              </a:rPr>
              <a:t>GWI website </a:t>
            </a:r>
            <a:r>
              <a:rPr lang="en-CA" sz="1400" dirty="0"/>
              <a:t>and cross-posted on LinkedIn.</a:t>
            </a:r>
            <a:br>
              <a:rPr lang="en-CA" sz="1400" dirty="0"/>
            </a:br>
            <a:br>
              <a:rPr lang="en-CA" sz="1400" dirty="0"/>
            </a:br>
            <a:r>
              <a:rPr lang="en-US" sz="1400" b="1" dirty="0"/>
              <a:t>Learn more here : </a:t>
            </a:r>
            <a:endParaRPr lang="en-CH" sz="1400" b="1" dirty="0"/>
          </a:p>
          <a:p>
            <a:pPr marL="0" indent="0">
              <a:lnSpc>
                <a:spcPct val="120000"/>
              </a:lnSpc>
              <a:buNone/>
            </a:pPr>
            <a:r>
              <a:rPr lang="en-CA" sz="1400" dirty="0">
                <a:hlinkClick r:id="rId4">
                  <a:extLst>
                    <a:ext uri="{A12FA001-AC4F-418D-AE19-62706E023703}">
                      <ahyp:hlinkClr xmlns:ahyp="http://schemas.microsoft.com/office/drawing/2018/hyperlinkcolor" val="tx"/>
                    </a:ext>
                  </a:extLst>
                </a:hlinkClick>
              </a:rPr>
              <a:t>Wellness Coaching Connection Contributor Guidelines</a:t>
            </a:r>
            <a:br>
              <a:rPr lang="en-CA" sz="1400" dirty="0"/>
            </a:br>
            <a:r>
              <a:rPr lang="en-CA" sz="1400" dirty="0">
                <a:hlinkClick r:id="rId5">
                  <a:extLst>
                    <a:ext uri="{A12FA001-AC4F-418D-AE19-62706E023703}">
                      <ahyp:hlinkClr xmlns:ahyp="http://schemas.microsoft.com/office/drawing/2018/hyperlinkcolor" val="tx"/>
                    </a:ext>
                  </a:extLst>
                </a:hlinkClick>
              </a:rPr>
              <a:t>Blog-Newsletter Submission Form</a:t>
            </a:r>
            <a:r>
              <a:rPr lang="en-CA" sz="1400" dirty="0"/>
              <a:t> </a:t>
            </a:r>
          </a:p>
          <a:p>
            <a:pPr marL="0" indent="0">
              <a:buNone/>
            </a:pPr>
            <a:br>
              <a:rPr lang="en-CA" sz="1400" dirty="0"/>
            </a:br>
            <a:br>
              <a:rPr lang="en-CA" sz="1400" i="1" dirty="0"/>
            </a:br>
            <a:r>
              <a:rPr lang="en-CA" sz="1400" i="1" dirty="0"/>
              <a:t>Please email us (</a:t>
            </a:r>
            <a:r>
              <a:rPr lang="en-CA" sz="1400" i="1" dirty="0">
                <a:hlinkClick r:id="rId6">
                  <a:extLst>
                    <a:ext uri="{A12FA001-AC4F-418D-AE19-62706E023703}">
                      <ahyp:hlinkClr xmlns:ahyp="http://schemas.microsoft.com/office/drawing/2018/hyperlinkcolor" val="tx"/>
                    </a:ext>
                  </a:extLst>
                </a:hlinkClick>
              </a:rPr>
              <a:t>gwiwci2023@gmail.com</a:t>
            </a:r>
            <a:r>
              <a:rPr lang="en-CA" sz="1400" i="1" dirty="0"/>
              <a:t>) if anything is unclear or if you have questions. We look forward to </a:t>
            </a:r>
            <a:r>
              <a:rPr lang="en-US" sz="1400" i="1" dirty="0"/>
              <a:t>receiving</a:t>
            </a:r>
            <a:r>
              <a:rPr lang="en-CA" sz="1400" i="1" dirty="0"/>
              <a:t> your </a:t>
            </a:r>
            <a:r>
              <a:rPr lang="en-US" sz="1400" i="1" dirty="0"/>
              <a:t>submissions</a:t>
            </a:r>
            <a:r>
              <a:rPr lang="en-CA" sz="1400" i="1" dirty="0"/>
              <a:t>!</a:t>
            </a:r>
            <a:endParaRPr lang="en-CH" sz="1400" i="1" dirty="0"/>
          </a:p>
        </p:txBody>
      </p:sp>
      <p:sp>
        <p:nvSpPr>
          <p:cNvPr id="4" name="Ligne">
            <a:extLst>
              <a:ext uri="{FF2B5EF4-FFF2-40B4-BE49-F238E27FC236}">
                <a16:creationId xmlns:a16="http://schemas.microsoft.com/office/drawing/2014/main" id="{B50E0063-722A-E2C5-42B7-8F616444D470}"/>
              </a:ext>
            </a:extLst>
          </p:cNvPr>
          <p:cNvSpPr/>
          <p:nvPr/>
        </p:nvSpPr>
        <p:spPr>
          <a:xfrm flipV="1">
            <a:off x="608388" y="1493717"/>
            <a:ext cx="1214362" cy="1"/>
          </a:xfrm>
          <a:prstGeom prst="line">
            <a:avLst/>
          </a:prstGeom>
          <a:ln w="63500">
            <a:solidFill>
              <a:srgbClr val="6E6A94"/>
            </a:solidFill>
            <a:miter lim="400000"/>
          </a:ln>
        </p:spPr>
        <p:txBody>
          <a:bodyPr lIns="25400" tIns="25400" rIns="25400" bIns="25400" anchor="ctr"/>
          <a:lstStyle/>
          <a:p>
            <a:pPr marL="0" marR="0" lvl="0" indent="0" algn="l" defTabSz="228600"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120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Helvetica"/>
            </a:endParaRPr>
          </a:p>
        </p:txBody>
      </p:sp>
    </p:spTree>
    <p:extLst>
      <p:ext uri="{BB962C8B-B14F-4D97-AF65-F5344CB8AC3E}">
        <p14:creationId xmlns:p14="http://schemas.microsoft.com/office/powerpoint/2010/main" val="984941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789BA8"/>
        </a:solidFill>
        <a:effectLst/>
      </p:bgPr>
    </p:bg>
    <p:spTree>
      <p:nvGrpSpPr>
        <p:cNvPr id="1" name=""/>
        <p:cNvGrpSpPr/>
        <p:nvPr/>
      </p:nvGrpSpPr>
      <p:grpSpPr>
        <a:xfrm>
          <a:off x="0" y="0"/>
          <a:ext cx="0" cy="0"/>
          <a:chOff x="0" y="0"/>
          <a:chExt cx="0" cy="0"/>
        </a:xfrm>
      </p:grpSpPr>
      <p:pic>
        <p:nvPicPr>
          <p:cNvPr id="472" name="logo.png" descr="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169" y="2477205"/>
            <a:ext cx="9202743" cy="2118436"/>
          </a:xfrm>
          <a:prstGeom prst="rect">
            <a:avLst/>
          </a:prstGeom>
          <a:ln w="12700">
            <a:miter lim="400000"/>
          </a:ln>
        </p:spPr>
      </p:pic>
      <p:sp>
        <p:nvSpPr>
          <p:cNvPr id="473" name="Ligne"/>
          <p:cNvSpPr/>
          <p:nvPr/>
        </p:nvSpPr>
        <p:spPr>
          <a:xfrm>
            <a:off x="1591454" y="2198453"/>
            <a:ext cx="1321950" cy="1"/>
          </a:xfrm>
          <a:prstGeom prst="line">
            <a:avLst/>
          </a:prstGeom>
          <a:ln w="63500">
            <a:solidFill>
              <a:srgbClr val="6E6A94"/>
            </a:solidFill>
            <a:miter lim="400000"/>
          </a:ln>
        </p:spPr>
        <p:txBody>
          <a:bodyPr lIns="25400" tIns="25400" rIns="25400" bIns="25400" anchor="ctr"/>
          <a:lstStyle/>
          <a:p>
            <a:pPr algn="ctr" defTabSz="412750" hangingPunct="0">
              <a:lnSpc>
                <a:spcPct val="80000"/>
              </a:lnSpc>
              <a:defRPr sz="4000" cap="all">
                <a:latin typeface="+mn-lt"/>
                <a:ea typeface="+mn-ea"/>
                <a:cs typeface="+mn-cs"/>
                <a:sym typeface="DIN Condensed"/>
              </a:defRPr>
            </a:pPr>
            <a:endParaRPr sz="2000" kern="0" cap="all">
              <a:solidFill>
                <a:srgbClr val="838787"/>
              </a:solidFill>
              <a:latin typeface="Verdana" panose="020B0604030504040204"/>
              <a:sym typeface="DIN Condensed"/>
            </a:endParaRPr>
          </a:p>
        </p:txBody>
      </p:sp>
      <p:pic>
        <p:nvPicPr>
          <p:cNvPr id="474" name="Image" descr="Image"/>
          <p:cNvPicPr>
            <a:picLocks noChangeAspect="1"/>
          </p:cNvPicPr>
          <p:nvPr/>
        </p:nvPicPr>
        <p:blipFill>
          <a:blip r:embed="rId3"/>
          <a:stretch>
            <a:fillRect/>
          </a:stretch>
        </p:blipFill>
        <p:spPr>
          <a:xfrm>
            <a:off x="7418691" y="4709982"/>
            <a:ext cx="3351594" cy="1020051"/>
          </a:xfrm>
          <a:prstGeom prst="rect">
            <a:avLst/>
          </a:prstGeom>
          <a:ln w="12700">
            <a:miter lim="400000"/>
          </a:ln>
        </p:spPr>
      </p:pic>
      <p:sp>
        <p:nvSpPr>
          <p:cNvPr id="11" name="Conclusions">
            <a:extLst>
              <a:ext uri="{FF2B5EF4-FFF2-40B4-BE49-F238E27FC236}">
                <a16:creationId xmlns:a16="http://schemas.microsoft.com/office/drawing/2014/main" id="{B0597343-BD14-3244-B7AB-552E5770BF16}"/>
              </a:ext>
            </a:extLst>
          </p:cNvPr>
          <p:cNvSpPr txBox="1">
            <a:spLocks/>
          </p:cNvSpPr>
          <p:nvPr/>
        </p:nvSpPr>
        <p:spPr>
          <a:xfrm>
            <a:off x="1459978" y="1392166"/>
            <a:ext cx="11430001" cy="575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b">
            <a:noAutofit/>
          </a:bodyPr>
          <a:lstStyle>
            <a:lvl1pPr marL="0" marR="0" indent="0" algn="ctr" defTabSz="448055" rtl="0" latinLnBrk="0">
              <a:lnSpc>
                <a:spcPts val="15400"/>
              </a:lnSpc>
              <a:spcBef>
                <a:spcPts val="0"/>
              </a:spcBef>
              <a:spcAft>
                <a:spcPts val="0"/>
              </a:spcAft>
              <a:buClrTx/>
              <a:buSzTx/>
              <a:buFontTx/>
              <a:buNone/>
              <a:tabLst/>
              <a:defRPr sz="6860" b="0" i="0" u="none" strike="noStrike" cap="none" spc="0" baseline="0">
                <a:ln>
                  <a:noFill/>
                </a:ln>
                <a:solidFill>
                  <a:srgbClr val="FFFFFF"/>
                </a:solidFill>
                <a:uFillTx/>
                <a:latin typeface="Montserrat Regular"/>
                <a:ea typeface="Montserrat Regular"/>
                <a:cs typeface="Montserrat Regular"/>
                <a:sym typeface="Montserrat Regular"/>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algn="l" defTabSz="224028">
              <a:lnSpc>
                <a:spcPts val="7700"/>
              </a:lnSpc>
            </a:pPr>
            <a:r>
              <a:rPr lang="en-GB" sz="4800" kern="0">
                <a:latin typeface="Verdana" panose="020B0604030504040204"/>
              </a:rPr>
              <a:t>2024</a:t>
            </a:r>
            <a:endParaRPr lang="en-GB" sz="4800" kern="0" dirty="0">
              <a:latin typeface="Verdana" panose="020B0604030504040204"/>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ands forming circle">
            <a:extLst>
              <a:ext uri="{FF2B5EF4-FFF2-40B4-BE49-F238E27FC236}">
                <a16:creationId xmlns:a16="http://schemas.microsoft.com/office/drawing/2014/main" id="{46A734FB-FE90-D6A7-BA13-40522865133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16" name="Rectangle 1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A2704-B17F-D613-76EC-C4C963652C20}"/>
              </a:ext>
            </a:extLst>
          </p:cNvPr>
          <p:cNvSpPr>
            <a:spLocks noGrp="1"/>
          </p:cNvSpPr>
          <p:nvPr>
            <p:ph type="title"/>
          </p:nvPr>
        </p:nvSpPr>
        <p:spPr>
          <a:xfrm>
            <a:off x="1036684" y="1152144"/>
            <a:ext cx="3953501" cy="3072393"/>
          </a:xfrm>
        </p:spPr>
        <p:txBody>
          <a:bodyPr vert="horz" lIns="91440" tIns="45720" rIns="91440" bIns="45720" rtlCol="0" anchor="ctr">
            <a:normAutofit/>
          </a:bodyPr>
          <a:lstStyle/>
          <a:p>
            <a:r>
              <a:rPr lang="en-US" sz="5400" dirty="0"/>
              <a:t>I.</a:t>
            </a:r>
            <a:br>
              <a:rPr lang="en-US" sz="5400" dirty="0"/>
            </a:br>
            <a:r>
              <a:rPr lang="en-CH" sz="5400" kern="100" dirty="0">
                <a:effectLst/>
              </a:rPr>
              <a:t>Definition of DEIB</a:t>
            </a:r>
            <a:endParaRPr lang="en-US" sz="5400" dirty="0"/>
          </a:p>
        </p:txBody>
      </p:sp>
      <p:sp>
        <p:nvSpPr>
          <p:cNvPr id="73"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2">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5"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31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64B1-E7A9-333D-1E29-BE7829E1B70E}"/>
              </a:ext>
            </a:extLst>
          </p:cNvPr>
          <p:cNvSpPr>
            <a:spLocks noGrp="1"/>
          </p:cNvSpPr>
          <p:nvPr>
            <p:ph type="title"/>
          </p:nvPr>
        </p:nvSpPr>
        <p:spPr/>
        <p:txBody>
          <a:bodyPr>
            <a:normAutofit/>
          </a:bodyPr>
          <a:lstStyle/>
          <a:p>
            <a:r>
              <a:rPr lang="en-US" sz="4000" kern="0" dirty="0">
                <a:effectLst/>
                <a:latin typeface="Verdana" panose="020B0604030504040204" pitchFamily="34" charset="0"/>
                <a:ea typeface="Times New Roman" panose="02020603050405020304" pitchFamily="18" charset="0"/>
                <a:cs typeface="Times New Roman" panose="02020603050405020304" pitchFamily="18" charset="0"/>
              </a:rPr>
              <a:t>Structural inequality and bias are global phenomena</a:t>
            </a:r>
            <a:endParaRPr lang="en-CH" sz="4000" dirty="0"/>
          </a:p>
        </p:txBody>
      </p:sp>
      <p:graphicFrame>
        <p:nvGraphicFramePr>
          <p:cNvPr id="8" name="Content Placeholder 5">
            <a:extLst>
              <a:ext uri="{FF2B5EF4-FFF2-40B4-BE49-F238E27FC236}">
                <a16:creationId xmlns:a16="http://schemas.microsoft.com/office/drawing/2014/main" id="{FCA7FD08-5122-F7D4-3186-4DAF6DEE4C94}"/>
              </a:ext>
            </a:extLst>
          </p:cNvPr>
          <p:cNvGraphicFramePr>
            <a:graphicFrameLocks noGrp="1"/>
          </p:cNvGraphicFramePr>
          <p:nvPr>
            <p:ph idx="1"/>
            <p:extLst>
              <p:ext uri="{D42A27DB-BD31-4B8C-83A1-F6EECF244321}">
                <p14:modId xmlns:p14="http://schemas.microsoft.com/office/powerpoint/2010/main" val="16545681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386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Rainbow threads and needle">
            <a:extLst>
              <a:ext uri="{FF2B5EF4-FFF2-40B4-BE49-F238E27FC236}">
                <a16:creationId xmlns:a16="http://schemas.microsoft.com/office/drawing/2014/main" id="{C51F36D0-4C7A-E7D5-669C-FD23966266C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606719" y="-1"/>
            <a:ext cx="11585281" cy="6857999"/>
          </a:xfrm>
          <a:prstGeom prst="rect">
            <a:avLst/>
          </a:prstGeom>
        </p:spPr>
      </p:pic>
      <p:sp>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21BB1-0A7C-B316-0C83-2D8740363460}"/>
              </a:ext>
            </a:extLst>
          </p:cNvPr>
          <p:cNvSpPr>
            <a:spLocks noGrp="1"/>
          </p:cNvSpPr>
          <p:nvPr>
            <p:ph type="title"/>
          </p:nvPr>
        </p:nvSpPr>
        <p:spPr>
          <a:xfrm>
            <a:off x="1036684" y="1152144"/>
            <a:ext cx="4611248" cy="5138629"/>
          </a:xfrm>
        </p:spPr>
        <p:txBody>
          <a:bodyPr vert="horz" lIns="91440" tIns="45720" rIns="91440" bIns="45720" rtlCol="0" anchor="ctr">
            <a:noAutofit/>
          </a:bodyPr>
          <a:lstStyle/>
          <a:p>
            <a:r>
              <a:rPr lang="en-US" sz="5400" dirty="0"/>
              <a:t>II.</a:t>
            </a:r>
            <a:br>
              <a:rPr lang="en-US" sz="5400" dirty="0"/>
            </a:br>
            <a:r>
              <a:rPr lang="en-CH" sz="5400" kern="100" dirty="0">
                <a:effectLst/>
              </a:rPr>
              <a:t>Why DEIB Today</a:t>
            </a:r>
            <a:br>
              <a:rPr lang="en-CH" sz="5400" kern="100" dirty="0">
                <a:effectLst/>
              </a:rPr>
            </a:br>
            <a:endParaRPr lang="en-US" sz="5400" dirty="0"/>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9"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36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43E0-129F-6EDA-A988-508F8CBEBF7B}"/>
              </a:ext>
            </a:extLst>
          </p:cNvPr>
          <p:cNvSpPr>
            <a:spLocks noGrp="1"/>
          </p:cNvSpPr>
          <p:nvPr>
            <p:ph type="title"/>
          </p:nvPr>
        </p:nvSpPr>
        <p:spPr/>
        <p:txBody>
          <a:bodyPr/>
          <a:lstStyle/>
          <a:p>
            <a:r>
              <a:rPr lang="en-CH" dirty="0"/>
              <a:t>History</a:t>
            </a:r>
          </a:p>
        </p:txBody>
      </p:sp>
      <p:graphicFrame>
        <p:nvGraphicFramePr>
          <p:cNvPr id="9" name="Content Placeholder 4">
            <a:extLst>
              <a:ext uri="{FF2B5EF4-FFF2-40B4-BE49-F238E27FC236}">
                <a16:creationId xmlns:a16="http://schemas.microsoft.com/office/drawing/2014/main" id="{2F75AA19-8AF5-3B79-220D-99489008399D}"/>
              </a:ext>
            </a:extLst>
          </p:cNvPr>
          <p:cNvGraphicFramePr>
            <a:graphicFrameLocks noGrp="1"/>
          </p:cNvGraphicFramePr>
          <p:nvPr>
            <p:ph idx="1"/>
            <p:extLst>
              <p:ext uri="{D42A27DB-BD31-4B8C-83A1-F6EECF244321}">
                <p14:modId xmlns:p14="http://schemas.microsoft.com/office/powerpoint/2010/main" val="356334749"/>
              </p:ext>
            </p:extLst>
          </p:nvPr>
        </p:nvGraphicFramePr>
        <p:xfrm>
          <a:off x="640080" y="1830964"/>
          <a:ext cx="11247119" cy="4444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3">
            <a:extLst>
              <a:ext uri="{FF2B5EF4-FFF2-40B4-BE49-F238E27FC236}">
                <a16:creationId xmlns:a16="http://schemas.microsoft.com/office/drawing/2014/main" id="{88C8A47D-44B1-1C6F-AF63-427EEA164E41}"/>
              </a:ext>
            </a:extLst>
          </p:cNvPr>
          <p:cNvSpPr/>
          <p:nvPr/>
        </p:nvSpPr>
        <p:spPr>
          <a:xfrm>
            <a:off x="8229600" y="105672"/>
            <a:ext cx="3800228" cy="1585016"/>
          </a:xfrm>
          <a:prstGeom prst="wedgeEllipseCallo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2020 survey conducted by Fortune and Deloitte revealed that </a:t>
            </a:r>
            <a:r>
              <a:rPr lang="en-US" sz="1400" b="1"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96%</a:t>
            </a:r>
            <a:r>
              <a:rPr lang="en-US" sz="1400" kern="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of CEO’s agree that DEIB is a personal strategic priority </a:t>
            </a:r>
            <a:endParaRPr lang="en-CH" sz="1400" dirty="0"/>
          </a:p>
        </p:txBody>
      </p:sp>
      <p:sp>
        <p:nvSpPr>
          <p:cNvPr id="6" name="TextBox 5">
            <a:extLst>
              <a:ext uri="{FF2B5EF4-FFF2-40B4-BE49-F238E27FC236}">
                <a16:creationId xmlns:a16="http://schemas.microsoft.com/office/drawing/2014/main" id="{B1AF2048-D332-4B5C-297F-5D38D8C3D891}"/>
              </a:ext>
            </a:extLst>
          </p:cNvPr>
          <p:cNvSpPr txBox="1"/>
          <p:nvPr/>
        </p:nvSpPr>
        <p:spPr>
          <a:xfrm>
            <a:off x="640080" y="5573690"/>
            <a:ext cx="8136835" cy="461665"/>
          </a:xfrm>
          <a:prstGeom prst="rect">
            <a:avLst/>
          </a:prstGeom>
          <a:noFill/>
        </p:spPr>
        <p:txBody>
          <a:bodyPr wrap="square" rtlCol="0">
            <a:spAutoFit/>
          </a:bodyPr>
          <a:lstStyle/>
          <a:p>
            <a:r>
              <a:rPr lang="en-CH" sz="2400" dirty="0">
                <a:solidFill>
                  <a:schemeClr val="bg1"/>
                </a:solidFill>
                <a:latin typeface="Verdana" panose="020B0604030504040204" pitchFamily="34" charset="0"/>
                <a:ea typeface="Verdana" panose="020B0604030504040204" pitchFamily="34" charset="0"/>
                <a:cs typeface="Verdana" panose="020B0604030504040204" pitchFamily="34" charset="0"/>
              </a:rPr>
              <a:t>1960… largely ineffective… incentive for change…</a:t>
            </a:r>
          </a:p>
        </p:txBody>
      </p:sp>
      <p:sp>
        <p:nvSpPr>
          <p:cNvPr id="8" name="TextBox 7">
            <a:extLst>
              <a:ext uri="{FF2B5EF4-FFF2-40B4-BE49-F238E27FC236}">
                <a16:creationId xmlns:a16="http://schemas.microsoft.com/office/drawing/2014/main" id="{3264AA8F-3F0E-A00E-EAA0-9E09393BEF65}"/>
              </a:ext>
            </a:extLst>
          </p:cNvPr>
          <p:cNvSpPr txBox="1"/>
          <p:nvPr/>
        </p:nvSpPr>
        <p:spPr>
          <a:xfrm>
            <a:off x="9828972" y="5573689"/>
            <a:ext cx="1371600" cy="461665"/>
          </a:xfrm>
          <a:prstGeom prst="rect">
            <a:avLst/>
          </a:prstGeom>
          <a:noFill/>
        </p:spPr>
        <p:txBody>
          <a:bodyPr wrap="square" rtlCol="0">
            <a:spAutoFit/>
          </a:bodyPr>
          <a:lstStyle/>
          <a:p>
            <a:r>
              <a:rPr lang="en-CH" sz="2400" dirty="0">
                <a:solidFill>
                  <a:schemeClr val="bg1"/>
                </a:solidFill>
                <a:latin typeface="Verdana" panose="020B0604030504040204" pitchFamily="34" charset="0"/>
                <a:ea typeface="Verdana" panose="020B0604030504040204" pitchFamily="34" charset="0"/>
                <a:cs typeface="Verdana" panose="020B0604030504040204" pitchFamily="34" charset="0"/>
              </a:rPr>
              <a:t>2023</a:t>
            </a:r>
          </a:p>
        </p:txBody>
      </p:sp>
    </p:spTree>
    <p:extLst>
      <p:ext uri="{BB962C8B-B14F-4D97-AF65-F5344CB8AC3E}">
        <p14:creationId xmlns:p14="http://schemas.microsoft.com/office/powerpoint/2010/main" val="3633645144"/>
      </p:ext>
    </p:extLst>
  </p:cSld>
  <p:clrMapOvr>
    <a:masterClrMapping/>
  </p:clrMapOvr>
</p:sld>
</file>

<file path=ppt/theme/theme1.xml><?xml version="1.0" encoding="utf-8"?>
<a:theme xmlns:a="http://schemas.openxmlformats.org/drawingml/2006/main" name="Office Theme">
  <a:themeElements>
    <a:clrScheme name="GWI THEME">
      <a:dk1>
        <a:srgbClr val="000000"/>
      </a:dk1>
      <a:lt1>
        <a:srgbClr val="FFFFFF"/>
      </a:lt1>
      <a:dk2>
        <a:srgbClr val="3C556D"/>
      </a:dk2>
      <a:lt2>
        <a:srgbClr val="FFFFFF"/>
      </a:lt2>
      <a:accent1>
        <a:srgbClr val="0AAAA0"/>
      </a:accent1>
      <a:accent2>
        <a:srgbClr val="009DD9"/>
      </a:accent2>
      <a:accent3>
        <a:srgbClr val="0BD0D9"/>
      </a:accent3>
      <a:accent4>
        <a:srgbClr val="10CF9B"/>
      </a:accent4>
      <a:accent5>
        <a:srgbClr val="7CCA62"/>
      </a:accent5>
      <a:accent6>
        <a:srgbClr val="6EAA46"/>
      </a:accent6>
      <a:hlink>
        <a:srgbClr val="646464"/>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ICF GE Color Palette">
      <a:dk1>
        <a:srgbClr val="171B60"/>
      </a:dk1>
      <a:lt1>
        <a:srgbClr val="FFFFFF"/>
      </a:lt1>
      <a:dk2>
        <a:srgbClr val="343741"/>
      </a:dk2>
      <a:lt2>
        <a:srgbClr val="BFB8AF"/>
      </a:lt2>
      <a:accent1>
        <a:srgbClr val="30388D"/>
      </a:accent1>
      <a:accent2>
        <a:srgbClr val="FFB545"/>
      </a:accent2>
      <a:accent3>
        <a:srgbClr val="001E60"/>
      </a:accent3>
      <a:accent4>
        <a:srgbClr val="EEE049"/>
      </a:accent4>
      <a:accent5>
        <a:srgbClr val="BFB8AF"/>
      </a:accent5>
      <a:accent6>
        <a:srgbClr val="535659"/>
      </a:accent6>
      <a:hlink>
        <a:srgbClr val="567EBF"/>
      </a:hlink>
      <a:folHlink>
        <a:srgbClr val="9595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ICF GE Color Palette">
      <a:dk1>
        <a:srgbClr val="171B60"/>
      </a:dk1>
      <a:lt1>
        <a:srgbClr val="FFFFFF"/>
      </a:lt1>
      <a:dk2>
        <a:srgbClr val="343741"/>
      </a:dk2>
      <a:lt2>
        <a:srgbClr val="BFB8AF"/>
      </a:lt2>
      <a:accent1>
        <a:srgbClr val="30388D"/>
      </a:accent1>
      <a:accent2>
        <a:srgbClr val="FFB545"/>
      </a:accent2>
      <a:accent3>
        <a:srgbClr val="001E60"/>
      </a:accent3>
      <a:accent4>
        <a:srgbClr val="EEE049"/>
      </a:accent4>
      <a:accent5>
        <a:srgbClr val="BFB8AF"/>
      </a:accent5>
      <a:accent6>
        <a:srgbClr val="535659"/>
      </a:accent6>
      <a:hlink>
        <a:srgbClr val="567EBF"/>
      </a:hlink>
      <a:folHlink>
        <a:srgbClr val="9595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ICF GE Color Palette">
      <a:dk1>
        <a:srgbClr val="171B60"/>
      </a:dk1>
      <a:lt1>
        <a:srgbClr val="FFFFFF"/>
      </a:lt1>
      <a:dk2>
        <a:srgbClr val="343741"/>
      </a:dk2>
      <a:lt2>
        <a:srgbClr val="BFB8AF"/>
      </a:lt2>
      <a:accent1>
        <a:srgbClr val="30388D"/>
      </a:accent1>
      <a:accent2>
        <a:srgbClr val="FFB545"/>
      </a:accent2>
      <a:accent3>
        <a:srgbClr val="001E60"/>
      </a:accent3>
      <a:accent4>
        <a:srgbClr val="EEE049"/>
      </a:accent4>
      <a:accent5>
        <a:srgbClr val="BFB8AF"/>
      </a:accent5>
      <a:accent6>
        <a:srgbClr val="535659"/>
      </a:accent6>
      <a:hlink>
        <a:srgbClr val="567EBF"/>
      </a:hlink>
      <a:folHlink>
        <a:srgbClr val="9595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2587</TotalTime>
  <Words>4959</Words>
  <Application>Microsoft Macintosh PowerPoint</Application>
  <PresentationFormat>Widescreen</PresentationFormat>
  <Paragraphs>645</Paragraphs>
  <Slides>58</Slides>
  <Notes>45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58</vt:i4>
      </vt:variant>
    </vt:vector>
  </HeadingPairs>
  <TitlesOfParts>
    <vt:vector size="73" baseType="lpstr">
      <vt:lpstr>Arial</vt:lpstr>
      <vt:lpstr>Calibri</vt:lpstr>
      <vt:lpstr>Century Gothic</vt:lpstr>
      <vt:lpstr>Helvetica</vt:lpstr>
      <vt:lpstr>Montserrat</vt:lpstr>
      <vt:lpstr>Montserrat Light</vt:lpstr>
      <vt:lpstr>Montserrat SemiBold</vt:lpstr>
      <vt:lpstr>Symbol</vt:lpstr>
      <vt:lpstr>Times New Roman</vt:lpstr>
      <vt:lpstr>Verdana</vt:lpstr>
      <vt:lpstr>Wingdings</vt:lpstr>
      <vt:lpstr>Office Theme</vt:lpstr>
      <vt:lpstr>12_Office Theme</vt:lpstr>
      <vt:lpstr>8_Office Theme</vt:lpstr>
      <vt:lpstr>10_Office Theme</vt:lpstr>
      <vt:lpstr>Global Perspectives on Inclusive Well-Being: The Role of Health and Wellness Coaching in Fostering Diversity, Equity, Inclusion, and Belonging</vt:lpstr>
      <vt:lpstr>PowerPoint Presentation</vt:lpstr>
      <vt:lpstr>Purpose: to offer guidance and insight to individuals, leaders, service providers, and advocates of DEIB worldwide. </vt:lpstr>
      <vt:lpstr>Present real-life stories, testimonials or studies we’ve termed “Voices from the Field”, illustrating the true effectiveness of Health and Wellness Coaching in the specific domains of Diversity, Equity, Inclusion, and Belonging encompassing:</vt:lpstr>
      <vt:lpstr>Overview</vt:lpstr>
      <vt:lpstr>I. Definition of DEIB</vt:lpstr>
      <vt:lpstr>Structural inequality and bias are global phenomena</vt:lpstr>
      <vt:lpstr>II. Why DEIB Today </vt:lpstr>
      <vt:lpstr>History</vt:lpstr>
      <vt:lpstr>III. Reframing DEIB in a well-being context </vt:lpstr>
      <vt:lpstr>Connected &amp; Synchronized</vt:lpstr>
      <vt:lpstr>Social-Ecological Model of Health: Health is affected by the interaction between individual, group/community, physical, social, and political environments. </vt:lpstr>
      <vt:lpstr>IV. Definition of Health &amp; Wellness Coaching </vt:lpstr>
      <vt:lpstr>“Health and Wellness Coaches work collaboratively with individuals and groups in a client-led process that supports the client in working toward self-determined health and wellness goals.   Coaches support and encourage clients to become masters of their own health, wellness, and overall well-being.”  — (Global Wellness Institute Global Coaching Initiative, 2022) </vt:lpstr>
      <vt:lpstr>“Medical Coaching is a coaching methodology that enables clients to develop emotional, mental and physical resilience in a medical crisis or challenge”.   — Medical Coaching Institute, 2011) </vt:lpstr>
      <vt:lpstr>V. Health &amp; Wellness Coach Training for DEIB</vt:lpstr>
      <vt:lpstr>Credentialing</vt:lpstr>
      <vt:lpstr>Accredited (NBHWC, ICF) Training Encompasses</vt:lpstr>
      <vt:lpstr>VI. Definition of Well-Being </vt:lpstr>
      <vt:lpstr>“Health and Well-Being are inextricably linked.”</vt:lpstr>
      <vt:lpstr>PowerPoint Presentation</vt:lpstr>
      <vt:lpstr>VII. Types of Diversity (11)</vt:lpstr>
      <vt:lpstr>VII.  1. Race &amp; Ethnicity  2. Age &amp; Generation 3. Gender 4. Sexual Orientation 5. Religious &amp; Spiritual 6. Physical Disability 7. Socio-economic Status &amp; Social Determinants of Health 8. Health Status 9. Neurodiversity &amp; ADHD  10. Weight Bias &amp; Stigma </vt:lpstr>
      <vt:lpstr>Intersectionality </vt:lpstr>
      <vt:lpstr>1. Race and Ethnicity</vt:lpstr>
      <vt:lpstr>1. Race &amp; Ethnicity: HWC support</vt:lpstr>
      <vt:lpstr>2. Age &amp; Generation Diversity</vt:lpstr>
      <vt:lpstr>PowerPoint Presentation</vt:lpstr>
      <vt:lpstr>3. Gender</vt:lpstr>
      <vt:lpstr>PowerPoint Presentation</vt:lpstr>
      <vt:lpstr>4. Sexual Orientation</vt:lpstr>
      <vt:lpstr>PowerPoint Presentation</vt:lpstr>
      <vt:lpstr>5. Religion &amp; Spirituality</vt:lpstr>
      <vt:lpstr>PowerPoint Presentation</vt:lpstr>
      <vt:lpstr>6. Disability</vt:lpstr>
      <vt:lpstr>PowerPoint Presentation</vt:lpstr>
      <vt:lpstr>7. Socio-economic Status &amp; Social Determinants of Health</vt:lpstr>
      <vt:lpstr>PowerPoint Presentation</vt:lpstr>
      <vt:lpstr>8. Health Status</vt:lpstr>
      <vt:lpstr>PowerPoint Presentation</vt:lpstr>
      <vt:lpstr>9. Neuro-diversity &amp; ADHD</vt:lpstr>
      <vt:lpstr>PowerPoint Presentation</vt:lpstr>
      <vt:lpstr>10. Weight Bias &amp; Stigma</vt:lpstr>
      <vt:lpstr>PowerPoint Presentation</vt:lpstr>
      <vt:lpstr>VIV. What’s being done </vt:lpstr>
      <vt:lpstr>National Board of Health and Wellness Coaching (NBHWC)</vt:lpstr>
      <vt:lpstr>International Coaching Federation (ICF)</vt:lpstr>
      <vt:lpstr>UK International Health Coach Association</vt:lpstr>
      <vt:lpstr>Health &amp; Wellness Coach Specialties</vt:lpstr>
      <vt:lpstr>Calls to Action!</vt:lpstr>
      <vt:lpstr>Conclusions</vt:lpstr>
      <vt:lpstr>Thank You</vt:lpstr>
      <vt:lpstr>PowerPoint Presentation</vt:lpstr>
      <vt:lpstr>PowerPoint Presentation</vt:lpstr>
      <vt:lpstr>PowerPoint Presentation</vt:lpstr>
      <vt:lpstr>Inclusive Language Glossary Links</vt:lpstr>
      <vt:lpstr>Join the movement!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Kocher</dc:creator>
  <cp:lastModifiedBy>Ellen Kocher</cp:lastModifiedBy>
  <cp:revision>350</cp:revision>
  <dcterms:created xsi:type="dcterms:W3CDTF">2022-10-28T06:11:39Z</dcterms:created>
  <dcterms:modified xsi:type="dcterms:W3CDTF">2024-02-17T15:04:16Z</dcterms:modified>
</cp:coreProperties>
</file>