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62" r:id="rId3"/>
    <p:sldId id="268" r:id="rId4"/>
    <p:sldId id="272" r:id="rId5"/>
    <p:sldId id="270" r:id="rId6"/>
    <p:sldId id="269" r:id="rId7"/>
    <p:sldId id="288" r:id="rId8"/>
    <p:sldId id="273" r:id="rId9"/>
    <p:sldId id="267" r:id="rId10"/>
    <p:sldId id="289" r:id="rId11"/>
    <p:sldId id="290" r:id="rId12"/>
    <p:sldId id="275" r:id="rId13"/>
    <p:sldId id="291" r:id="rId14"/>
    <p:sldId id="296" r:id="rId15"/>
    <p:sldId id="295" r:id="rId16"/>
    <p:sldId id="265" r:id="rId17"/>
    <p:sldId id="266" r:id="rId18"/>
    <p:sldId id="277" r:id="rId19"/>
    <p:sldId id="279" r:id="rId20"/>
    <p:sldId id="278" r:id="rId21"/>
    <p:sldId id="311" r:id="rId22"/>
    <p:sldId id="319" r:id="rId23"/>
    <p:sldId id="312" r:id="rId24"/>
    <p:sldId id="320" r:id="rId25"/>
    <p:sldId id="286" r:id="rId26"/>
    <p:sldId id="280" r:id="rId27"/>
    <p:sldId id="287" r:id="rId28"/>
    <p:sldId id="282" r:id="rId29"/>
    <p:sldId id="283" r:id="rId30"/>
    <p:sldId id="284" r:id="rId31"/>
    <p:sldId id="285" r:id="rId32"/>
    <p:sldId id="297" r:id="rId33"/>
    <p:sldId id="298" r:id="rId34"/>
    <p:sldId id="322" r:id="rId35"/>
    <p:sldId id="313" r:id="rId36"/>
    <p:sldId id="323" r:id="rId37"/>
    <p:sldId id="314" r:id="rId38"/>
    <p:sldId id="324" r:id="rId39"/>
    <p:sldId id="315" r:id="rId40"/>
    <p:sldId id="325" r:id="rId41"/>
    <p:sldId id="316" r:id="rId42"/>
    <p:sldId id="301" r:id="rId43"/>
    <p:sldId id="318" r:id="rId44"/>
    <p:sldId id="307" r:id="rId45"/>
    <p:sldId id="309" r:id="rId46"/>
    <p:sldId id="310" r:id="rId47"/>
    <p:sldId id="300" r:id="rId48"/>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89BA8"/>
    <a:srgbClr val="6DBBFF"/>
    <a:srgbClr val="0AA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3"/>
    <p:restoredTop sz="61275"/>
  </p:normalViewPr>
  <p:slideViewPr>
    <p:cSldViewPr snapToGrid="0">
      <p:cViewPr varScale="1">
        <p:scale>
          <a:sx n="100" d="100"/>
          <a:sy n="100" d="100"/>
        </p:scale>
        <p:origin x="680" y="1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pn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C1AEA-D441-46F7-8216-E29292C55D45}"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2F54AD44-032F-4B18-8AB1-2507A5BFBA2B}">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Understand</a:t>
          </a:r>
        </a:p>
      </dgm:t>
    </dgm:pt>
    <dgm:pt modelId="{90476C7D-7BCC-48E3-A6B6-64017C14D946}" type="parTrans" cxnId="{7EBD5A8F-BA1A-449B-B796-C951F679E25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F4243D8-D00E-40EF-8ABA-4684AC9EFE57}" type="sibTrans" cxnId="{7EBD5A8F-BA1A-449B-B796-C951F679E25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1C7B05E-276F-4FC1-B849-884F588B5263}">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Understand the distinct and valuable role of a Health and Wellness Coach to improve employee well-being</a:t>
          </a:r>
        </a:p>
      </dgm:t>
    </dgm:pt>
    <dgm:pt modelId="{F5A609E4-4A5D-4365-AA27-630A129719B4}" type="parTrans" cxnId="{2CC612AD-9541-4535-BFC6-F5753E7D56F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926FE58-0E1E-427C-B86F-7C518B54A669}" type="sibTrans" cxnId="{2CC612AD-9541-4535-BFC6-F5753E7D56F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BDBDED2E-B250-47FB-9E13-278F18A4222E}">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Clarify</a:t>
          </a:r>
        </a:p>
      </dgm:t>
    </dgm:pt>
    <dgm:pt modelId="{A518DD87-ACE5-4FF4-B17E-317726ACB7D7}" type="parTrans" cxnId="{8517E575-4E60-4846-A913-D56869A162D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15CB0B2-D139-4B44-9088-3CE7B45B5683}" type="sibTrans" cxnId="{8517E575-4E60-4846-A913-D56869A162D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56337DF-D137-4E0C-9BD0-725CF8588C1A}">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Clarify the scope of practice and credentials for a Workplace Health and Wellness Coach globally</a:t>
          </a:r>
        </a:p>
      </dgm:t>
    </dgm:pt>
    <dgm:pt modelId="{0BADE0C2-0E2B-43E6-BDC9-8AA3ED8ACE09}" type="parTrans" cxnId="{DE6CB00D-A33D-42F7-9A45-4FD073AFBC3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87AA10A3-46A5-4055-8EB5-39590174017C}" type="sibTrans" cxnId="{DE6CB00D-A33D-42F7-9A45-4FD073AFBC3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ABAA206-C30A-4B50-8692-A827BF79E826}">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Increase</a:t>
          </a:r>
        </a:p>
      </dgm:t>
    </dgm:pt>
    <dgm:pt modelId="{C3808F15-E94E-4E99-A525-7A633AFDD167}" type="parTrans" cxnId="{A16A9237-D630-4830-8F55-B9685DDA890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5580B5F-CD3D-42BF-91A9-9E21A174EE1E}" type="sibTrans" cxnId="{A16A9237-D630-4830-8F55-B9685DDA890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014219D-AD7E-4453-88CE-F4C077E44926}">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Increase awareness of the current context of workplace well-being globally</a:t>
          </a:r>
        </a:p>
      </dgm:t>
    </dgm:pt>
    <dgm:pt modelId="{722F67DF-8B5D-4402-91E1-4235CA506B36}" type="parTrans" cxnId="{C1A48F9C-5116-4C64-8690-58CA5980415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62920E7-E928-4561-A5AE-42FC0C12DE15}" type="sibTrans" cxnId="{C1A48F9C-5116-4C64-8690-58CA5980415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41C061F-673E-434C-B551-0368E27EBEDC}">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Share</a:t>
          </a:r>
        </a:p>
      </dgm:t>
    </dgm:pt>
    <dgm:pt modelId="{906EAB95-69F5-4F42-BAD2-5910B880B78A}" type="parTrans" cxnId="{34C6DE96-F9D8-4AC3-9C09-8390CC5929B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1B6C375-8F71-4EC0-BF94-D934E7DAA08E}" type="sibTrans" cxnId="{34C6DE96-F9D8-4AC3-9C09-8390CC5929B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3DD18E1-4C3B-40BE-B98D-6E8EC69B94F9}">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Share practices (case studies) that workplaces are utilizing to improve employee well-being and performance</a:t>
          </a:r>
        </a:p>
      </dgm:t>
    </dgm:pt>
    <dgm:pt modelId="{C29472F8-E0A9-4DBF-AFD1-9AFCC1DDA126}" type="parTrans" cxnId="{198E2FD3-ABF0-483B-A36B-83A8145B1EF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FDF8BD0-64C7-4C72-B8D5-B287F624D929}" type="sibTrans" cxnId="{198E2FD3-ABF0-483B-A36B-83A8145B1EF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87DBCD83-4B2C-4C0F-BE27-6852699B12E1}">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Provide</a:t>
          </a:r>
        </a:p>
      </dgm:t>
    </dgm:pt>
    <dgm:pt modelId="{79FB5ED1-7A22-4ACC-9DB1-6518FA4937F3}" type="parTrans" cxnId="{9EE19057-CF32-402F-B935-66137599B53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66B1FBE-4D29-4A64-8FC4-E3B948288D9E}" type="sibTrans" cxnId="{9EE19057-CF32-402F-B935-66137599B53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841A391-C0AD-4504-82CE-90CFC487487E}">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Provide resources to help integrate Health and Wellness Coaching into a workplace</a:t>
          </a:r>
        </a:p>
      </dgm:t>
    </dgm:pt>
    <dgm:pt modelId="{7B0416A9-BB32-4C8E-82A2-DC8CDBA0103D}" type="parTrans" cxnId="{4622EB8B-9D4E-4617-9CE4-BE0770A0876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C2B68E2-3984-4DB9-B028-B730A6301B45}" type="sibTrans" cxnId="{4622EB8B-9D4E-4617-9CE4-BE0770A0876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DED8751-85A0-414C-AF0C-09B5B25F1315}" type="pres">
      <dgm:prSet presAssocID="{BA4C1AEA-D441-46F7-8216-E29292C55D45}" presName="Name0" presStyleCnt="0">
        <dgm:presLayoutVars>
          <dgm:dir/>
          <dgm:animLvl val="lvl"/>
          <dgm:resizeHandles val="exact"/>
        </dgm:presLayoutVars>
      </dgm:prSet>
      <dgm:spPr/>
    </dgm:pt>
    <dgm:pt modelId="{9E5C8561-B535-2E4A-92D8-A04982C1C359}" type="pres">
      <dgm:prSet presAssocID="{2F54AD44-032F-4B18-8AB1-2507A5BFBA2B}" presName="composite" presStyleCnt="0"/>
      <dgm:spPr/>
    </dgm:pt>
    <dgm:pt modelId="{39C30581-CC19-E840-8B2C-5F41791A4457}" type="pres">
      <dgm:prSet presAssocID="{2F54AD44-032F-4B18-8AB1-2507A5BFBA2B}" presName="parTx" presStyleLbl="alignNode1" presStyleIdx="0" presStyleCnt="5">
        <dgm:presLayoutVars>
          <dgm:chMax val="0"/>
          <dgm:chPref val="0"/>
        </dgm:presLayoutVars>
      </dgm:prSet>
      <dgm:spPr/>
    </dgm:pt>
    <dgm:pt modelId="{956801DA-95CB-B34C-83E4-4DD6E7797BCA}" type="pres">
      <dgm:prSet presAssocID="{2F54AD44-032F-4B18-8AB1-2507A5BFBA2B}" presName="desTx" presStyleLbl="alignAccFollowNode1" presStyleIdx="0" presStyleCnt="5">
        <dgm:presLayoutVars/>
      </dgm:prSet>
      <dgm:spPr/>
    </dgm:pt>
    <dgm:pt modelId="{47070296-7C97-D442-AEE0-64A56D9C9DC4}" type="pres">
      <dgm:prSet presAssocID="{0F4243D8-D00E-40EF-8ABA-4684AC9EFE57}" presName="space" presStyleCnt="0"/>
      <dgm:spPr/>
    </dgm:pt>
    <dgm:pt modelId="{BA7FA18F-7897-D14E-A07A-86F78BE7DAC7}" type="pres">
      <dgm:prSet presAssocID="{BDBDED2E-B250-47FB-9E13-278F18A4222E}" presName="composite" presStyleCnt="0"/>
      <dgm:spPr/>
    </dgm:pt>
    <dgm:pt modelId="{57D2A9EF-5787-A64B-99CB-9390343FE547}" type="pres">
      <dgm:prSet presAssocID="{BDBDED2E-B250-47FB-9E13-278F18A4222E}" presName="parTx" presStyleLbl="alignNode1" presStyleIdx="1" presStyleCnt="5">
        <dgm:presLayoutVars>
          <dgm:chMax val="0"/>
          <dgm:chPref val="0"/>
        </dgm:presLayoutVars>
      </dgm:prSet>
      <dgm:spPr/>
    </dgm:pt>
    <dgm:pt modelId="{2685DF1B-CD4F-EC41-908A-A141BD094A27}" type="pres">
      <dgm:prSet presAssocID="{BDBDED2E-B250-47FB-9E13-278F18A4222E}" presName="desTx" presStyleLbl="alignAccFollowNode1" presStyleIdx="1" presStyleCnt="5">
        <dgm:presLayoutVars/>
      </dgm:prSet>
      <dgm:spPr/>
    </dgm:pt>
    <dgm:pt modelId="{94DEAD2C-0F96-0B46-B33C-CDD70F3BCD8D}" type="pres">
      <dgm:prSet presAssocID="{C15CB0B2-D139-4B44-9088-3CE7B45B5683}" presName="space" presStyleCnt="0"/>
      <dgm:spPr/>
    </dgm:pt>
    <dgm:pt modelId="{7C203DA3-D4B2-2248-9B35-25335AA4B1B0}" type="pres">
      <dgm:prSet presAssocID="{9ABAA206-C30A-4B50-8692-A827BF79E826}" presName="composite" presStyleCnt="0"/>
      <dgm:spPr/>
    </dgm:pt>
    <dgm:pt modelId="{3F8D2A63-7BB1-4047-BA16-ED3F7C261FF3}" type="pres">
      <dgm:prSet presAssocID="{9ABAA206-C30A-4B50-8692-A827BF79E826}" presName="parTx" presStyleLbl="alignNode1" presStyleIdx="2" presStyleCnt="5">
        <dgm:presLayoutVars>
          <dgm:chMax val="0"/>
          <dgm:chPref val="0"/>
        </dgm:presLayoutVars>
      </dgm:prSet>
      <dgm:spPr/>
    </dgm:pt>
    <dgm:pt modelId="{D032CFF7-1189-2440-AAFD-FCC23EEAD642}" type="pres">
      <dgm:prSet presAssocID="{9ABAA206-C30A-4B50-8692-A827BF79E826}" presName="desTx" presStyleLbl="alignAccFollowNode1" presStyleIdx="2" presStyleCnt="5">
        <dgm:presLayoutVars/>
      </dgm:prSet>
      <dgm:spPr/>
    </dgm:pt>
    <dgm:pt modelId="{CA013D3E-8BDF-AB42-A21E-7197874CDA32}" type="pres">
      <dgm:prSet presAssocID="{25580B5F-CD3D-42BF-91A9-9E21A174EE1E}" presName="space" presStyleCnt="0"/>
      <dgm:spPr/>
    </dgm:pt>
    <dgm:pt modelId="{0EE51861-94DA-B54E-B0E0-697EF86757B7}" type="pres">
      <dgm:prSet presAssocID="{D41C061F-673E-434C-B551-0368E27EBEDC}" presName="composite" presStyleCnt="0"/>
      <dgm:spPr/>
    </dgm:pt>
    <dgm:pt modelId="{E058C5DE-3131-4B4E-9CDA-DD7FC73C72D5}" type="pres">
      <dgm:prSet presAssocID="{D41C061F-673E-434C-B551-0368E27EBEDC}" presName="parTx" presStyleLbl="alignNode1" presStyleIdx="3" presStyleCnt="5">
        <dgm:presLayoutVars>
          <dgm:chMax val="0"/>
          <dgm:chPref val="0"/>
        </dgm:presLayoutVars>
      </dgm:prSet>
      <dgm:spPr/>
    </dgm:pt>
    <dgm:pt modelId="{4810D79F-9815-F742-8953-5478BBB62B65}" type="pres">
      <dgm:prSet presAssocID="{D41C061F-673E-434C-B551-0368E27EBEDC}" presName="desTx" presStyleLbl="alignAccFollowNode1" presStyleIdx="3" presStyleCnt="5">
        <dgm:presLayoutVars/>
      </dgm:prSet>
      <dgm:spPr/>
    </dgm:pt>
    <dgm:pt modelId="{6D4C2CE5-1602-3B42-8A5A-730FDD282EFB}" type="pres">
      <dgm:prSet presAssocID="{C1B6C375-8F71-4EC0-BF94-D934E7DAA08E}" presName="space" presStyleCnt="0"/>
      <dgm:spPr/>
    </dgm:pt>
    <dgm:pt modelId="{5DCE15FA-553F-FB4A-952F-EC003395DBC5}" type="pres">
      <dgm:prSet presAssocID="{87DBCD83-4B2C-4C0F-BE27-6852699B12E1}" presName="composite" presStyleCnt="0"/>
      <dgm:spPr/>
    </dgm:pt>
    <dgm:pt modelId="{DAE048C0-4079-5E4C-B809-4348F772F393}" type="pres">
      <dgm:prSet presAssocID="{87DBCD83-4B2C-4C0F-BE27-6852699B12E1}" presName="parTx" presStyleLbl="alignNode1" presStyleIdx="4" presStyleCnt="5">
        <dgm:presLayoutVars>
          <dgm:chMax val="0"/>
          <dgm:chPref val="0"/>
        </dgm:presLayoutVars>
      </dgm:prSet>
      <dgm:spPr/>
    </dgm:pt>
    <dgm:pt modelId="{C5E9BCE9-FC3C-5F4F-AD93-3C37A699FC6B}" type="pres">
      <dgm:prSet presAssocID="{87DBCD83-4B2C-4C0F-BE27-6852699B12E1}" presName="desTx" presStyleLbl="alignAccFollowNode1" presStyleIdx="4" presStyleCnt="5">
        <dgm:presLayoutVars/>
      </dgm:prSet>
      <dgm:spPr/>
    </dgm:pt>
  </dgm:ptLst>
  <dgm:cxnLst>
    <dgm:cxn modelId="{602D5407-E26C-9748-9E43-C8A3A8EB5B16}" type="presOf" srcId="{3014219D-AD7E-4453-88CE-F4C077E44926}" destId="{D032CFF7-1189-2440-AAFD-FCC23EEAD642}" srcOrd="0" destOrd="0" presId="urn:microsoft.com/office/officeart/2016/7/layout/HorizontalActionList"/>
    <dgm:cxn modelId="{7F51E90C-E57A-2C4B-A001-AEFE5EF482E7}" type="presOf" srcId="{BDBDED2E-B250-47FB-9E13-278F18A4222E}" destId="{57D2A9EF-5787-A64B-99CB-9390343FE547}" srcOrd="0" destOrd="0" presId="urn:microsoft.com/office/officeart/2016/7/layout/HorizontalActionList"/>
    <dgm:cxn modelId="{DE6CB00D-A33D-42F7-9A45-4FD073AFBC35}" srcId="{BDBDED2E-B250-47FB-9E13-278F18A4222E}" destId="{156337DF-D137-4E0C-9BD0-725CF8588C1A}" srcOrd="0" destOrd="0" parTransId="{0BADE0C2-0E2B-43E6-BDC9-8AA3ED8ACE09}" sibTransId="{87AA10A3-46A5-4055-8EB5-39590174017C}"/>
    <dgm:cxn modelId="{F9876525-A99E-6E47-B816-FB9F81ED85D8}" type="presOf" srcId="{7841A391-C0AD-4504-82CE-90CFC487487E}" destId="{C5E9BCE9-FC3C-5F4F-AD93-3C37A699FC6B}" srcOrd="0" destOrd="0" presId="urn:microsoft.com/office/officeart/2016/7/layout/HorizontalActionList"/>
    <dgm:cxn modelId="{A16A9237-D630-4830-8F55-B9685DDA8909}" srcId="{BA4C1AEA-D441-46F7-8216-E29292C55D45}" destId="{9ABAA206-C30A-4B50-8692-A827BF79E826}" srcOrd="2" destOrd="0" parTransId="{C3808F15-E94E-4E99-A525-7A633AFDD167}" sibTransId="{25580B5F-CD3D-42BF-91A9-9E21A174EE1E}"/>
    <dgm:cxn modelId="{73430138-3F16-0E4B-9221-F8BBFF609A62}" type="presOf" srcId="{9ABAA206-C30A-4B50-8692-A827BF79E826}" destId="{3F8D2A63-7BB1-4047-BA16-ED3F7C261FF3}" srcOrd="0" destOrd="0" presId="urn:microsoft.com/office/officeart/2016/7/layout/HorizontalActionList"/>
    <dgm:cxn modelId="{9EE19057-CF32-402F-B935-66137599B53F}" srcId="{BA4C1AEA-D441-46F7-8216-E29292C55D45}" destId="{87DBCD83-4B2C-4C0F-BE27-6852699B12E1}" srcOrd="4" destOrd="0" parTransId="{79FB5ED1-7A22-4ACC-9DB1-6518FA4937F3}" sibTransId="{E66B1FBE-4D29-4A64-8FC4-E3B948288D9E}"/>
    <dgm:cxn modelId="{44596973-1B1C-8445-B436-A7A661A4E141}" type="presOf" srcId="{D1C7B05E-276F-4FC1-B849-884F588B5263}" destId="{956801DA-95CB-B34C-83E4-4DD6E7797BCA}" srcOrd="0" destOrd="0" presId="urn:microsoft.com/office/officeart/2016/7/layout/HorizontalActionList"/>
    <dgm:cxn modelId="{8517E575-4E60-4846-A913-D56869A162DF}" srcId="{BA4C1AEA-D441-46F7-8216-E29292C55D45}" destId="{BDBDED2E-B250-47FB-9E13-278F18A4222E}" srcOrd="1" destOrd="0" parTransId="{A518DD87-ACE5-4FF4-B17E-317726ACB7D7}" sibTransId="{C15CB0B2-D139-4B44-9088-3CE7B45B5683}"/>
    <dgm:cxn modelId="{D80AC376-F9F4-644F-9476-D1CF28CA4F7F}" type="presOf" srcId="{87DBCD83-4B2C-4C0F-BE27-6852699B12E1}" destId="{DAE048C0-4079-5E4C-B809-4348F772F393}" srcOrd="0" destOrd="0" presId="urn:microsoft.com/office/officeart/2016/7/layout/HorizontalActionList"/>
    <dgm:cxn modelId="{743FD087-9C3E-8049-A809-0F6DC8CF0140}" type="presOf" srcId="{BA4C1AEA-D441-46F7-8216-E29292C55D45}" destId="{1DED8751-85A0-414C-AF0C-09B5B25F1315}" srcOrd="0" destOrd="0" presId="urn:microsoft.com/office/officeart/2016/7/layout/HorizontalActionList"/>
    <dgm:cxn modelId="{4622EB8B-9D4E-4617-9CE4-BE0770A08765}" srcId="{87DBCD83-4B2C-4C0F-BE27-6852699B12E1}" destId="{7841A391-C0AD-4504-82CE-90CFC487487E}" srcOrd="0" destOrd="0" parTransId="{7B0416A9-BB32-4C8E-82A2-DC8CDBA0103D}" sibTransId="{EC2B68E2-3984-4DB9-B028-B730A6301B45}"/>
    <dgm:cxn modelId="{7EBD5A8F-BA1A-449B-B796-C951F679E258}" srcId="{BA4C1AEA-D441-46F7-8216-E29292C55D45}" destId="{2F54AD44-032F-4B18-8AB1-2507A5BFBA2B}" srcOrd="0" destOrd="0" parTransId="{90476C7D-7BCC-48E3-A6B6-64017C14D946}" sibTransId="{0F4243D8-D00E-40EF-8ABA-4684AC9EFE57}"/>
    <dgm:cxn modelId="{34C6DE96-F9D8-4AC3-9C09-8390CC5929BA}" srcId="{BA4C1AEA-D441-46F7-8216-E29292C55D45}" destId="{D41C061F-673E-434C-B551-0368E27EBEDC}" srcOrd="3" destOrd="0" parTransId="{906EAB95-69F5-4F42-BAD2-5910B880B78A}" sibTransId="{C1B6C375-8F71-4EC0-BF94-D934E7DAA08E}"/>
    <dgm:cxn modelId="{C1A48F9C-5116-4C64-8690-58CA59804159}" srcId="{9ABAA206-C30A-4B50-8692-A827BF79E826}" destId="{3014219D-AD7E-4453-88CE-F4C077E44926}" srcOrd="0" destOrd="0" parTransId="{722F67DF-8B5D-4402-91E1-4235CA506B36}" sibTransId="{D62920E7-E928-4561-A5AE-42FC0C12DE15}"/>
    <dgm:cxn modelId="{2CC612AD-9541-4535-BFC6-F5753E7D56F8}" srcId="{2F54AD44-032F-4B18-8AB1-2507A5BFBA2B}" destId="{D1C7B05E-276F-4FC1-B849-884F588B5263}" srcOrd="0" destOrd="0" parTransId="{F5A609E4-4A5D-4365-AA27-630A129719B4}" sibTransId="{6926FE58-0E1E-427C-B86F-7C518B54A669}"/>
    <dgm:cxn modelId="{C4762ACF-4C4D-9044-B100-9CB26900EE0D}" type="presOf" srcId="{D41C061F-673E-434C-B551-0368E27EBEDC}" destId="{E058C5DE-3131-4B4E-9CDA-DD7FC73C72D5}" srcOrd="0" destOrd="0" presId="urn:microsoft.com/office/officeart/2016/7/layout/HorizontalActionList"/>
    <dgm:cxn modelId="{198E2FD3-ABF0-483B-A36B-83A8145B1EF0}" srcId="{D41C061F-673E-434C-B551-0368E27EBEDC}" destId="{33DD18E1-4C3B-40BE-B98D-6E8EC69B94F9}" srcOrd="0" destOrd="0" parTransId="{C29472F8-E0A9-4DBF-AFD1-9AFCC1DDA126}" sibTransId="{CFDF8BD0-64C7-4C72-B8D5-B287F624D929}"/>
    <dgm:cxn modelId="{F4AA99E8-EB1A-3B40-AC4D-B851FEA67105}" type="presOf" srcId="{156337DF-D137-4E0C-9BD0-725CF8588C1A}" destId="{2685DF1B-CD4F-EC41-908A-A141BD094A27}" srcOrd="0" destOrd="0" presId="urn:microsoft.com/office/officeart/2016/7/layout/HorizontalActionList"/>
    <dgm:cxn modelId="{9D3A9EEC-7D0A-DD42-B27E-2DA3A0B33389}" type="presOf" srcId="{33DD18E1-4C3B-40BE-B98D-6E8EC69B94F9}" destId="{4810D79F-9815-F742-8953-5478BBB62B65}" srcOrd="0" destOrd="0" presId="urn:microsoft.com/office/officeart/2016/7/layout/HorizontalActionList"/>
    <dgm:cxn modelId="{F7548BFA-89D2-F44E-95FA-D63E12F8541A}" type="presOf" srcId="{2F54AD44-032F-4B18-8AB1-2507A5BFBA2B}" destId="{39C30581-CC19-E840-8B2C-5F41791A4457}" srcOrd="0" destOrd="0" presId="urn:microsoft.com/office/officeart/2016/7/layout/HorizontalActionList"/>
    <dgm:cxn modelId="{3158C80F-0A74-0D46-9CD3-837AAD1958E2}" type="presParOf" srcId="{1DED8751-85A0-414C-AF0C-09B5B25F1315}" destId="{9E5C8561-B535-2E4A-92D8-A04982C1C359}" srcOrd="0" destOrd="0" presId="urn:microsoft.com/office/officeart/2016/7/layout/HorizontalActionList"/>
    <dgm:cxn modelId="{18424EC1-4A59-3944-AC9E-8EE3D9CF2222}" type="presParOf" srcId="{9E5C8561-B535-2E4A-92D8-A04982C1C359}" destId="{39C30581-CC19-E840-8B2C-5F41791A4457}" srcOrd="0" destOrd="0" presId="urn:microsoft.com/office/officeart/2016/7/layout/HorizontalActionList"/>
    <dgm:cxn modelId="{05B21F45-432A-E347-98F2-5ED5C631FCEA}" type="presParOf" srcId="{9E5C8561-B535-2E4A-92D8-A04982C1C359}" destId="{956801DA-95CB-B34C-83E4-4DD6E7797BCA}" srcOrd="1" destOrd="0" presId="urn:microsoft.com/office/officeart/2016/7/layout/HorizontalActionList"/>
    <dgm:cxn modelId="{76048328-9A51-F24C-B573-ABC4AC16D314}" type="presParOf" srcId="{1DED8751-85A0-414C-AF0C-09B5B25F1315}" destId="{47070296-7C97-D442-AEE0-64A56D9C9DC4}" srcOrd="1" destOrd="0" presId="urn:microsoft.com/office/officeart/2016/7/layout/HorizontalActionList"/>
    <dgm:cxn modelId="{11D57CA5-E4E3-1947-A486-14C4E3804042}" type="presParOf" srcId="{1DED8751-85A0-414C-AF0C-09B5B25F1315}" destId="{BA7FA18F-7897-D14E-A07A-86F78BE7DAC7}" srcOrd="2" destOrd="0" presId="urn:microsoft.com/office/officeart/2016/7/layout/HorizontalActionList"/>
    <dgm:cxn modelId="{BD70992E-1AF9-DE47-937C-DF9744433308}" type="presParOf" srcId="{BA7FA18F-7897-D14E-A07A-86F78BE7DAC7}" destId="{57D2A9EF-5787-A64B-99CB-9390343FE547}" srcOrd="0" destOrd="0" presId="urn:microsoft.com/office/officeart/2016/7/layout/HorizontalActionList"/>
    <dgm:cxn modelId="{68F792ED-7843-D54F-B546-27D4169E0881}" type="presParOf" srcId="{BA7FA18F-7897-D14E-A07A-86F78BE7DAC7}" destId="{2685DF1B-CD4F-EC41-908A-A141BD094A27}" srcOrd="1" destOrd="0" presId="urn:microsoft.com/office/officeart/2016/7/layout/HorizontalActionList"/>
    <dgm:cxn modelId="{B51728AA-A2EC-3741-B191-8F48B2A05169}" type="presParOf" srcId="{1DED8751-85A0-414C-AF0C-09B5B25F1315}" destId="{94DEAD2C-0F96-0B46-B33C-CDD70F3BCD8D}" srcOrd="3" destOrd="0" presId="urn:microsoft.com/office/officeart/2016/7/layout/HorizontalActionList"/>
    <dgm:cxn modelId="{8596B7B7-F72D-CE44-9902-BFE3F6D0ABF3}" type="presParOf" srcId="{1DED8751-85A0-414C-AF0C-09B5B25F1315}" destId="{7C203DA3-D4B2-2248-9B35-25335AA4B1B0}" srcOrd="4" destOrd="0" presId="urn:microsoft.com/office/officeart/2016/7/layout/HorizontalActionList"/>
    <dgm:cxn modelId="{926D6D05-B837-F545-A55B-4D726FE18E8A}" type="presParOf" srcId="{7C203DA3-D4B2-2248-9B35-25335AA4B1B0}" destId="{3F8D2A63-7BB1-4047-BA16-ED3F7C261FF3}" srcOrd="0" destOrd="0" presId="urn:microsoft.com/office/officeart/2016/7/layout/HorizontalActionList"/>
    <dgm:cxn modelId="{A3F04504-5249-F542-ACE8-A359D371B729}" type="presParOf" srcId="{7C203DA3-D4B2-2248-9B35-25335AA4B1B0}" destId="{D032CFF7-1189-2440-AAFD-FCC23EEAD642}" srcOrd="1" destOrd="0" presId="urn:microsoft.com/office/officeart/2016/7/layout/HorizontalActionList"/>
    <dgm:cxn modelId="{8EBBCE7B-A691-0047-9A2C-BF67FAFACA59}" type="presParOf" srcId="{1DED8751-85A0-414C-AF0C-09B5B25F1315}" destId="{CA013D3E-8BDF-AB42-A21E-7197874CDA32}" srcOrd="5" destOrd="0" presId="urn:microsoft.com/office/officeart/2016/7/layout/HorizontalActionList"/>
    <dgm:cxn modelId="{252A7D65-9995-EF4C-8F92-314265197DCB}" type="presParOf" srcId="{1DED8751-85A0-414C-AF0C-09B5B25F1315}" destId="{0EE51861-94DA-B54E-B0E0-697EF86757B7}" srcOrd="6" destOrd="0" presId="urn:microsoft.com/office/officeart/2016/7/layout/HorizontalActionList"/>
    <dgm:cxn modelId="{6AAA646F-91F7-A843-98F2-0D62C74252BD}" type="presParOf" srcId="{0EE51861-94DA-B54E-B0E0-697EF86757B7}" destId="{E058C5DE-3131-4B4E-9CDA-DD7FC73C72D5}" srcOrd="0" destOrd="0" presId="urn:microsoft.com/office/officeart/2016/7/layout/HorizontalActionList"/>
    <dgm:cxn modelId="{FF4EADF2-FB16-2841-94F1-D392E4E38191}" type="presParOf" srcId="{0EE51861-94DA-B54E-B0E0-697EF86757B7}" destId="{4810D79F-9815-F742-8953-5478BBB62B65}" srcOrd="1" destOrd="0" presId="urn:microsoft.com/office/officeart/2016/7/layout/HorizontalActionList"/>
    <dgm:cxn modelId="{F354675B-8388-1F40-82C5-7A4F6E7A73A5}" type="presParOf" srcId="{1DED8751-85A0-414C-AF0C-09B5B25F1315}" destId="{6D4C2CE5-1602-3B42-8A5A-730FDD282EFB}" srcOrd="7" destOrd="0" presId="urn:microsoft.com/office/officeart/2016/7/layout/HorizontalActionList"/>
    <dgm:cxn modelId="{92F4D7A0-DD16-F348-982F-AE0A22D9D50D}" type="presParOf" srcId="{1DED8751-85A0-414C-AF0C-09B5B25F1315}" destId="{5DCE15FA-553F-FB4A-952F-EC003395DBC5}" srcOrd="8" destOrd="0" presId="urn:microsoft.com/office/officeart/2016/7/layout/HorizontalActionList"/>
    <dgm:cxn modelId="{845CF2DA-B805-3541-AE4E-CFD28C38A7BA}" type="presParOf" srcId="{5DCE15FA-553F-FB4A-952F-EC003395DBC5}" destId="{DAE048C0-4079-5E4C-B809-4348F772F393}" srcOrd="0" destOrd="0" presId="urn:microsoft.com/office/officeart/2016/7/layout/HorizontalActionList"/>
    <dgm:cxn modelId="{4FDCC0CB-B9C7-1C43-85E6-84EDAF09ACB2}" type="presParOf" srcId="{5DCE15FA-553F-FB4A-952F-EC003395DBC5}" destId="{C5E9BCE9-FC3C-5F4F-AD93-3C37A699FC6B}"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AF805-02B7-4D5C-90D6-86E6E78111BF}"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3D8ABA22-55F6-4F75-A204-6618F30E9B05}">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Program structure &amp; support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F3EB3FF1-2488-4E81-AB24-48A1AD6970A9}" type="parTrans" cxnId="{70679F68-6CEE-4EF3-8B5E-B23B1FBC60A4}">
      <dgm:prSet/>
      <dgm:spPr/>
      <dgm:t>
        <a:bodyPr/>
        <a:lstStyle/>
        <a:p>
          <a:endParaRPr lang="en-US"/>
        </a:p>
      </dgm:t>
    </dgm:pt>
    <dgm:pt modelId="{E7D724E9-4BB9-496F-BECA-3153C84736F3}" type="sibTrans" cxnId="{70679F68-6CEE-4EF3-8B5E-B23B1FBC60A4}">
      <dgm:prSet/>
      <dgm:spPr/>
      <dgm:t>
        <a:bodyPr/>
        <a:lstStyle/>
        <a:p>
          <a:endParaRPr lang="en-US"/>
        </a:p>
      </dgm:t>
    </dgm:pt>
    <dgm:pt modelId="{A47AD057-EAF0-244B-A4D8-8D08158F4AEE}">
      <dgm:prSet custT="1"/>
      <dgm:spPr/>
      <dgm:t>
        <a:bodyPr/>
        <a:lstStyle/>
        <a:p>
          <a:r>
            <a:rPr lang="en-GB" sz="1800" dirty="0">
              <a:latin typeface="Verdana" panose="020B0604030504040204" pitchFamily="34" charset="0"/>
              <a:ea typeface="Verdana" panose="020B0604030504040204" pitchFamily="34" charset="0"/>
              <a:cs typeface="Verdana" panose="020B0604030504040204" pitchFamily="34" charset="0"/>
            </a:rPr>
            <a:t>Wellness champion networks</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D5551D9E-3EE5-264C-95D4-7894FD4233AC}" type="parTrans" cxnId="{8EDB8499-0973-D94F-A619-CD721E8F6972}">
      <dgm:prSet/>
      <dgm:spPr/>
      <dgm:t>
        <a:bodyPr/>
        <a:lstStyle/>
        <a:p>
          <a:endParaRPr lang="en-GB"/>
        </a:p>
      </dgm:t>
    </dgm:pt>
    <dgm:pt modelId="{38061C8D-E147-9447-A488-2C5E29259667}" type="sibTrans" cxnId="{8EDB8499-0973-D94F-A619-CD721E8F6972}">
      <dgm:prSet/>
      <dgm:spPr/>
      <dgm:t>
        <a:bodyPr/>
        <a:lstStyle/>
        <a:p>
          <a:endParaRPr lang="en-GB"/>
        </a:p>
      </dgm:t>
    </dgm:pt>
    <dgm:pt modelId="{E056298B-D39D-134F-A01B-4B948EE96F60}">
      <dgm:prSet custT="1"/>
      <dgm:spPr/>
      <dgm:t>
        <a:bodyPr/>
        <a:lstStyle/>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Lifestyle coaching</a:t>
          </a:r>
          <a:endPar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2C820591-4039-3E49-8AF4-4F7B246D49BF}" type="parTrans" cxnId="{C508F9AD-CA16-BA45-A3F1-AF5272BA1DC2}">
      <dgm:prSet/>
      <dgm:spPr/>
      <dgm:t>
        <a:bodyPr/>
        <a:lstStyle/>
        <a:p>
          <a:endParaRPr lang="en-GB"/>
        </a:p>
      </dgm:t>
    </dgm:pt>
    <dgm:pt modelId="{481B6C69-EFB2-C14C-B9FB-46DAB4F74598}" type="sibTrans" cxnId="{C508F9AD-CA16-BA45-A3F1-AF5272BA1DC2}">
      <dgm:prSet/>
      <dgm:spPr/>
      <dgm:t>
        <a:bodyPr/>
        <a:lstStyle/>
        <a:p>
          <a:endParaRPr lang="en-GB"/>
        </a:p>
      </dgm:t>
    </dgm:pt>
    <dgm:pt modelId="{AB5AF0A8-039F-6447-9BB8-4FCF6A792C4B}">
      <dgm:prSet custT="1"/>
      <dgm:spPr/>
      <dgm:t>
        <a:bodyPr/>
        <a:lstStyle/>
        <a:p>
          <a:r>
            <a:rPr lang="en-GB" sz="1800" dirty="0">
              <a:latin typeface="Verdana" panose="020B0604030504040204" pitchFamily="34" charset="0"/>
              <a:ea typeface="Verdana" panose="020B0604030504040204" pitchFamily="34" charset="0"/>
              <a:cs typeface="Verdana" panose="020B0604030504040204" pitchFamily="34" charset="0"/>
            </a:rPr>
            <a:t>Incentive design</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FD8449CE-1DC3-2E44-9B2F-9D507F49EBDF}" type="parTrans" cxnId="{07B9277E-D289-5749-B501-65B02BAFA479}">
      <dgm:prSet/>
      <dgm:spPr/>
      <dgm:t>
        <a:bodyPr/>
        <a:lstStyle/>
        <a:p>
          <a:endParaRPr lang="en-GB"/>
        </a:p>
      </dgm:t>
    </dgm:pt>
    <dgm:pt modelId="{E52D9DFE-614E-4D4B-AE31-42C446B935EA}" type="sibTrans" cxnId="{07B9277E-D289-5749-B501-65B02BAFA479}">
      <dgm:prSet/>
      <dgm:spPr/>
      <dgm:t>
        <a:bodyPr/>
        <a:lstStyle/>
        <a:p>
          <a:endParaRPr lang="en-GB"/>
        </a:p>
      </dgm:t>
    </dgm:pt>
    <dgm:pt modelId="{34AA1B37-18DF-3F4A-BF72-DE3CDE53C283}">
      <dgm:prSet custT="1"/>
      <dgm:spPr/>
      <dgm:t>
        <a:bodyPr/>
        <a:lstStyle/>
        <a:p>
          <a:r>
            <a:rPr lang="en-GB" sz="1800" dirty="0" err="1">
              <a:latin typeface="Verdana" panose="020B0604030504040204" pitchFamily="34" charset="0"/>
              <a:ea typeface="Verdana" panose="020B0604030504040204" pitchFamily="34" charset="0"/>
              <a:cs typeface="Verdana" panose="020B0604030504040204" pitchFamily="34" charset="0"/>
            </a:rPr>
            <a:t>Communi</a:t>
          </a:r>
          <a:r>
            <a:rPr lang="en-GB" sz="1800" dirty="0">
              <a:latin typeface="Verdana" panose="020B0604030504040204" pitchFamily="34" charset="0"/>
              <a:ea typeface="Verdana" panose="020B0604030504040204" pitchFamily="34" charset="0"/>
              <a:cs typeface="Verdana" panose="020B0604030504040204" pitchFamily="34" charset="0"/>
            </a:rPr>
            <a:t>-cation</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56CEC143-0752-794D-871F-B3B42D3FCE34}" type="parTrans" cxnId="{8577B5FB-F3C4-9F4C-8F89-417F5DFCF27E}">
      <dgm:prSet/>
      <dgm:spPr/>
      <dgm:t>
        <a:bodyPr/>
        <a:lstStyle/>
        <a:p>
          <a:endParaRPr lang="en-GB"/>
        </a:p>
      </dgm:t>
    </dgm:pt>
    <dgm:pt modelId="{95F445C7-E2B0-294F-9757-85CA6B98D52E}" type="sibTrans" cxnId="{8577B5FB-F3C4-9F4C-8F89-417F5DFCF27E}">
      <dgm:prSet/>
      <dgm:spPr/>
      <dgm:t>
        <a:bodyPr/>
        <a:lstStyle/>
        <a:p>
          <a:endParaRPr lang="en-GB"/>
        </a:p>
      </dgm:t>
    </dgm:pt>
    <dgm:pt modelId="{2DF60E71-E5E6-804F-9366-D749759C43DE}">
      <dgm:prSet custT="1"/>
      <dgm:spPr/>
      <dgm:t>
        <a:bodyPr/>
        <a:lstStyle/>
        <a:p>
          <a:r>
            <a:rPr lang="en-GB" sz="1800" dirty="0">
              <a:latin typeface="Verdana" panose="020B0604030504040204" pitchFamily="34" charset="0"/>
              <a:ea typeface="Verdana" panose="020B0604030504040204" pitchFamily="34" charset="0"/>
              <a:cs typeface="Verdana" panose="020B0604030504040204" pitchFamily="34" charset="0"/>
            </a:rPr>
            <a:t>Biometric health screening</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809725C4-1BE9-C04A-87EB-E3E5F0D0A0A5}" type="parTrans" cxnId="{A1669AA2-26D7-774C-8348-BC3E1B6EB235}">
      <dgm:prSet/>
      <dgm:spPr/>
      <dgm:t>
        <a:bodyPr/>
        <a:lstStyle/>
        <a:p>
          <a:endParaRPr lang="en-GB"/>
        </a:p>
      </dgm:t>
    </dgm:pt>
    <dgm:pt modelId="{AA980519-BEC8-8846-A7DE-5616A4A06D56}" type="sibTrans" cxnId="{A1669AA2-26D7-774C-8348-BC3E1B6EB235}">
      <dgm:prSet/>
      <dgm:spPr/>
      <dgm:t>
        <a:bodyPr/>
        <a:lstStyle/>
        <a:p>
          <a:endParaRPr lang="en-GB"/>
        </a:p>
      </dgm:t>
    </dgm:pt>
    <dgm:pt modelId="{21A23050-F759-8543-959D-15F1F403D8E6}">
      <dgm:prSet custT="1"/>
      <dgm:spPr/>
      <dgm:t>
        <a:bodyPr/>
        <a:lstStyle/>
        <a:p>
          <a:r>
            <a:rPr lang="en-GB" sz="1800" dirty="0">
              <a:latin typeface="Verdana" panose="020B0604030504040204" pitchFamily="34" charset="0"/>
              <a:ea typeface="Verdana" panose="020B0604030504040204" pitchFamily="34" charset="0"/>
              <a:cs typeface="Verdana" panose="020B0604030504040204" pitchFamily="34" charset="0"/>
            </a:rPr>
            <a:t>Outcomes program-</a:t>
          </a:r>
          <a:r>
            <a:rPr lang="en-GB" sz="1800" dirty="0" err="1">
              <a:latin typeface="Verdana" panose="020B0604030504040204" pitchFamily="34" charset="0"/>
              <a:ea typeface="Verdana" panose="020B0604030504040204" pitchFamily="34" charset="0"/>
              <a:cs typeface="Verdana" panose="020B0604030504040204" pitchFamily="34" charset="0"/>
            </a:rPr>
            <a:t>ming</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FCA443F3-6876-B142-94DE-0E9DA766A021}" type="parTrans" cxnId="{AEF0E913-55DC-2848-A493-8D66B10FDCE3}">
      <dgm:prSet/>
      <dgm:spPr/>
      <dgm:t>
        <a:bodyPr/>
        <a:lstStyle/>
        <a:p>
          <a:endParaRPr lang="en-GB"/>
        </a:p>
      </dgm:t>
    </dgm:pt>
    <dgm:pt modelId="{5C347C48-1465-EE44-BDD1-AFBDDC08E1E7}" type="sibTrans" cxnId="{AEF0E913-55DC-2848-A493-8D66B10FDCE3}">
      <dgm:prSet/>
      <dgm:spPr/>
      <dgm:t>
        <a:bodyPr/>
        <a:lstStyle/>
        <a:p>
          <a:endParaRPr lang="en-GB"/>
        </a:p>
      </dgm:t>
    </dgm:pt>
    <dgm:pt modelId="{B6697112-6389-8B4B-8413-E5E6326FCDB9}" type="pres">
      <dgm:prSet presAssocID="{0C8AF805-02B7-4D5C-90D6-86E6E78111BF}" presName="composite" presStyleCnt="0">
        <dgm:presLayoutVars>
          <dgm:chMax val="1"/>
          <dgm:dir/>
          <dgm:resizeHandles val="exact"/>
        </dgm:presLayoutVars>
      </dgm:prSet>
      <dgm:spPr/>
    </dgm:pt>
    <dgm:pt modelId="{64FA86F7-D780-C047-B3C2-3CA67906AD64}" type="pres">
      <dgm:prSet presAssocID="{0C8AF805-02B7-4D5C-90D6-86E6E78111BF}" presName="radial" presStyleCnt="0">
        <dgm:presLayoutVars>
          <dgm:animLvl val="ctr"/>
        </dgm:presLayoutVars>
      </dgm:prSet>
      <dgm:spPr/>
    </dgm:pt>
    <dgm:pt modelId="{63DC86E0-72F1-C54E-B839-E6183EA0A6FE}" type="pres">
      <dgm:prSet presAssocID="{3D8ABA22-55F6-4F75-A204-6618F30E9B05}" presName="centerShape" presStyleLbl="vennNode1" presStyleIdx="0" presStyleCnt="7"/>
      <dgm:spPr/>
    </dgm:pt>
    <dgm:pt modelId="{F48453F0-ED61-F342-8BB3-435192D18C79}" type="pres">
      <dgm:prSet presAssocID="{A47AD057-EAF0-244B-A4D8-8D08158F4AEE}" presName="node" presStyleLbl="vennNode1" presStyleIdx="1" presStyleCnt="7">
        <dgm:presLayoutVars>
          <dgm:bulletEnabled val="1"/>
        </dgm:presLayoutVars>
      </dgm:prSet>
      <dgm:spPr/>
    </dgm:pt>
    <dgm:pt modelId="{20831FC9-DE64-7942-954B-C4E29842DB5B}" type="pres">
      <dgm:prSet presAssocID="{E056298B-D39D-134F-A01B-4B948EE96F60}" presName="node" presStyleLbl="vennNode1" presStyleIdx="2" presStyleCnt="7">
        <dgm:presLayoutVars>
          <dgm:bulletEnabled val="1"/>
        </dgm:presLayoutVars>
      </dgm:prSet>
      <dgm:spPr/>
    </dgm:pt>
    <dgm:pt modelId="{28182016-D30C-8842-A3C4-330C39C5A39C}" type="pres">
      <dgm:prSet presAssocID="{AB5AF0A8-039F-6447-9BB8-4FCF6A792C4B}" presName="node" presStyleLbl="vennNode1" presStyleIdx="3" presStyleCnt="7">
        <dgm:presLayoutVars>
          <dgm:bulletEnabled val="1"/>
        </dgm:presLayoutVars>
      </dgm:prSet>
      <dgm:spPr/>
    </dgm:pt>
    <dgm:pt modelId="{3969CC16-7CE5-0E46-8174-6BB1461FA959}" type="pres">
      <dgm:prSet presAssocID="{34AA1B37-18DF-3F4A-BF72-DE3CDE53C283}" presName="node" presStyleLbl="vennNode1" presStyleIdx="4" presStyleCnt="7">
        <dgm:presLayoutVars>
          <dgm:bulletEnabled val="1"/>
        </dgm:presLayoutVars>
      </dgm:prSet>
      <dgm:spPr/>
    </dgm:pt>
    <dgm:pt modelId="{0E2DD063-61FD-8145-BD26-BFFEC52AA525}" type="pres">
      <dgm:prSet presAssocID="{2DF60E71-E5E6-804F-9366-D749759C43DE}" presName="node" presStyleLbl="vennNode1" presStyleIdx="5" presStyleCnt="7">
        <dgm:presLayoutVars>
          <dgm:bulletEnabled val="1"/>
        </dgm:presLayoutVars>
      </dgm:prSet>
      <dgm:spPr/>
    </dgm:pt>
    <dgm:pt modelId="{EA406216-1FC3-744A-8036-A646A539B8A8}" type="pres">
      <dgm:prSet presAssocID="{21A23050-F759-8543-959D-15F1F403D8E6}" presName="node" presStyleLbl="vennNode1" presStyleIdx="6" presStyleCnt="7">
        <dgm:presLayoutVars>
          <dgm:bulletEnabled val="1"/>
        </dgm:presLayoutVars>
      </dgm:prSet>
      <dgm:spPr/>
    </dgm:pt>
  </dgm:ptLst>
  <dgm:cxnLst>
    <dgm:cxn modelId="{1B95F308-1593-9A4F-A785-6B461F8ACC99}" type="presOf" srcId="{0C8AF805-02B7-4D5C-90D6-86E6E78111BF}" destId="{B6697112-6389-8B4B-8413-E5E6326FCDB9}" srcOrd="0" destOrd="0" presId="urn:microsoft.com/office/officeart/2005/8/layout/radial3"/>
    <dgm:cxn modelId="{D239430C-A388-4E47-AF69-8E0B8F0B2E13}" type="presOf" srcId="{2DF60E71-E5E6-804F-9366-D749759C43DE}" destId="{0E2DD063-61FD-8145-BD26-BFFEC52AA525}" srcOrd="0" destOrd="0" presId="urn:microsoft.com/office/officeart/2005/8/layout/radial3"/>
    <dgm:cxn modelId="{AEF0E913-55DC-2848-A493-8D66B10FDCE3}" srcId="{3D8ABA22-55F6-4F75-A204-6618F30E9B05}" destId="{21A23050-F759-8543-959D-15F1F403D8E6}" srcOrd="5" destOrd="0" parTransId="{FCA443F3-6876-B142-94DE-0E9DA766A021}" sibTransId="{5C347C48-1465-EE44-BDD1-AFBDDC08E1E7}"/>
    <dgm:cxn modelId="{70679F68-6CEE-4EF3-8B5E-B23B1FBC60A4}" srcId="{0C8AF805-02B7-4D5C-90D6-86E6E78111BF}" destId="{3D8ABA22-55F6-4F75-A204-6618F30E9B05}" srcOrd="0" destOrd="0" parTransId="{F3EB3FF1-2488-4E81-AB24-48A1AD6970A9}" sibTransId="{E7D724E9-4BB9-496F-BECA-3153C84736F3}"/>
    <dgm:cxn modelId="{07B9277E-D289-5749-B501-65B02BAFA479}" srcId="{3D8ABA22-55F6-4F75-A204-6618F30E9B05}" destId="{AB5AF0A8-039F-6447-9BB8-4FCF6A792C4B}" srcOrd="2" destOrd="0" parTransId="{FD8449CE-1DC3-2E44-9B2F-9D507F49EBDF}" sibTransId="{E52D9DFE-614E-4D4B-AE31-42C446B935EA}"/>
    <dgm:cxn modelId="{70AC1883-558E-8946-9361-2277E80F00F1}" type="presOf" srcId="{E056298B-D39D-134F-A01B-4B948EE96F60}" destId="{20831FC9-DE64-7942-954B-C4E29842DB5B}" srcOrd="0" destOrd="0" presId="urn:microsoft.com/office/officeart/2005/8/layout/radial3"/>
    <dgm:cxn modelId="{8EDB8499-0973-D94F-A619-CD721E8F6972}" srcId="{3D8ABA22-55F6-4F75-A204-6618F30E9B05}" destId="{A47AD057-EAF0-244B-A4D8-8D08158F4AEE}" srcOrd="0" destOrd="0" parTransId="{D5551D9E-3EE5-264C-95D4-7894FD4233AC}" sibTransId="{38061C8D-E147-9447-A488-2C5E29259667}"/>
    <dgm:cxn modelId="{A1669AA2-26D7-774C-8348-BC3E1B6EB235}" srcId="{3D8ABA22-55F6-4F75-A204-6618F30E9B05}" destId="{2DF60E71-E5E6-804F-9366-D749759C43DE}" srcOrd="4" destOrd="0" parTransId="{809725C4-1BE9-C04A-87EB-E3E5F0D0A0A5}" sibTransId="{AA980519-BEC8-8846-A7DE-5616A4A06D56}"/>
    <dgm:cxn modelId="{4C2E19A5-4098-884D-BA99-910EBC510665}" type="presOf" srcId="{3D8ABA22-55F6-4F75-A204-6618F30E9B05}" destId="{63DC86E0-72F1-C54E-B839-E6183EA0A6FE}" srcOrd="0" destOrd="0" presId="urn:microsoft.com/office/officeart/2005/8/layout/radial3"/>
    <dgm:cxn modelId="{C508F9AD-CA16-BA45-A3F1-AF5272BA1DC2}" srcId="{3D8ABA22-55F6-4F75-A204-6618F30E9B05}" destId="{E056298B-D39D-134F-A01B-4B948EE96F60}" srcOrd="1" destOrd="0" parTransId="{2C820591-4039-3E49-8AF4-4F7B246D49BF}" sibTransId="{481B6C69-EFB2-C14C-B9FB-46DAB4F74598}"/>
    <dgm:cxn modelId="{93EB07AF-C61A-1243-A320-2FD1DC2E52EF}" type="presOf" srcId="{A47AD057-EAF0-244B-A4D8-8D08158F4AEE}" destId="{F48453F0-ED61-F342-8BB3-435192D18C79}" srcOrd="0" destOrd="0" presId="urn:microsoft.com/office/officeart/2005/8/layout/radial3"/>
    <dgm:cxn modelId="{1FAE27B9-8DB4-2D4F-96ED-4797311A4402}" type="presOf" srcId="{AB5AF0A8-039F-6447-9BB8-4FCF6A792C4B}" destId="{28182016-D30C-8842-A3C4-330C39C5A39C}" srcOrd="0" destOrd="0" presId="urn:microsoft.com/office/officeart/2005/8/layout/radial3"/>
    <dgm:cxn modelId="{7C54D3C9-4C89-B841-8086-AD26C51FC11D}" type="presOf" srcId="{34AA1B37-18DF-3F4A-BF72-DE3CDE53C283}" destId="{3969CC16-7CE5-0E46-8174-6BB1461FA959}" srcOrd="0" destOrd="0" presId="urn:microsoft.com/office/officeart/2005/8/layout/radial3"/>
    <dgm:cxn modelId="{8B1186F8-6BE1-774C-AA08-3B797ABA794E}" type="presOf" srcId="{21A23050-F759-8543-959D-15F1F403D8E6}" destId="{EA406216-1FC3-744A-8036-A646A539B8A8}" srcOrd="0" destOrd="0" presId="urn:microsoft.com/office/officeart/2005/8/layout/radial3"/>
    <dgm:cxn modelId="{8577B5FB-F3C4-9F4C-8F89-417F5DFCF27E}" srcId="{3D8ABA22-55F6-4F75-A204-6618F30E9B05}" destId="{34AA1B37-18DF-3F4A-BF72-DE3CDE53C283}" srcOrd="3" destOrd="0" parTransId="{56CEC143-0752-794D-871F-B3B42D3FCE34}" sibTransId="{95F445C7-E2B0-294F-9757-85CA6B98D52E}"/>
    <dgm:cxn modelId="{103B2EBC-816A-7C49-8C6B-B36832FDEF32}" type="presParOf" srcId="{B6697112-6389-8B4B-8413-E5E6326FCDB9}" destId="{64FA86F7-D780-C047-B3C2-3CA67906AD64}" srcOrd="0" destOrd="0" presId="urn:microsoft.com/office/officeart/2005/8/layout/radial3"/>
    <dgm:cxn modelId="{60A09D01-6CD1-DE4D-8118-797192F675F4}" type="presParOf" srcId="{64FA86F7-D780-C047-B3C2-3CA67906AD64}" destId="{63DC86E0-72F1-C54E-B839-E6183EA0A6FE}" srcOrd="0" destOrd="0" presId="urn:microsoft.com/office/officeart/2005/8/layout/radial3"/>
    <dgm:cxn modelId="{6615787B-A7AC-F04E-8110-BEF63F5B90DF}" type="presParOf" srcId="{64FA86F7-D780-C047-B3C2-3CA67906AD64}" destId="{F48453F0-ED61-F342-8BB3-435192D18C79}" srcOrd="1" destOrd="0" presId="urn:microsoft.com/office/officeart/2005/8/layout/radial3"/>
    <dgm:cxn modelId="{F1E3763F-324D-C446-A7AF-A2D762C4DEEC}" type="presParOf" srcId="{64FA86F7-D780-C047-B3C2-3CA67906AD64}" destId="{20831FC9-DE64-7942-954B-C4E29842DB5B}" srcOrd="2" destOrd="0" presId="urn:microsoft.com/office/officeart/2005/8/layout/radial3"/>
    <dgm:cxn modelId="{876ECC2E-ACE5-F04D-829B-97ED911E06C2}" type="presParOf" srcId="{64FA86F7-D780-C047-B3C2-3CA67906AD64}" destId="{28182016-D30C-8842-A3C4-330C39C5A39C}" srcOrd="3" destOrd="0" presId="urn:microsoft.com/office/officeart/2005/8/layout/radial3"/>
    <dgm:cxn modelId="{DBAAA233-6D90-184D-8A9A-51A8CDDB16B1}" type="presParOf" srcId="{64FA86F7-D780-C047-B3C2-3CA67906AD64}" destId="{3969CC16-7CE5-0E46-8174-6BB1461FA959}" srcOrd="4" destOrd="0" presId="urn:microsoft.com/office/officeart/2005/8/layout/radial3"/>
    <dgm:cxn modelId="{3CBDE688-0033-174A-8BCD-2E208B75C5E4}" type="presParOf" srcId="{64FA86F7-D780-C047-B3C2-3CA67906AD64}" destId="{0E2DD063-61FD-8145-BD26-BFFEC52AA525}" srcOrd="5" destOrd="0" presId="urn:microsoft.com/office/officeart/2005/8/layout/radial3"/>
    <dgm:cxn modelId="{6E8961FC-B294-5D43-B69F-F7054C5E9A05}" type="presParOf" srcId="{64FA86F7-D780-C047-B3C2-3CA67906AD64}" destId="{EA406216-1FC3-744A-8036-A646A539B8A8}"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6DA8E4-808E-46BC-ABB5-3E254E5E3AD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7A9246-FFFF-4CF4-B287-14957E46581B}">
      <dgm:prSet custT="1"/>
      <dgm:spPr/>
      <dgm:t>
        <a:bodyPr/>
        <a:lstStyle/>
        <a:p>
          <a:pPr>
            <a:lnSpc>
              <a:spcPct val="100000"/>
            </a:lnSpc>
          </a:pPr>
          <a:r>
            <a:rPr lang="en-US" sz="2000">
              <a:latin typeface="Verdana" panose="020B0604030504040204" pitchFamily="34" charset="0"/>
              <a:ea typeface="Verdana" panose="020B0604030504040204" pitchFamily="34" charset="0"/>
              <a:cs typeface="Verdana" panose="020B0604030504040204" pitchFamily="34" charset="0"/>
            </a:rPr>
            <a:t>A common understanding</a:t>
          </a:r>
        </a:p>
      </dgm:t>
    </dgm:pt>
    <dgm:pt modelId="{CA5CD2D6-6A10-4AFC-B42E-B155DE060E64}" type="parTrans" cxnId="{E7BF1DC1-78B3-4FFB-9C42-C4BB0B16FB1E}">
      <dgm:prSet/>
      <dgm:spPr/>
      <dgm:t>
        <a:bodyPr/>
        <a:lstStyle/>
        <a:p>
          <a:endParaRPr lang="en-US"/>
        </a:p>
      </dgm:t>
    </dgm:pt>
    <dgm:pt modelId="{7FD6A626-3FE9-4A0F-AD6F-641282ED6BD2}" type="sibTrans" cxnId="{E7BF1DC1-78B3-4FFB-9C42-C4BB0B16FB1E}">
      <dgm:prSet/>
      <dgm:spPr/>
      <dgm:t>
        <a:bodyPr/>
        <a:lstStyle/>
        <a:p>
          <a:endParaRPr lang="en-US"/>
        </a:p>
      </dgm:t>
    </dgm:pt>
    <dgm:pt modelId="{87B2A348-B20D-4629-BE99-DCE07DA21777}">
      <dgm:prSet custT="1"/>
      <dgm:spPr/>
      <dgm:t>
        <a:bodyPr/>
        <a:lstStyle/>
        <a:p>
          <a:pPr>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Buy-in from the top</a:t>
          </a:r>
        </a:p>
      </dgm:t>
    </dgm:pt>
    <dgm:pt modelId="{76C8F80C-4E17-4CE7-99AB-97A4F46BBD18}" type="parTrans" cxnId="{F085555C-339F-4C0E-AC76-648B4C42ED85}">
      <dgm:prSet/>
      <dgm:spPr/>
      <dgm:t>
        <a:bodyPr/>
        <a:lstStyle/>
        <a:p>
          <a:endParaRPr lang="en-US"/>
        </a:p>
      </dgm:t>
    </dgm:pt>
    <dgm:pt modelId="{B2662AC9-4090-47E3-B4A7-E09B48B14608}" type="sibTrans" cxnId="{F085555C-339F-4C0E-AC76-648B4C42ED85}">
      <dgm:prSet/>
      <dgm:spPr/>
      <dgm:t>
        <a:bodyPr/>
        <a:lstStyle/>
        <a:p>
          <a:endParaRPr lang="en-US"/>
        </a:p>
      </dgm:t>
    </dgm:pt>
    <dgm:pt modelId="{3B939236-3199-46B0-A8C8-6A2FEA7E2DA2}">
      <dgm:prSet custT="1"/>
      <dgm:spPr/>
      <dgm:t>
        <a:bodyPr/>
        <a:lstStyle/>
        <a:p>
          <a:pPr>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Health and Wellness Coach qualifications</a:t>
          </a:r>
        </a:p>
      </dgm:t>
    </dgm:pt>
    <dgm:pt modelId="{710BC6ED-0ABC-4DCE-AF42-5D427CA18792}" type="parTrans" cxnId="{C0A152FB-55F8-4EAC-9E24-A4D17DD4DBA4}">
      <dgm:prSet/>
      <dgm:spPr/>
      <dgm:t>
        <a:bodyPr/>
        <a:lstStyle/>
        <a:p>
          <a:endParaRPr lang="en-US"/>
        </a:p>
      </dgm:t>
    </dgm:pt>
    <dgm:pt modelId="{25E72F53-BFF6-4CD4-9592-C57852FD13C8}" type="sibTrans" cxnId="{C0A152FB-55F8-4EAC-9E24-A4D17DD4DBA4}">
      <dgm:prSet/>
      <dgm:spPr/>
      <dgm:t>
        <a:bodyPr/>
        <a:lstStyle/>
        <a:p>
          <a:endParaRPr lang="en-US"/>
        </a:p>
      </dgm:t>
    </dgm:pt>
    <dgm:pt modelId="{829DC24C-6F86-494E-9DF9-436311B18AE2}">
      <dgm:prSet custT="1"/>
      <dgm:spPr/>
      <dgm:t>
        <a:bodyPr/>
        <a:lstStyle/>
        <a:p>
          <a:pPr>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Cost and ROI</a:t>
          </a:r>
        </a:p>
      </dgm:t>
    </dgm:pt>
    <dgm:pt modelId="{2BD28474-81C2-4505-9402-189BB8482D4E}" type="parTrans" cxnId="{71E0CD06-1653-4465-9284-E20607AE7B69}">
      <dgm:prSet/>
      <dgm:spPr/>
      <dgm:t>
        <a:bodyPr/>
        <a:lstStyle/>
        <a:p>
          <a:endParaRPr lang="en-US"/>
        </a:p>
      </dgm:t>
    </dgm:pt>
    <dgm:pt modelId="{B9086265-92BE-4AFE-AF8D-FCFA9ABCE119}" type="sibTrans" cxnId="{71E0CD06-1653-4465-9284-E20607AE7B69}">
      <dgm:prSet/>
      <dgm:spPr/>
      <dgm:t>
        <a:bodyPr/>
        <a:lstStyle/>
        <a:p>
          <a:endParaRPr lang="en-US"/>
        </a:p>
      </dgm:t>
    </dgm:pt>
    <dgm:pt modelId="{F57F937C-C83D-42FE-BE67-80B1CBCD90C6}">
      <dgm:prSet custT="1"/>
      <dgm:spPr/>
      <dgm:t>
        <a:bodyPr/>
        <a:lstStyle/>
        <a:p>
          <a:pPr>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Individual and/or group coaching</a:t>
          </a:r>
        </a:p>
      </dgm:t>
    </dgm:pt>
    <dgm:pt modelId="{30E2F05B-FB08-44AF-82F0-61306BF5B70C}" type="parTrans" cxnId="{1C1533A4-C79B-4BB3-977E-03ACCEF18C82}">
      <dgm:prSet/>
      <dgm:spPr/>
      <dgm:t>
        <a:bodyPr/>
        <a:lstStyle/>
        <a:p>
          <a:endParaRPr lang="en-US"/>
        </a:p>
      </dgm:t>
    </dgm:pt>
    <dgm:pt modelId="{F43A5260-5859-4D34-AC33-D69DA8159839}" type="sibTrans" cxnId="{1C1533A4-C79B-4BB3-977E-03ACCEF18C82}">
      <dgm:prSet/>
      <dgm:spPr/>
      <dgm:t>
        <a:bodyPr/>
        <a:lstStyle/>
        <a:p>
          <a:endParaRPr lang="en-US"/>
        </a:p>
      </dgm:t>
    </dgm:pt>
    <dgm:pt modelId="{E54DB742-3CE9-4524-9B4A-013672E82703}">
      <dgm:prSet custT="1"/>
      <dgm:spPr/>
      <dgm:t>
        <a:bodyPr/>
        <a:lstStyle/>
        <a:p>
          <a:pPr>
            <a:lnSpc>
              <a:spcPct val="100000"/>
            </a:lnSpc>
          </a:pPr>
          <a:r>
            <a:rPr lang="en-US" sz="2000">
              <a:latin typeface="Verdana" panose="020B0604030504040204" pitchFamily="34" charset="0"/>
              <a:ea typeface="Verdana" panose="020B0604030504040204" pitchFamily="34" charset="0"/>
              <a:cs typeface="Verdana" panose="020B0604030504040204" pitchFamily="34" charset="0"/>
            </a:rPr>
            <a:t>Needs assessment</a:t>
          </a:r>
        </a:p>
      </dgm:t>
    </dgm:pt>
    <dgm:pt modelId="{93347207-7B4B-44DD-81C2-C97C590255EB}" type="parTrans" cxnId="{55BB51D3-092E-4B28-9E50-4AB0AEFF8E10}">
      <dgm:prSet/>
      <dgm:spPr/>
      <dgm:t>
        <a:bodyPr/>
        <a:lstStyle/>
        <a:p>
          <a:endParaRPr lang="en-US"/>
        </a:p>
      </dgm:t>
    </dgm:pt>
    <dgm:pt modelId="{334C1856-93B1-439D-9350-DDE9545A807C}" type="sibTrans" cxnId="{55BB51D3-092E-4B28-9E50-4AB0AEFF8E10}">
      <dgm:prSet/>
      <dgm:spPr/>
      <dgm:t>
        <a:bodyPr/>
        <a:lstStyle/>
        <a:p>
          <a:endParaRPr lang="en-US"/>
        </a:p>
      </dgm:t>
    </dgm:pt>
    <dgm:pt modelId="{B8085AB4-42B6-4983-B8DD-D00D982F89E9}">
      <dgm:prSet custT="1"/>
      <dgm:spPr/>
      <dgm:t>
        <a:bodyPr/>
        <a:lstStyle/>
        <a:p>
          <a:pPr>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Insurance and privacy measures</a:t>
          </a:r>
        </a:p>
      </dgm:t>
    </dgm:pt>
    <dgm:pt modelId="{7C7B67B0-A47E-46E4-844B-C5F1CAA0D5FB}" type="parTrans" cxnId="{F61696CB-D89C-4485-8A69-6847E6DC9028}">
      <dgm:prSet/>
      <dgm:spPr/>
      <dgm:t>
        <a:bodyPr/>
        <a:lstStyle/>
        <a:p>
          <a:endParaRPr lang="en-US"/>
        </a:p>
      </dgm:t>
    </dgm:pt>
    <dgm:pt modelId="{4DA6BFEA-E7BA-416F-99E5-108C5F5EF67C}" type="sibTrans" cxnId="{F61696CB-D89C-4485-8A69-6847E6DC9028}">
      <dgm:prSet/>
      <dgm:spPr/>
      <dgm:t>
        <a:bodyPr/>
        <a:lstStyle/>
        <a:p>
          <a:endParaRPr lang="en-US"/>
        </a:p>
      </dgm:t>
    </dgm:pt>
    <dgm:pt modelId="{A9CE3EDC-D6C7-4AF5-8B3A-AA5ADEEFD3CE}" type="pres">
      <dgm:prSet presAssocID="{056DA8E4-808E-46BC-ABB5-3E254E5E3ADA}" presName="root" presStyleCnt="0">
        <dgm:presLayoutVars>
          <dgm:dir/>
          <dgm:resizeHandles val="exact"/>
        </dgm:presLayoutVars>
      </dgm:prSet>
      <dgm:spPr/>
    </dgm:pt>
    <dgm:pt modelId="{285DB787-EADE-4D03-9A43-DB9527CF4A0D}" type="pres">
      <dgm:prSet presAssocID="{437A9246-FFFF-4CF4-B287-14957E46581B}" presName="compNode" presStyleCnt="0"/>
      <dgm:spPr/>
    </dgm:pt>
    <dgm:pt modelId="{A929FA73-791D-4637-9B80-C46F079C13C6}" type="pres">
      <dgm:prSet presAssocID="{437A9246-FFFF-4CF4-B287-14957E46581B}" presName="bgRect" presStyleLbl="bgShp" presStyleIdx="0" presStyleCnt="7"/>
      <dgm:spPr/>
    </dgm:pt>
    <dgm:pt modelId="{080CEB3E-84AF-4E34-A483-23DC71F18864}" type="pres">
      <dgm:prSet presAssocID="{437A9246-FFFF-4CF4-B287-14957E46581B}" presName="iconRect" presStyleLbl="node1" presStyleIdx="0" presStyleCnt="7" custScaleX="222679" custScaleY="17538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box Ticked with solid fill"/>
        </a:ext>
      </dgm:extLst>
    </dgm:pt>
    <dgm:pt modelId="{1EC5296A-8744-4A91-A07B-E46DE055B063}" type="pres">
      <dgm:prSet presAssocID="{437A9246-FFFF-4CF4-B287-14957E46581B}" presName="spaceRect" presStyleCnt="0"/>
      <dgm:spPr/>
    </dgm:pt>
    <dgm:pt modelId="{2A7F6E85-3F45-4634-8F1C-C80075D0824E}" type="pres">
      <dgm:prSet presAssocID="{437A9246-FFFF-4CF4-B287-14957E46581B}" presName="parTx" presStyleLbl="revTx" presStyleIdx="0" presStyleCnt="7">
        <dgm:presLayoutVars>
          <dgm:chMax val="0"/>
          <dgm:chPref val="0"/>
        </dgm:presLayoutVars>
      </dgm:prSet>
      <dgm:spPr/>
    </dgm:pt>
    <dgm:pt modelId="{168F916B-EC27-4A70-9930-968D85FD5794}" type="pres">
      <dgm:prSet presAssocID="{7FD6A626-3FE9-4A0F-AD6F-641282ED6BD2}" presName="sibTrans" presStyleCnt="0"/>
      <dgm:spPr/>
    </dgm:pt>
    <dgm:pt modelId="{846687B1-FC22-418B-9FD8-A54C813DDCF2}" type="pres">
      <dgm:prSet presAssocID="{87B2A348-B20D-4629-BE99-DCE07DA21777}" presName="compNode" presStyleCnt="0"/>
      <dgm:spPr/>
    </dgm:pt>
    <dgm:pt modelId="{58979B8E-77C9-4D7B-BED8-C9C46361910D}" type="pres">
      <dgm:prSet presAssocID="{87B2A348-B20D-4629-BE99-DCE07DA21777}" presName="bgRect" presStyleLbl="bgShp" presStyleIdx="1" presStyleCnt="7"/>
      <dgm:spPr/>
    </dgm:pt>
    <dgm:pt modelId="{C726DAB8-C93B-495D-A557-7AFC9F95E938}" type="pres">
      <dgm:prSet presAssocID="{87B2A348-B20D-4629-BE99-DCE07DA21777}" presName="iconRect" presStyleLbl="node1" presStyleIdx="1" presStyleCnt="7" custScaleX="222679" custScaleY="17538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Checkbox Ticked with solid fill"/>
        </a:ext>
      </dgm:extLst>
    </dgm:pt>
    <dgm:pt modelId="{7A0CA5FD-74F2-4390-891F-4163EBF3072C}" type="pres">
      <dgm:prSet presAssocID="{87B2A348-B20D-4629-BE99-DCE07DA21777}" presName="spaceRect" presStyleCnt="0"/>
      <dgm:spPr/>
    </dgm:pt>
    <dgm:pt modelId="{78FFFB42-3F83-4CB1-A8AF-0CF6547B87F0}" type="pres">
      <dgm:prSet presAssocID="{87B2A348-B20D-4629-BE99-DCE07DA21777}" presName="parTx" presStyleLbl="revTx" presStyleIdx="1" presStyleCnt="7">
        <dgm:presLayoutVars>
          <dgm:chMax val="0"/>
          <dgm:chPref val="0"/>
        </dgm:presLayoutVars>
      </dgm:prSet>
      <dgm:spPr/>
    </dgm:pt>
    <dgm:pt modelId="{51C80207-55D2-409A-87FC-FE8F6E285DCD}" type="pres">
      <dgm:prSet presAssocID="{B2662AC9-4090-47E3-B4A7-E09B48B14608}" presName="sibTrans" presStyleCnt="0"/>
      <dgm:spPr/>
    </dgm:pt>
    <dgm:pt modelId="{1F6720D9-9DFD-46C7-A8C2-E99D552AC4E3}" type="pres">
      <dgm:prSet presAssocID="{3B939236-3199-46B0-A8C8-6A2FEA7E2DA2}" presName="compNode" presStyleCnt="0"/>
      <dgm:spPr/>
    </dgm:pt>
    <dgm:pt modelId="{BDF18B8B-18E2-44B8-A674-13BBCCBE861E}" type="pres">
      <dgm:prSet presAssocID="{3B939236-3199-46B0-A8C8-6A2FEA7E2DA2}" presName="bgRect" presStyleLbl="bgShp" presStyleIdx="2" presStyleCnt="7"/>
      <dgm:spPr/>
    </dgm:pt>
    <dgm:pt modelId="{BF50199C-CB7A-4576-99CC-E63C953A3CAD}" type="pres">
      <dgm:prSet presAssocID="{3B939236-3199-46B0-A8C8-6A2FEA7E2DA2}" presName="iconRect" presStyleLbl="node1" presStyleIdx="2" presStyleCnt="7" custScaleX="222679" custScaleY="17538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box Ticked with solid fill"/>
        </a:ext>
      </dgm:extLst>
    </dgm:pt>
    <dgm:pt modelId="{BDF90849-1DC1-4AE6-B00E-C618086F4588}" type="pres">
      <dgm:prSet presAssocID="{3B939236-3199-46B0-A8C8-6A2FEA7E2DA2}" presName="spaceRect" presStyleCnt="0"/>
      <dgm:spPr/>
    </dgm:pt>
    <dgm:pt modelId="{358C831F-9A44-445C-8436-390FCDCD963B}" type="pres">
      <dgm:prSet presAssocID="{3B939236-3199-46B0-A8C8-6A2FEA7E2DA2}" presName="parTx" presStyleLbl="revTx" presStyleIdx="2" presStyleCnt="7">
        <dgm:presLayoutVars>
          <dgm:chMax val="0"/>
          <dgm:chPref val="0"/>
        </dgm:presLayoutVars>
      </dgm:prSet>
      <dgm:spPr/>
    </dgm:pt>
    <dgm:pt modelId="{DE830EC3-6005-4475-8081-05808C192004}" type="pres">
      <dgm:prSet presAssocID="{25E72F53-BFF6-4CD4-9592-C57852FD13C8}" presName="sibTrans" presStyleCnt="0"/>
      <dgm:spPr/>
    </dgm:pt>
    <dgm:pt modelId="{0117E734-1226-41BD-9AE6-03076760801D}" type="pres">
      <dgm:prSet presAssocID="{829DC24C-6F86-494E-9DF9-436311B18AE2}" presName="compNode" presStyleCnt="0"/>
      <dgm:spPr/>
    </dgm:pt>
    <dgm:pt modelId="{B3D8861D-C937-497C-937B-C8DB8673E408}" type="pres">
      <dgm:prSet presAssocID="{829DC24C-6F86-494E-9DF9-436311B18AE2}" presName="bgRect" presStyleLbl="bgShp" presStyleIdx="3" presStyleCnt="7"/>
      <dgm:spPr/>
    </dgm:pt>
    <dgm:pt modelId="{FA1142B3-798D-4B78-9005-D2BFCAB7C470}" type="pres">
      <dgm:prSet presAssocID="{829DC24C-6F86-494E-9DF9-436311B18AE2}" presName="iconRect" presStyleLbl="node1" presStyleIdx="3" presStyleCnt="7" custScaleX="222679" custScaleY="175383"/>
      <dgm:spPr>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a:ext>
      </dgm:extLst>
    </dgm:pt>
    <dgm:pt modelId="{AC80CE95-9E29-411C-AB48-EF18A0DFD6FB}" type="pres">
      <dgm:prSet presAssocID="{829DC24C-6F86-494E-9DF9-436311B18AE2}" presName="spaceRect" presStyleCnt="0"/>
      <dgm:spPr/>
    </dgm:pt>
    <dgm:pt modelId="{25E083E0-256D-435F-B9ED-552077A744FC}" type="pres">
      <dgm:prSet presAssocID="{829DC24C-6F86-494E-9DF9-436311B18AE2}" presName="parTx" presStyleLbl="revTx" presStyleIdx="3" presStyleCnt="7">
        <dgm:presLayoutVars>
          <dgm:chMax val="0"/>
          <dgm:chPref val="0"/>
        </dgm:presLayoutVars>
      </dgm:prSet>
      <dgm:spPr/>
    </dgm:pt>
    <dgm:pt modelId="{5879A3AA-4348-4EE7-A55A-6994E5CC67AB}" type="pres">
      <dgm:prSet presAssocID="{B9086265-92BE-4AFE-AF8D-FCFA9ABCE119}" presName="sibTrans" presStyleCnt="0"/>
      <dgm:spPr/>
    </dgm:pt>
    <dgm:pt modelId="{F9B81BA1-E54D-4C97-B902-986B0EC10DC0}" type="pres">
      <dgm:prSet presAssocID="{F57F937C-C83D-42FE-BE67-80B1CBCD90C6}" presName="compNode" presStyleCnt="0"/>
      <dgm:spPr/>
    </dgm:pt>
    <dgm:pt modelId="{E096412C-7DCB-4489-AECA-CD63D545B278}" type="pres">
      <dgm:prSet presAssocID="{F57F937C-C83D-42FE-BE67-80B1CBCD90C6}" presName="bgRect" presStyleLbl="bgShp" presStyleIdx="4" presStyleCnt="7"/>
      <dgm:spPr/>
    </dgm:pt>
    <dgm:pt modelId="{C62B619A-3804-4DC7-B4BA-99FB223E70C3}" type="pres">
      <dgm:prSet presAssocID="{F57F937C-C83D-42FE-BE67-80B1CBCD90C6}" presName="iconRect" presStyleLbl="node1" presStyleIdx="4" presStyleCnt="7" custScaleX="222679" custScaleY="175383"/>
      <dgm:spPr>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a:ext>
      </dgm:extLst>
    </dgm:pt>
    <dgm:pt modelId="{B61E1414-406F-4094-A4ED-144C962938A6}" type="pres">
      <dgm:prSet presAssocID="{F57F937C-C83D-42FE-BE67-80B1CBCD90C6}" presName="spaceRect" presStyleCnt="0"/>
      <dgm:spPr/>
    </dgm:pt>
    <dgm:pt modelId="{CA53B234-5D0D-4057-96F0-8C888190FF3B}" type="pres">
      <dgm:prSet presAssocID="{F57F937C-C83D-42FE-BE67-80B1CBCD90C6}" presName="parTx" presStyleLbl="revTx" presStyleIdx="4" presStyleCnt="7">
        <dgm:presLayoutVars>
          <dgm:chMax val="0"/>
          <dgm:chPref val="0"/>
        </dgm:presLayoutVars>
      </dgm:prSet>
      <dgm:spPr/>
    </dgm:pt>
    <dgm:pt modelId="{4DD05F53-93FF-4F3D-9FF9-FD7895AA0D82}" type="pres">
      <dgm:prSet presAssocID="{F43A5260-5859-4D34-AC33-D69DA8159839}" presName="sibTrans" presStyleCnt="0"/>
      <dgm:spPr/>
    </dgm:pt>
    <dgm:pt modelId="{366EC998-1A3E-44A4-962E-2D6E1D92B665}" type="pres">
      <dgm:prSet presAssocID="{E54DB742-3CE9-4524-9B4A-013672E82703}" presName="compNode" presStyleCnt="0"/>
      <dgm:spPr/>
    </dgm:pt>
    <dgm:pt modelId="{E9CD0F70-291C-490B-BA89-EAC4FE8CA9D9}" type="pres">
      <dgm:prSet presAssocID="{E54DB742-3CE9-4524-9B4A-013672E82703}" presName="bgRect" presStyleLbl="bgShp" presStyleIdx="5" presStyleCnt="7"/>
      <dgm:spPr/>
    </dgm:pt>
    <dgm:pt modelId="{F71C9678-A8F7-45E2-B8EE-5E20935301BD}" type="pres">
      <dgm:prSet presAssocID="{E54DB742-3CE9-4524-9B4A-013672E82703}" presName="iconRect" presStyleLbl="node1" presStyleIdx="5" presStyleCnt="7" custScaleX="222679" custScaleY="175383"/>
      <dgm:spPr>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List"/>
        </a:ext>
      </dgm:extLst>
    </dgm:pt>
    <dgm:pt modelId="{D85252F9-7A70-4AE8-B71E-CABF68251532}" type="pres">
      <dgm:prSet presAssocID="{E54DB742-3CE9-4524-9B4A-013672E82703}" presName="spaceRect" presStyleCnt="0"/>
      <dgm:spPr/>
    </dgm:pt>
    <dgm:pt modelId="{F836D1E1-AF99-4D47-A3DC-54C1BEAB7116}" type="pres">
      <dgm:prSet presAssocID="{E54DB742-3CE9-4524-9B4A-013672E82703}" presName="parTx" presStyleLbl="revTx" presStyleIdx="5" presStyleCnt="7">
        <dgm:presLayoutVars>
          <dgm:chMax val="0"/>
          <dgm:chPref val="0"/>
        </dgm:presLayoutVars>
      </dgm:prSet>
      <dgm:spPr/>
    </dgm:pt>
    <dgm:pt modelId="{B5872BFF-01A9-4B4A-A1E3-AB7B875EA3B5}" type="pres">
      <dgm:prSet presAssocID="{334C1856-93B1-439D-9350-DDE9545A807C}" presName="sibTrans" presStyleCnt="0"/>
      <dgm:spPr/>
    </dgm:pt>
    <dgm:pt modelId="{5FFB15E0-465C-4105-B9E7-1292A59D0137}" type="pres">
      <dgm:prSet presAssocID="{B8085AB4-42B6-4983-B8DD-D00D982F89E9}" presName="compNode" presStyleCnt="0"/>
      <dgm:spPr/>
    </dgm:pt>
    <dgm:pt modelId="{5E57BEED-C702-4338-8003-055814904969}" type="pres">
      <dgm:prSet presAssocID="{B8085AB4-42B6-4983-B8DD-D00D982F89E9}" presName="bgRect" presStyleLbl="bgShp" presStyleIdx="6" presStyleCnt="7"/>
      <dgm:spPr/>
    </dgm:pt>
    <dgm:pt modelId="{251E6F13-2A23-4C03-8113-6D6BB6F8701D}" type="pres">
      <dgm:prSet presAssocID="{B8085AB4-42B6-4983-B8DD-D00D982F89E9}" presName="iconRect" presStyleLbl="node1" presStyleIdx="6" presStyleCnt="7" custScaleX="222679" custScaleY="175383"/>
      <dgm:spPr>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ock"/>
        </a:ext>
      </dgm:extLst>
    </dgm:pt>
    <dgm:pt modelId="{FEB6F5B8-A9E3-439D-B6D6-79BFB82F7911}" type="pres">
      <dgm:prSet presAssocID="{B8085AB4-42B6-4983-B8DD-D00D982F89E9}" presName="spaceRect" presStyleCnt="0"/>
      <dgm:spPr/>
    </dgm:pt>
    <dgm:pt modelId="{B9696D07-AE96-43AB-A678-7A526E02C52A}" type="pres">
      <dgm:prSet presAssocID="{B8085AB4-42B6-4983-B8DD-D00D982F89E9}" presName="parTx" presStyleLbl="revTx" presStyleIdx="6" presStyleCnt="7">
        <dgm:presLayoutVars>
          <dgm:chMax val="0"/>
          <dgm:chPref val="0"/>
        </dgm:presLayoutVars>
      </dgm:prSet>
      <dgm:spPr/>
    </dgm:pt>
  </dgm:ptLst>
  <dgm:cxnLst>
    <dgm:cxn modelId="{71E0CD06-1653-4465-9284-E20607AE7B69}" srcId="{056DA8E4-808E-46BC-ABB5-3E254E5E3ADA}" destId="{829DC24C-6F86-494E-9DF9-436311B18AE2}" srcOrd="3" destOrd="0" parTransId="{2BD28474-81C2-4505-9402-189BB8482D4E}" sibTransId="{B9086265-92BE-4AFE-AF8D-FCFA9ABCE119}"/>
    <dgm:cxn modelId="{B0F20116-7D88-4C2D-B0AF-87B6D7C64A33}" type="presOf" srcId="{056DA8E4-808E-46BC-ABB5-3E254E5E3ADA}" destId="{A9CE3EDC-D6C7-4AF5-8B3A-AA5ADEEFD3CE}" srcOrd="0" destOrd="0" presId="urn:microsoft.com/office/officeart/2018/2/layout/IconVerticalSolidList"/>
    <dgm:cxn modelId="{EF2A8B22-313B-4C46-90DF-3EB6744FB60A}" type="presOf" srcId="{829DC24C-6F86-494E-9DF9-436311B18AE2}" destId="{25E083E0-256D-435F-B9ED-552077A744FC}" srcOrd="0" destOrd="0" presId="urn:microsoft.com/office/officeart/2018/2/layout/IconVerticalSolidList"/>
    <dgm:cxn modelId="{67A0F537-F44C-4939-9739-702B68482659}" type="presOf" srcId="{B8085AB4-42B6-4983-B8DD-D00D982F89E9}" destId="{B9696D07-AE96-43AB-A678-7A526E02C52A}" srcOrd="0" destOrd="0" presId="urn:microsoft.com/office/officeart/2018/2/layout/IconVerticalSolidList"/>
    <dgm:cxn modelId="{8E196B58-A325-4AFD-A498-1785CBC396F4}" type="presOf" srcId="{87B2A348-B20D-4629-BE99-DCE07DA21777}" destId="{78FFFB42-3F83-4CB1-A8AF-0CF6547B87F0}" srcOrd="0" destOrd="0" presId="urn:microsoft.com/office/officeart/2018/2/layout/IconVerticalSolidList"/>
    <dgm:cxn modelId="{F085555C-339F-4C0E-AC76-648B4C42ED85}" srcId="{056DA8E4-808E-46BC-ABB5-3E254E5E3ADA}" destId="{87B2A348-B20D-4629-BE99-DCE07DA21777}" srcOrd="1" destOrd="0" parTransId="{76C8F80C-4E17-4CE7-99AB-97A4F46BBD18}" sibTransId="{B2662AC9-4090-47E3-B4A7-E09B48B14608}"/>
    <dgm:cxn modelId="{DE180A64-7125-4010-BF7E-EF812AB19D21}" type="presOf" srcId="{E54DB742-3CE9-4524-9B4A-013672E82703}" destId="{F836D1E1-AF99-4D47-A3DC-54C1BEAB7116}" srcOrd="0" destOrd="0" presId="urn:microsoft.com/office/officeart/2018/2/layout/IconVerticalSolidList"/>
    <dgm:cxn modelId="{BAA34D7F-5FB5-497D-AB44-C170B7841674}" type="presOf" srcId="{F57F937C-C83D-42FE-BE67-80B1CBCD90C6}" destId="{CA53B234-5D0D-4057-96F0-8C888190FF3B}" srcOrd="0" destOrd="0" presId="urn:microsoft.com/office/officeart/2018/2/layout/IconVerticalSolidList"/>
    <dgm:cxn modelId="{78D09391-D0C8-4317-B3ED-5B5D424786D4}" type="presOf" srcId="{437A9246-FFFF-4CF4-B287-14957E46581B}" destId="{2A7F6E85-3F45-4634-8F1C-C80075D0824E}" srcOrd="0" destOrd="0" presId="urn:microsoft.com/office/officeart/2018/2/layout/IconVerticalSolidList"/>
    <dgm:cxn modelId="{1C1533A4-C79B-4BB3-977E-03ACCEF18C82}" srcId="{056DA8E4-808E-46BC-ABB5-3E254E5E3ADA}" destId="{F57F937C-C83D-42FE-BE67-80B1CBCD90C6}" srcOrd="4" destOrd="0" parTransId="{30E2F05B-FB08-44AF-82F0-61306BF5B70C}" sibTransId="{F43A5260-5859-4D34-AC33-D69DA8159839}"/>
    <dgm:cxn modelId="{03907CAC-316D-409B-8C1E-B96D3D20FF69}" type="presOf" srcId="{3B939236-3199-46B0-A8C8-6A2FEA7E2DA2}" destId="{358C831F-9A44-445C-8436-390FCDCD963B}" srcOrd="0" destOrd="0" presId="urn:microsoft.com/office/officeart/2018/2/layout/IconVerticalSolidList"/>
    <dgm:cxn modelId="{E7BF1DC1-78B3-4FFB-9C42-C4BB0B16FB1E}" srcId="{056DA8E4-808E-46BC-ABB5-3E254E5E3ADA}" destId="{437A9246-FFFF-4CF4-B287-14957E46581B}" srcOrd="0" destOrd="0" parTransId="{CA5CD2D6-6A10-4AFC-B42E-B155DE060E64}" sibTransId="{7FD6A626-3FE9-4A0F-AD6F-641282ED6BD2}"/>
    <dgm:cxn modelId="{F61696CB-D89C-4485-8A69-6847E6DC9028}" srcId="{056DA8E4-808E-46BC-ABB5-3E254E5E3ADA}" destId="{B8085AB4-42B6-4983-B8DD-D00D982F89E9}" srcOrd="6" destOrd="0" parTransId="{7C7B67B0-A47E-46E4-844B-C5F1CAA0D5FB}" sibTransId="{4DA6BFEA-E7BA-416F-99E5-108C5F5EF67C}"/>
    <dgm:cxn modelId="{55BB51D3-092E-4B28-9E50-4AB0AEFF8E10}" srcId="{056DA8E4-808E-46BC-ABB5-3E254E5E3ADA}" destId="{E54DB742-3CE9-4524-9B4A-013672E82703}" srcOrd="5" destOrd="0" parTransId="{93347207-7B4B-44DD-81C2-C97C590255EB}" sibTransId="{334C1856-93B1-439D-9350-DDE9545A807C}"/>
    <dgm:cxn modelId="{C0A152FB-55F8-4EAC-9E24-A4D17DD4DBA4}" srcId="{056DA8E4-808E-46BC-ABB5-3E254E5E3ADA}" destId="{3B939236-3199-46B0-A8C8-6A2FEA7E2DA2}" srcOrd="2" destOrd="0" parTransId="{710BC6ED-0ABC-4DCE-AF42-5D427CA18792}" sibTransId="{25E72F53-BFF6-4CD4-9592-C57852FD13C8}"/>
    <dgm:cxn modelId="{310D7780-668D-4721-9783-6A876D074180}" type="presParOf" srcId="{A9CE3EDC-D6C7-4AF5-8B3A-AA5ADEEFD3CE}" destId="{285DB787-EADE-4D03-9A43-DB9527CF4A0D}" srcOrd="0" destOrd="0" presId="urn:microsoft.com/office/officeart/2018/2/layout/IconVerticalSolidList"/>
    <dgm:cxn modelId="{1D2E4911-7B0C-49B4-A5E4-1D30853BE3FF}" type="presParOf" srcId="{285DB787-EADE-4D03-9A43-DB9527CF4A0D}" destId="{A929FA73-791D-4637-9B80-C46F079C13C6}" srcOrd="0" destOrd="0" presId="urn:microsoft.com/office/officeart/2018/2/layout/IconVerticalSolidList"/>
    <dgm:cxn modelId="{C84E77B9-EC75-4D1A-9661-57B9D5FEE0CD}" type="presParOf" srcId="{285DB787-EADE-4D03-9A43-DB9527CF4A0D}" destId="{080CEB3E-84AF-4E34-A483-23DC71F18864}" srcOrd="1" destOrd="0" presId="urn:microsoft.com/office/officeart/2018/2/layout/IconVerticalSolidList"/>
    <dgm:cxn modelId="{363881F8-6061-4871-95A0-0AA69B107DE5}" type="presParOf" srcId="{285DB787-EADE-4D03-9A43-DB9527CF4A0D}" destId="{1EC5296A-8744-4A91-A07B-E46DE055B063}" srcOrd="2" destOrd="0" presId="urn:microsoft.com/office/officeart/2018/2/layout/IconVerticalSolidList"/>
    <dgm:cxn modelId="{A7E80F0B-0D35-4B13-A5B5-459DB7A4B1BB}" type="presParOf" srcId="{285DB787-EADE-4D03-9A43-DB9527CF4A0D}" destId="{2A7F6E85-3F45-4634-8F1C-C80075D0824E}" srcOrd="3" destOrd="0" presId="urn:microsoft.com/office/officeart/2018/2/layout/IconVerticalSolidList"/>
    <dgm:cxn modelId="{BC93EF6E-B2BB-41C9-8AC7-B943F0AFDBB9}" type="presParOf" srcId="{A9CE3EDC-D6C7-4AF5-8B3A-AA5ADEEFD3CE}" destId="{168F916B-EC27-4A70-9930-968D85FD5794}" srcOrd="1" destOrd="0" presId="urn:microsoft.com/office/officeart/2018/2/layout/IconVerticalSolidList"/>
    <dgm:cxn modelId="{5224F63B-C769-44C5-A4F4-9D404D27E88B}" type="presParOf" srcId="{A9CE3EDC-D6C7-4AF5-8B3A-AA5ADEEFD3CE}" destId="{846687B1-FC22-418B-9FD8-A54C813DDCF2}" srcOrd="2" destOrd="0" presId="urn:microsoft.com/office/officeart/2018/2/layout/IconVerticalSolidList"/>
    <dgm:cxn modelId="{3EA81ED0-C661-4C01-994F-2DB59C27A2B0}" type="presParOf" srcId="{846687B1-FC22-418B-9FD8-A54C813DDCF2}" destId="{58979B8E-77C9-4D7B-BED8-C9C46361910D}" srcOrd="0" destOrd="0" presId="urn:microsoft.com/office/officeart/2018/2/layout/IconVerticalSolidList"/>
    <dgm:cxn modelId="{621043D3-4883-4D2C-9FA4-44F4B2AB1136}" type="presParOf" srcId="{846687B1-FC22-418B-9FD8-A54C813DDCF2}" destId="{C726DAB8-C93B-495D-A557-7AFC9F95E938}" srcOrd="1" destOrd="0" presId="urn:microsoft.com/office/officeart/2018/2/layout/IconVerticalSolidList"/>
    <dgm:cxn modelId="{91FDB519-66C1-4F90-89FE-EA8CF190DA9C}" type="presParOf" srcId="{846687B1-FC22-418B-9FD8-A54C813DDCF2}" destId="{7A0CA5FD-74F2-4390-891F-4163EBF3072C}" srcOrd="2" destOrd="0" presId="urn:microsoft.com/office/officeart/2018/2/layout/IconVerticalSolidList"/>
    <dgm:cxn modelId="{A53978D1-A9A7-43EA-95A4-D2B0500BF9BF}" type="presParOf" srcId="{846687B1-FC22-418B-9FD8-A54C813DDCF2}" destId="{78FFFB42-3F83-4CB1-A8AF-0CF6547B87F0}" srcOrd="3" destOrd="0" presId="urn:microsoft.com/office/officeart/2018/2/layout/IconVerticalSolidList"/>
    <dgm:cxn modelId="{7FD95F63-86E2-42D8-831F-375513AC0862}" type="presParOf" srcId="{A9CE3EDC-D6C7-4AF5-8B3A-AA5ADEEFD3CE}" destId="{51C80207-55D2-409A-87FC-FE8F6E285DCD}" srcOrd="3" destOrd="0" presId="urn:microsoft.com/office/officeart/2018/2/layout/IconVerticalSolidList"/>
    <dgm:cxn modelId="{6A178647-9328-4787-9821-2C7B230BC8EB}" type="presParOf" srcId="{A9CE3EDC-D6C7-4AF5-8B3A-AA5ADEEFD3CE}" destId="{1F6720D9-9DFD-46C7-A8C2-E99D552AC4E3}" srcOrd="4" destOrd="0" presId="urn:microsoft.com/office/officeart/2018/2/layout/IconVerticalSolidList"/>
    <dgm:cxn modelId="{AC13D106-31E4-4F17-88D2-E0F84579AE32}" type="presParOf" srcId="{1F6720D9-9DFD-46C7-A8C2-E99D552AC4E3}" destId="{BDF18B8B-18E2-44B8-A674-13BBCCBE861E}" srcOrd="0" destOrd="0" presId="urn:microsoft.com/office/officeart/2018/2/layout/IconVerticalSolidList"/>
    <dgm:cxn modelId="{FC70E401-1BD5-4957-88A1-07A9EBE97502}" type="presParOf" srcId="{1F6720D9-9DFD-46C7-A8C2-E99D552AC4E3}" destId="{BF50199C-CB7A-4576-99CC-E63C953A3CAD}" srcOrd="1" destOrd="0" presId="urn:microsoft.com/office/officeart/2018/2/layout/IconVerticalSolidList"/>
    <dgm:cxn modelId="{488B6FDC-A177-4549-8B31-B096955D64E3}" type="presParOf" srcId="{1F6720D9-9DFD-46C7-A8C2-E99D552AC4E3}" destId="{BDF90849-1DC1-4AE6-B00E-C618086F4588}" srcOrd="2" destOrd="0" presId="urn:microsoft.com/office/officeart/2018/2/layout/IconVerticalSolidList"/>
    <dgm:cxn modelId="{324F6050-0BD8-49D8-8B69-7DEFF5505133}" type="presParOf" srcId="{1F6720D9-9DFD-46C7-A8C2-E99D552AC4E3}" destId="{358C831F-9A44-445C-8436-390FCDCD963B}" srcOrd="3" destOrd="0" presId="urn:microsoft.com/office/officeart/2018/2/layout/IconVerticalSolidList"/>
    <dgm:cxn modelId="{BC8AE007-4CF2-46B4-BB79-5618A2144B1B}" type="presParOf" srcId="{A9CE3EDC-D6C7-4AF5-8B3A-AA5ADEEFD3CE}" destId="{DE830EC3-6005-4475-8081-05808C192004}" srcOrd="5" destOrd="0" presId="urn:microsoft.com/office/officeart/2018/2/layout/IconVerticalSolidList"/>
    <dgm:cxn modelId="{6D67BB78-D734-4E56-B8D3-03E5C97BB7BC}" type="presParOf" srcId="{A9CE3EDC-D6C7-4AF5-8B3A-AA5ADEEFD3CE}" destId="{0117E734-1226-41BD-9AE6-03076760801D}" srcOrd="6" destOrd="0" presId="urn:microsoft.com/office/officeart/2018/2/layout/IconVerticalSolidList"/>
    <dgm:cxn modelId="{8EF92A5A-C9F2-4984-9222-873CC5CF08E6}" type="presParOf" srcId="{0117E734-1226-41BD-9AE6-03076760801D}" destId="{B3D8861D-C937-497C-937B-C8DB8673E408}" srcOrd="0" destOrd="0" presId="urn:microsoft.com/office/officeart/2018/2/layout/IconVerticalSolidList"/>
    <dgm:cxn modelId="{902BA2E9-2A76-4D6C-A25A-E8D6AA573EE9}" type="presParOf" srcId="{0117E734-1226-41BD-9AE6-03076760801D}" destId="{FA1142B3-798D-4B78-9005-D2BFCAB7C470}" srcOrd="1" destOrd="0" presId="urn:microsoft.com/office/officeart/2018/2/layout/IconVerticalSolidList"/>
    <dgm:cxn modelId="{31B2D047-1352-4C6D-B665-F5CC15566858}" type="presParOf" srcId="{0117E734-1226-41BD-9AE6-03076760801D}" destId="{AC80CE95-9E29-411C-AB48-EF18A0DFD6FB}" srcOrd="2" destOrd="0" presId="urn:microsoft.com/office/officeart/2018/2/layout/IconVerticalSolidList"/>
    <dgm:cxn modelId="{4F5A5349-B1D2-41CE-9EBA-223E8372CFF0}" type="presParOf" srcId="{0117E734-1226-41BD-9AE6-03076760801D}" destId="{25E083E0-256D-435F-B9ED-552077A744FC}" srcOrd="3" destOrd="0" presId="urn:microsoft.com/office/officeart/2018/2/layout/IconVerticalSolidList"/>
    <dgm:cxn modelId="{268AF736-A6B9-482A-BF99-D9C42C32FAAD}" type="presParOf" srcId="{A9CE3EDC-D6C7-4AF5-8B3A-AA5ADEEFD3CE}" destId="{5879A3AA-4348-4EE7-A55A-6994E5CC67AB}" srcOrd="7" destOrd="0" presId="urn:microsoft.com/office/officeart/2018/2/layout/IconVerticalSolidList"/>
    <dgm:cxn modelId="{A0A9C58B-3848-45F1-850B-13519284A26B}" type="presParOf" srcId="{A9CE3EDC-D6C7-4AF5-8B3A-AA5ADEEFD3CE}" destId="{F9B81BA1-E54D-4C97-B902-986B0EC10DC0}" srcOrd="8" destOrd="0" presId="urn:microsoft.com/office/officeart/2018/2/layout/IconVerticalSolidList"/>
    <dgm:cxn modelId="{7F7A913C-53C6-4F48-B8CA-81F85AC7B3A7}" type="presParOf" srcId="{F9B81BA1-E54D-4C97-B902-986B0EC10DC0}" destId="{E096412C-7DCB-4489-AECA-CD63D545B278}" srcOrd="0" destOrd="0" presId="urn:microsoft.com/office/officeart/2018/2/layout/IconVerticalSolidList"/>
    <dgm:cxn modelId="{7936016C-F9B7-40BF-A01E-C5EB3A3FFE1F}" type="presParOf" srcId="{F9B81BA1-E54D-4C97-B902-986B0EC10DC0}" destId="{C62B619A-3804-4DC7-B4BA-99FB223E70C3}" srcOrd="1" destOrd="0" presId="urn:microsoft.com/office/officeart/2018/2/layout/IconVerticalSolidList"/>
    <dgm:cxn modelId="{0D7E8A2F-87FB-4936-8B86-EA940297B878}" type="presParOf" srcId="{F9B81BA1-E54D-4C97-B902-986B0EC10DC0}" destId="{B61E1414-406F-4094-A4ED-144C962938A6}" srcOrd="2" destOrd="0" presId="urn:microsoft.com/office/officeart/2018/2/layout/IconVerticalSolidList"/>
    <dgm:cxn modelId="{750570CD-5346-4646-953A-5FD8E2CC59DD}" type="presParOf" srcId="{F9B81BA1-E54D-4C97-B902-986B0EC10DC0}" destId="{CA53B234-5D0D-4057-96F0-8C888190FF3B}" srcOrd="3" destOrd="0" presId="urn:microsoft.com/office/officeart/2018/2/layout/IconVerticalSolidList"/>
    <dgm:cxn modelId="{00F49D58-35F2-4922-B0F9-D3644610B0B2}" type="presParOf" srcId="{A9CE3EDC-D6C7-4AF5-8B3A-AA5ADEEFD3CE}" destId="{4DD05F53-93FF-4F3D-9FF9-FD7895AA0D82}" srcOrd="9" destOrd="0" presId="urn:microsoft.com/office/officeart/2018/2/layout/IconVerticalSolidList"/>
    <dgm:cxn modelId="{B6E7554C-7AD3-43EA-83A2-517FED8FA4EB}" type="presParOf" srcId="{A9CE3EDC-D6C7-4AF5-8B3A-AA5ADEEFD3CE}" destId="{366EC998-1A3E-44A4-962E-2D6E1D92B665}" srcOrd="10" destOrd="0" presId="urn:microsoft.com/office/officeart/2018/2/layout/IconVerticalSolidList"/>
    <dgm:cxn modelId="{9831762D-2C33-44A1-AD10-D147F7C1BBF4}" type="presParOf" srcId="{366EC998-1A3E-44A4-962E-2D6E1D92B665}" destId="{E9CD0F70-291C-490B-BA89-EAC4FE8CA9D9}" srcOrd="0" destOrd="0" presId="urn:microsoft.com/office/officeart/2018/2/layout/IconVerticalSolidList"/>
    <dgm:cxn modelId="{C7D3590D-4527-4877-BC3D-2842DBC3EC05}" type="presParOf" srcId="{366EC998-1A3E-44A4-962E-2D6E1D92B665}" destId="{F71C9678-A8F7-45E2-B8EE-5E20935301BD}" srcOrd="1" destOrd="0" presId="urn:microsoft.com/office/officeart/2018/2/layout/IconVerticalSolidList"/>
    <dgm:cxn modelId="{193B25E4-38C5-4D99-BC14-CBA5AE13B6E2}" type="presParOf" srcId="{366EC998-1A3E-44A4-962E-2D6E1D92B665}" destId="{D85252F9-7A70-4AE8-B71E-CABF68251532}" srcOrd="2" destOrd="0" presId="urn:microsoft.com/office/officeart/2018/2/layout/IconVerticalSolidList"/>
    <dgm:cxn modelId="{A6E62497-74F0-4826-9695-BFB7B561FC3A}" type="presParOf" srcId="{366EC998-1A3E-44A4-962E-2D6E1D92B665}" destId="{F836D1E1-AF99-4D47-A3DC-54C1BEAB7116}" srcOrd="3" destOrd="0" presId="urn:microsoft.com/office/officeart/2018/2/layout/IconVerticalSolidList"/>
    <dgm:cxn modelId="{AE115A81-CA1C-465F-8359-AB130C267122}" type="presParOf" srcId="{A9CE3EDC-D6C7-4AF5-8B3A-AA5ADEEFD3CE}" destId="{B5872BFF-01A9-4B4A-A1E3-AB7B875EA3B5}" srcOrd="11" destOrd="0" presId="urn:microsoft.com/office/officeart/2018/2/layout/IconVerticalSolidList"/>
    <dgm:cxn modelId="{9654551D-5BB2-4F49-AEA9-F73CB689AF6D}" type="presParOf" srcId="{A9CE3EDC-D6C7-4AF5-8B3A-AA5ADEEFD3CE}" destId="{5FFB15E0-465C-4105-B9E7-1292A59D0137}" srcOrd="12" destOrd="0" presId="urn:microsoft.com/office/officeart/2018/2/layout/IconVerticalSolidList"/>
    <dgm:cxn modelId="{04F379B9-B184-41CA-BB2D-8540B50C8C34}" type="presParOf" srcId="{5FFB15E0-465C-4105-B9E7-1292A59D0137}" destId="{5E57BEED-C702-4338-8003-055814904969}" srcOrd="0" destOrd="0" presId="urn:microsoft.com/office/officeart/2018/2/layout/IconVerticalSolidList"/>
    <dgm:cxn modelId="{FDAAB496-E358-4541-A736-5540FF9CDB14}" type="presParOf" srcId="{5FFB15E0-465C-4105-B9E7-1292A59D0137}" destId="{251E6F13-2A23-4C03-8113-6D6BB6F8701D}" srcOrd="1" destOrd="0" presId="urn:microsoft.com/office/officeart/2018/2/layout/IconVerticalSolidList"/>
    <dgm:cxn modelId="{F3E2F301-8147-427F-9A59-4FEE8EF984BA}" type="presParOf" srcId="{5FFB15E0-465C-4105-B9E7-1292A59D0137}" destId="{FEB6F5B8-A9E3-439D-B6D6-79BFB82F7911}" srcOrd="2" destOrd="0" presId="urn:microsoft.com/office/officeart/2018/2/layout/IconVerticalSolidList"/>
    <dgm:cxn modelId="{42BCD611-CFD8-4985-B067-21D58984AF27}" type="presParOf" srcId="{5FFB15E0-465C-4105-B9E7-1292A59D0137}" destId="{B9696D07-AE96-43AB-A678-7A526E02C5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45084-1BEE-4C77-8321-738D74E6DA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345E5C9-3732-47C1-A4C0-84E50A95656C}">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Post covid-19, workplace well-being more urgent than ever — new workplace imperative</a:t>
          </a:r>
        </a:p>
      </dgm:t>
    </dgm:pt>
    <dgm:pt modelId="{2B62EA57-4A3D-4DFF-9A5D-1657A233F696}" type="parTrans" cxnId="{F4DE9771-8E0E-4EA2-8145-159291531F79}">
      <dgm:prSet/>
      <dgm:spPr/>
      <dgm:t>
        <a:bodyPr/>
        <a:lstStyle/>
        <a:p>
          <a:endParaRPr lang="en-US"/>
        </a:p>
      </dgm:t>
    </dgm:pt>
    <dgm:pt modelId="{64FC259B-ABD9-43D7-B499-F1620EE2452E}" type="sibTrans" cxnId="{F4DE9771-8E0E-4EA2-8145-159291531F79}">
      <dgm:prSet/>
      <dgm:spPr/>
      <dgm:t>
        <a:bodyPr/>
        <a:lstStyle/>
        <a:p>
          <a:endParaRPr lang="en-US"/>
        </a:p>
      </dgm:t>
    </dgm:pt>
    <dgm:pt modelId="{280ED4AD-6F3E-42FD-A990-C12F9E48DEFC}">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Disengagement high — “Quiet Quitting”</a:t>
          </a:r>
        </a:p>
      </dgm:t>
    </dgm:pt>
    <dgm:pt modelId="{B733D7F4-28D6-4205-843F-8E68879DDDFA}" type="parTrans" cxnId="{6E46A92A-A3D9-4BAB-84A4-A6C726C10669}">
      <dgm:prSet/>
      <dgm:spPr/>
      <dgm:t>
        <a:bodyPr/>
        <a:lstStyle/>
        <a:p>
          <a:endParaRPr lang="en-US"/>
        </a:p>
      </dgm:t>
    </dgm:pt>
    <dgm:pt modelId="{886797F6-D3AE-43D8-A6D3-E328E2DA817C}" type="sibTrans" cxnId="{6E46A92A-A3D9-4BAB-84A4-A6C726C10669}">
      <dgm:prSet/>
      <dgm:spPr/>
      <dgm:t>
        <a:bodyPr/>
        <a:lstStyle/>
        <a:p>
          <a:endParaRPr lang="en-US"/>
        </a:p>
      </dgm:t>
    </dgm:pt>
    <dgm:pt modelId="{B43379AD-B3B2-4A22-8A93-EBBD02138CF0}">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Indisputable link between high employee well-being and low turnover</a:t>
          </a:r>
          <a:r>
            <a:rPr lang="en-CH" sz="2400" dirty="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dgm:t>
    </dgm:pt>
    <dgm:pt modelId="{B3DCE95A-4401-4D72-8F0C-1244FD3180B7}" type="parTrans" cxnId="{3E100A20-686E-412D-99F1-7D311B77252E}">
      <dgm:prSet/>
      <dgm:spPr/>
      <dgm:t>
        <a:bodyPr/>
        <a:lstStyle/>
        <a:p>
          <a:endParaRPr lang="en-US"/>
        </a:p>
      </dgm:t>
    </dgm:pt>
    <dgm:pt modelId="{013A14F9-7CEE-4D4F-9782-BE227A8E2007}" type="sibTrans" cxnId="{3E100A20-686E-412D-99F1-7D311B77252E}">
      <dgm:prSet/>
      <dgm:spPr/>
      <dgm:t>
        <a:bodyPr/>
        <a:lstStyle/>
        <a:p>
          <a:endParaRPr lang="en-US"/>
        </a:p>
      </dgm:t>
    </dgm:pt>
    <dgm:pt modelId="{A21EAC9E-C4DF-4EF1-8EEF-EED3E146C7B3}">
      <dgm:prSe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Most successful organizations make employee engagement central to their business strategy</a:t>
          </a:r>
          <a:r>
            <a:rPr lang="en-CH" sz="2400" dirty="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dgm:t>
    </dgm:pt>
    <dgm:pt modelId="{AF751055-3128-4695-A006-9FC2C05B500B}" type="parTrans" cxnId="{A4DEC049-66C1-424E-947B-A0999E02722F}">
      <dgm:prSet/>
      <dgm:spPr/>
      <dgm:t>
        <a:bodyPr/>
        <a:lstStyle/>
        <a:p>
          <a:endParaRPr lang="en-US"/>
        </a:p>
      </dgm:t>
    </dgm:pt>
    <dgm:pt modelId="{4DDF848D-367A-46E0-BAEF-46A61FCAEF92}" type="sibTrans" cxnId="{A4DEC049-66C1-424E-947B-A0999E02722F}">
      <dgm:prSet/>
      <dgm:spPr/>
      <dgm:t>
        <a:bodyPr/>
        <a:lstStyle/>
        <a:p>
          <a:endParaRPr lang="en-US"/>
        </a:p>
      </dgm:t>
    </dgm:pt>
    <dgm:pt modelId="{15254382-3801-4736-8E5E-25FD5C05D2EB}">
      <dgm:prSet custT="1"/>
      <dgm:spPr/>
      <dgm:t>
        <a:bodyPr/>
        <a:lstStyle/>
        <a:p>
          <a:r>
            <a:rPr lang="en-GB" sz="2400" dirty="0">
              <a:latin typeface="Verdana" panose="020B0604030504040204" pitchFamily="34" charset="0"/>
              <a:ea typeface="Verdana" panose="020B0604030504040204" pitchFamily="34" charset="0"/>
              <a:cs typeface="Verdana" panose="020B0604030504040204" pitchFamily="34" charset="0"/>
            </a:rPr>
            <a:t>Teams scoring in top 20% in engagement realize 41% reduction in absenteeism &amp; 59% less turnover </a:t>
          </a:r>
          <a:endParaRPr lang="en-US" sz="2400" dirty="0">
            <a:latin typeface="Verdana" panose="020B0604030504040204" pitchFamily="34" charset="0"/>
            <a:ea typeface="Verdana" panose="020B0604030504040204" pitchFamily="34" charset="0"/>
            <a:cs typeface="Verdana" panose="020B0604030504040204" pitchFamily="34" charset="0"/>
          </a:endParaRPr>
        </a:p>
      </dgm:t>
    </dgm:pt>
    <dgm:pt modelId="{0A508714-E15A-4FAB-BDB4-398BC302CD40}" type="parTrans" cxnId="{081AC1B0-6D2E-4783-BC9C-ED7E122ACD02}">
      <dgm:prSet/>
      <dgm:spPr/>
      <dgm:t>
        <a:bodyPr/>
        <a:lstStyle/>
        <a:p>
          <a:endParaRPr lang="en-US"/>
        </a:p>
      </dgm:t>
    </dgm:pt>
    <dgm:pt modelId="{7F070EB6-1001-4D96-9A2A-22CD7DD86DA0}" type="sibTrans" cxnId="{081AC1B0-6D2E-4783-BC9C-ED7E122ACD02}">
      <dgm:prSet/>
      <dgm:spPr/>
      <dgm:t>
        <a:bodyPr/>
        <a:lstStyle/>
        <a:p>
          <a:endParaRPr lang="en-US"/>
        </a:p>
      </dgm:t>
    </dgm:pt>
    <dgm:pt modelId="{689C251F-1558-B54B-A2B1-E239C77A3024}" type="pres">
      <dgm:prSet presAssocID="{BC245084-1BEE-4C77-8321-738D74E6DA76}" presName="Name0" presStyleCnt="0">
        <dgm:presLayoutVars>
          <dgm:dir/>
          <dgm:animLvl val="lvl"/>
          <dgm:resizeHandles val="exact"/>
        </dgm:presLayoutVars>
      </dgm:prSet>
      <dgm:spPr/>
    </dgm:pt>
    <dgm:pt modelId="{BCFF8443-A850-D14E-9FFD-92FD1BB7A088}" type="pres">
      <dgm:prSet presAssocID="{7345E5C9-3732-47C1-A4C0-84E50A95656C}" presName="linNode" presStyleCnt="0"/>
      <dgm:spPr/>
    </dgm:pt>
    <dgm:pt modelId="{C6A1E647-16B5-604B-94EF-69E11DFE94D7}" type="pres">
      <dgm:prSet presAssocID="{7345E5C9-3732-47C1-A4C0-84E50A95656C}" presName="parentText" presStyleLbl="node1" presStyleIdx="0" presStyleCnt="5" custScaleX="259438">
        <dgm:presLayoutVars>
          <dgm:chMax val="1"/>
          <dgm:bulletEnabled val="1"/>
        </dgm:presLayoutVars>
      </dgm:prSet>
      <dgm:spPr/>
    </dgm:pt>
    <dgm:pt modelId="{15D1FD24-D6C2-FB4D-A720-D4E5ACFC98BE}" type="pres">
      <dgm:prSet presAssocID="{64FC259B-ABD9-43D7-B499-F1620EE2452E}" presName="sp" presStyleCnt="0"/>
      <dgm:spPr/>
    </dgm:pt>
    <dgm:pt modelId="{52C40B7E-34E3-CF4F-B4F2-0D4C1C6FAC08}" type="pres">
      <dgm:prSet presAssocID="{280ED4AD-6F3E-42FD-A990-C12F9E48DEFC}" presName="linNode" presStyleCnt="0"/>
      <dgm:spPr/>
    </dgm:pt>
    <dgm:pt modelId="{1BB2D058-5F55-734E-96BA-4737CCE47C68}" type="pres">
      <dgm:prSet presAssocID="{280ED4AD-6F3E-42FD-A990-C12F9E48DEFC}" presName="parentText" presStyleLbl="node1" presStyleIdx="1" presStyleCnt="5" custScaleX="259438">
        <dgm:presLayoutVars>
          <dgm:chMax val="1"/>
          <dgm:bulletEnabled val="1"/>
        </dgm:presLayoutVars>
      </dgm:prSet>
      <dgm:spPr/>
    </dgm:pt>
    <dgm:pt modelId="{F4C9CAAD-0B42-BA4B-BD83-4B913DDDDB81}" type="pres">
      <dgm:prSet presAssocID="{886797F6-D3AE-43D8-A6D3-E328E2DA817C}" presName="sp" presStyleCnt="0"/>
      <dgm:spPr/>
    </dgm:pt>
    <dgm:pt modelId="{2056569C-9956-ED4A-B0DA-72E82A805D94}" type="pres">
      <dgm:prSet presAssocID="{B43379AD-B3B2-4A22-8A93-EBBD02138CF0}" presName="linNode" presStyleCnt="0"/>
      <dgm:spPr/>
    </dgm:pt>
    <dgm:pt modelId="{2F521253-B72F-C64E-B3AE-150282865F9A}" type="pres">
      <dgm:prSet presAssocID="{B43379AD-B3B2-4A22-8A93-EBBD02138CF0}" presName="parentText" presStyleLbl="node1" presStyleIdx="2" presStyleCnt="5" custScaleX="259438">
        <dgm:presLayoutVars>
          <dgm:chMax val="1"/>
          <dgm:bulletEnabled val="1"/>
        </dgm:presLayoutVars>
      </dgm:prSet>
      <dgm:spPr/>
    </dgm:pt>
    <dgm:pt modelId="{2167B918-78FA-B540-9CB1-5C6A7C452512}" type="pres">
      <dgm:prSet presAssocID="{013A14F9-7CEE-4D4F-9782-BE227A8E2007}" presName="sp" presStyleCnt="0"/>
      <dgm:spPr/>
    </dgm:pt>
    <dgm:pt modelId="{A501EAAF-8008-8147-8E51-5D0016C6F39B}" type="pres">
      <dgm:prSet presAssocID="{A21EAC9E-C4DF-4EF1-8EEF-EED3E146C7B3}" presName="linNode" presStyleCnt="0"/>
      <dgm:spPr/>
    </dgm:pt>
    <dgm:pt modelId="{3871691B-F44C-7E40-BE7B-801947254F57}" type="pres">
      <dgm:prSet presAssocID="{A21EAC9E-C4DF-4EF1-8EEF-EED3E146C7B3}" presName="parentText" presStyleLbl="node1" presStyleIdx="3" presStyleCnt="5" custScaleX="259438">
        <dgm:presLayoutVars>
          <dgm:chMax val="1"/>
          <dgm:bulletEnabled val="1"/>
        </dgm:presLayoutVars>
      </dgm:prSet>
      <dgm:spPr/>
    </dgm:pt>
    <dgm:pt modelId="{87640E8F-E3F0-AD4B-81D1-5F3C4E44E90A}" type="pres">
      <dgm:prSet presAssocID="{4DDF848D-367A-46E0-BAEF-46A61FCAEF92}" presName="sp" presStyleCnt="0"/>
      <dgm:spPr/>
    </dgm:pt>
    <dgm:pt modelId="{2BD66ACA-8968-694E-9DC0-F09C74CEC680}" type="pres">
      <dgm:prSet presAssocID="{15254382-3801-4736-8E5E-25FD5C05D2EB}" presName="linNode" presStyleCnt="0"/>
      <dgm:spPr/>
    </dgm:pt>
    <dgm:pt modelId="{AE694756-8DB4-6F4A-97EF-2C8BA8B88A64}" type="pres">
      <dgm:prSet presAssocID="{15254382-3801-4736-8E5E-25FD5C05D2EB}" presName="parentText" presStyleLbl="node1" presStyleIdx="4" presStyleCnt="5" custScaleX="259438">
        <dgm:presLayoutVars>
          <dgm:chMax val="1"/>
          <dgm:bulletEnabled val="1"/>
        </dgm:presLayoutVars>
      </dgm:prSet>
      <dgm:spPr/>
    </dgm:pt>
  </dgm:ptLst>
  <dgm:cxnLst>
    <dgm:cxn modelId="{3E100A20-686E-412D-99F1-7D311B77252E}" srcId="{BC245084-1BEE-4C77-8321-738D74E6DA76}" destId="{B43379AD-B3B2-4A22-8A93-EBBD02138CF0}" srcOrd="2" destOrd="0" parTransId="{B3DCE95A-4401-4D72-8F0C-1244FD3180B7}" sibTransId="{013A14F9-7CEE-4D4F-9782-BE227A8E2007}"/>
    <dgm:cxn modelId="{87F58125-A538-284C-A785-80AB28775C83}" type="presOf" srcId="{A21EAC9E-C4DF-4EF1-8EEF-EED3E146C7B3}" destId="{3871691B-F44C-7E40-BE7B-801947254F57}" srcOrd="0" destOrd="0" presId="urn:microsoft.com/office/officeart/2005/8/layout/vList5"/>
    <dgm:cxn modelId="{6E46A92A-A3D9-4BAB-84A4-A6C726C10669}" srcId="{BC245084-1BEE-4C77-8321-738D74E6DA76}" destId="{280ED4AD-6F3E-42FD-A990-C12F9E48DEFC}" srcOrd="1" destOrd="0" parTransId="{B733D7F4-28D6-4205-843F-8E68879DDDFA}" sibTransId="{886797F6-D3AE-43D8-A6D3-E328E2DA817C}"/>
    <dgm:cxn modelId="{4CB9512C-DD02-304B-818E-7BE5CE89CE38}" type="presOf" srcId="{B43379AD-B3B2-4A22-8A93-EBBD02138CF0}" destId="{2F521253-B72F-C64E-B3AE-150282865F9A}" srcOrd="0" destOrd="0" presId="urn:microsoft.com/office/officeart/2005/8/layout/vList5"/>
    <dgm:cxn modelId="{A4DEC049-66C1-424E-947B-A0999E02722F}" srcId="{BC245084-1BEE-4C77-8321-738D74E6DA76}" destId="{A21EAC9E-C4DF-4EF1-8EEF-EED3E146C7B3}" srcOrd="3" destOrd="0" parTransId="{AF751055-3128-4695-A006-9FC2C05B500B}" sibTransId="{4DDF848D-367A-46E0-BAEF-46A61FCAEF92}"/>
    <dgm:cxn modelId="{586D5553-467F-4146-B4B8-14A343CF7859}" type="presOf" srcId="{15254382-3801-4736-8E5E-25FD5C05D2EB}" destId="{AE694756-8DB4-6F4A-97EF-2C8BA8B88A64}" srcOrd="0" destOrd="0" presId="urn:microsoft.com/office/officeart/2005/8/layout/vList5"/>
    <dgm:cxn modelId="{F4DE9771-8E0E-4EA2-8145-159291531F79}" srcId="{BC245084-1BEE-4C77-8321-738D74E6DA76}" destId="{7345E5C9-3732-47C1-A4C0-84E50A95656C}" srcOrd="0" destOrd="0" parTransId="{2B62EA57-4A3D-4DFF-9A5D-1657A233F696}" sibTransId="{64FC259B-ABD9-43D7-B499-F1620EE2452E}"/>
    <dgm:cxn modelId="{081AC1B0-6D2E-4783-BC9C-ED7E122ACD02}" srcId="{BC245084-1BEE-4C77-8321-738D74E6DA76}" destId="{15254382-3801-4736-8E5E-25FD5C05D2EB}" srcOrd="4" destOrd="0" parTransId="{0A508714-E15A-4FAB-BDB4-398BC302CD40}" sibTransId="{7F070EB6-1001-4D96-9A2A-22CD7DD86DA0}"/>
    <dgm:cxn modelId="{DFA5C4B0-9F9C-5142-9B0E-363A0714E5AD}" type="presOf" srcId="{280ED4AD-6F3E-42FD-A990-C12F9E48DEFC}" destId="{1BB2D058-5F55-734E-96BA-4737CCE47C68}" srcOrd="0" destOrd="0" presId="urn:microsoft.com/office/officeart/2005/8/layout/vList5"/>
    <dgm:cxn modelId="{393C33DC-AD10-F74B-99F2-1E1D751369DB}" type="presOf" srcId="{BC245084-1BEE-4C77-8321-738D74E6DA76}" destId="{689C251F-1558-B54B-A2B1-E239C77A3024}" srcOrd="0" destOrd="0" presId="urn:microsoft.com/office/officeart/2005/8/layout/vList5"/>
    <dgm:cxn modelId="{F7FC13EC-6DD3-7847-93B6-80402154E53C}" type="presOf" srcId="{7345E5C9-3732-47C1-A4C0-84E50A95656C}" destId="{C6A1E647-16B5-604B-94EF-69E11DFE94D7}" srcOrd="0" destOrd="0" presId="urn:microsoft.com/office/officeart/2005/8/layout/vList5"/>
    <dgm:cxn modelId="{0A32390E-202B-E34E-8BEA-9755F9C99896}" type="presParOf" srcId="{689C251F-1558-B54B-A2B1-E239C77A3024}" destId="{BCFF8443-A850-D14E-9FFD-92FD1BB7A088}" srcOrd="0" destOrd="0" presId="urn:microsoft.com/office/officeart/2005/8/layout/vList5"/>
    <dgm:cxn modelId="{CA1860EF-F984-3547-BB93-328549ECB057}" type="presParOf" srcId="{BCFF8443-A850-D14E-9FFD-92FD1BB7A088}" destId="{C6A1E647-16B5-604B-94EF-69E11DFE94D7}" srcOrd="0" destOrd="0" presId="urn:microsoft.com/office/officeart/2005/8/layout/vList5"/>
    <dgm:cxn modelId="{A522C6C5-1796-A441-BC4F-6A3AE383BA81}" type="presParOf" srcId="{689C251F-1558-B54B-A2B1-E239C77A3024}" destId="{15D1FD24-D6C2-FB4D-A720-D4E5ACFC98BE}" srcOrd="1" destOrd="0" presId="urn:microsoft.com/office/officeart/2005/8/layout/vList5"/>
    <dgm:cxn modelId="{CF2F8960-7B3C-7049-B6E5-DB107F480072}" type="presParOf" srcId="{689C251F-1558-B54B-A2B1-E239C77A3024}" destId="{52C40B7E-34E3-CF4F-B4F2-0D4C1C6FAC08}" srcOrd="2" destOrd="0" presId="urn:microsoft.com/office/officeart/2005/8/layout/vList5"/>
    <dgm:cxn modelId="{F7851B50-3118-5041-BCE1-3EC5AB149E46}" type="presParOf" srcId="{52C40B7E-34E3-CF4F-B4F2-0D4C1C6FAC08}" destId="{1BB2D058-5F55-734E-96BA-4737CCE47C68}" srcOrd="0" destOrd="0" presId="urn:microsoft.com/office/officeart/2005/8/layout/vList5"/>
    <dgm:cxn modelId="{99627B0B-3E3A-B34C-9D4E-E75276799E40}" type="presParOf" srcId="{689C251F-1558-B54B-A2B1-E239C77A3024}" destId="{F4C9CAAD-0B42-BA4B-BD83-4B913DDDDB81}" srcOrd="3" destOrd="0" presId="urn:microsoft.com/office/officeart/2005/8/layout/vList5"/>
    <dgm:cxn modelId="{8F6D73D4-25C6-7446-BCB2-44C89763E93D}" type="presParOf" srcId="{689C251F-1558-B54B-A2B1-E239C77A3024}" destId="{2056569C-9956-ED4A-B0DA-72E82A805D94}" srcOrd="4" destOrd="0" presId="urn:microsoft.com/office/officeart/2005/8/layout/vList5"/>
    <dgm:cxn modelId="{5D2ADB16-1197-B149-B162-FB291F2B0DA4}" type="presParOf" srcId="{2056569C-9956-ED4A-B0DA-72E82A805D94}" destId="{2F521253-B72F-C64E-B3AE-150282865F9A}" srcOrd="0" destOrd="0" presId="urn:microsoft.com/office/officeart/2005/8/layout/vList5"/>
    <dgm:cxn modelId="{28B870EB-0531-684C-83CB-0B06BAC4BDC9}" type="presParOf" srcId="{689C251F-1558-B54B-A2B1-E239C77A3024}" destId="{2167B918-78FA-B540-9CB1-5C6A7C452512}" srcOrd="5" destOrd="0" presId="urn:microsoft.com/office/officeart/2005/8/layout/vList5"/>
    <dgm:cxn modelId="{728A1CFE-352E-9E42-A6D1-96E890F99AE0}" type="presParOf" srcId="{689C251F-1558-B54B-A2B1-E239C77A3024}" destId="{A501EAAF-8008-8147-8E51-5D0016C6F39B}" srcOrd="6" destOrd="0" presId="urn:microsoft.com/office/officeart/2005/8/layout/vList5"/>
    <dgm:cxn modelId="{B379437E-1BDB-954B-98F1-91D182141C99}" type="presParOf" srcId="{A501EAAF-8008-8147-8E51-5D0016C6F39B}" destId="{3871691B-F44C-7E40-BE7B-801947254F57}" srcOrd="0" destOrd="0" presId="urn:microsoft.com/office/officeart/2005/8/layout/vList5"/>
    <dgm:cxn modelId="{5ED1EAC1-A684-0143-B91B-474D129DF8E1}" type="presParOf" srcId="{689C251F-1558-B54B-A2B1-E239C77A3024}" destId="{87640E8F-E3F0-AD4B-81D1-5F3C4E44E90A}" srcOrd="7" destOrd="0" presId="urn:microsoft.com/office/officeart/2005/8/layout/vList5"/>
    <dgm:cxn modelId="{19AB4898-74FB-564F-8F13-DC5436ED08AA}" type="presParOf" srcId="{689C251F-1558-B54B-A2B1-E239C77A3024}" destId="{2BD66ACA-8968-694E-9DC0-F09C74CEC680}" srcOrd="8" destOrd="0" presId="urn:microsoft.com/office/officeart/2005/8/layout/vList5"/>
    <dgm:cxn modelId="{74009A5B-58F5-1148-ADBF-E64B39A093E6}" type="presParOf" srcId="{2BD66ACA-8968-694E-9DC0-F09C74CEC680}" destId="{AE694756-8DB4-6F4A-97EF-2C8BA8B88A6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766DE3-1B16-4FFD-9637-8D58B885DAE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093E91D1-70EA-40CD-87CB-B1AF9C055D0B}">
      <dgm:prSet custT="1"/>
      <dgm:spPr/>
      <dgm:t>
        <a:bodyPr/>
        <a:lstStyle/>
        <a:p>
          <a:r>
            <a:rPr lang="en-CH" sz="1600" dirty="0">
              <a:latin typeface="Verdana" panose="020B0604030504040204" pitchFamily="34" charset="0"/>
              <a:ea typeface="Verdana" panose="020B0604030504040204" pitchFamily="34" charset="0"/>
              <a:cs typeface="Verdana" panose="020B0604030504040204" pitchFamily="34" charset="0"/>
            </a:rPr>
            <a:t>Holistic</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B1ED756F-B6C7-4C50-8B13-13DADFC8876F}" type="parTrans" cxnId="{1A9DD741-6DEA-438C-A221-B37C6A019251}">
      <dgm:prSet/>
      <dgm:spPr/>
      <dgm:t>
        <a:bodyPr/>
        <a:lstStyle/>
        <a:p>
          <a:endParaRPr lang="en-US" sz="1400"/>
        </a:p>
      </dgm:t>
    </dgm:pt>
    <dgm:pt modelId="{E06097A4-51E6-4351-9647-56E8ECFBA3CE}" type="sibTrans" cxnId="{1A9DD741-6DEA-438C-A221-B37C6A019251}">
      <dgm:prSet/>
      <dgm:spPr/>
      <dgm:t>
        <a:bodyPr/>
        <a:lstStyle/>
        <a:p>
          <a:endParaRPr lang="en-US" sz="1400"/>
        </a:p>
      </dgm:t>
    </dgm:pt>
    <dgm:pt modelId="{9892B1E6-BEAF-48D9-A29C-DC566546915E}">
      <dgm:prSet custT="1"/>
      <dgm:spPr/>
      <dgm:t>
        <a:bodyPr/>
        <a:lstStyle/>
        <a:p>
          <a:r>
            <a:rPr lang="en-CH" sz="1600" dirty="0">
              <a:latin typeface="Verdana" panose="020B0604030504040204" pitchFamily="34" charset="0"/>
              <a:ea typeface="Verdana" panose="020B0604030504040204" pitchFamily="34" charset="0"/>
              <a:cs typeface="Verdana" panose="020B0604030504040204" pitchFamily="34" charset="0"/>
            </a:rPr>
            <a:t>Mental Wellness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D880614D-B5F0-4132-BCDF-01CA78669988}" type="parTrans" cxnId="{DCDE19A2-61D6-4640-85C2-E99CBCB8537A}">
      <dgm:prSet/>
      <dgm:spPr/>
      <dgm:t>
        <a:bodyPr/>
        <a:lstStyle/>
        <a:p>
          <a:endParaRPr lang="en-US" sz="1400"/>
        </a:p>
      </dgm:t>
    </dgm:pt>
    <dgm:pt modelId="{82B805A4-2121-49BE-B66D-508E7D188824}" type="sibTrans" cxnId="{DCDE19A2-61D6-4640-85C2-E99CBCB8537A}">
      <dgm:prSet/>
      <dgm:spPr/>
      <dgm:t>
        <a:bodyPr/>
        <a:lstStyle/>
        <a:p>
          <a:endParaRPr lang="en-US" sz="1400"/>
        </a:p>
      </dgm:t>
    </dgm:pt>
    <dgm:pt modelId="{756A64FE-9D22-48D9-9985-8B2A90AB3F8C}">
      <dgm:prSet custT="1"/>
      <dgm:spPr/>
      <dgm:t>
        <a:bodyPr/>
        <a:lstStyle/>
        <a:p>
          <a:r>
            <a:rPr lang="en-CH" sz="1600" dirty="0">
              <a:latin typeface="Verdana" panose="020B0604030504040204" pitchFamily="34" charset="0"/>
              <a:ea typeface="Verdana" panose="020B0604030504040204" pitchFamily="34" charset="0"/>
              <a:cs typeface="Verdana" panose="020B0604030504040204" pitchFamily="34" charset="0"/>
            </a:rPr>
            <a:t>Diversity Equity Inclusion</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8E740CD8-A79D-4369-9143-8B8C43F317B6}" type="parTrans" cxnId="{19CCF971-2045-40B9-AB37-948737A6170B}">
      <dgm:prSet/>
      <dgm:spPr/>
      <dgm:t>
        <a:bodyPr/>
        <a:lstStyle/>
        <a:p>
          <a:endParaRPr lang="en-US" sz="1400"/>
        </a:p>
      </dgm:t>
    </dgm:pt>
    <dgm:pt modelId="{36BA9D6F-28AA-4F8F-838B-D86B7E7B08F8}" type="sibTrans" cxnId="{19CCF971-2045-40B9-AB37-948737A6170B}">
      <dgm:prSet/>
      <dgm:spPr/>
      <dgm:t>
        <a:bodyPr/>
        <a:lstStyle/>
        <a:p>
          <a:endParaRPr lang="en-US" sz="1400"/>
        </a:p>
      </dgm:t>
    </dgm:pt>
    <dgm:pt modelId="{6B024EBA-D652-4D88-AFE3-1E6D3BCF4EAD}">
      <dgm:prSet custT="1"/>
      <dgm:spPr/>
      <dgm:t>
        <a:bodyPr/>
        <a:lstStyle/>
        <a:p>
          <a:r>
            <a:rPr lang="en-CH" sz="1600" dirty="0">
              <a:latin typeface="Verdana" panose="020B0604030504040204" pitchFamily="34" charset="0"/>
              <a:ea typeface="Verdana" panose="020B0604030504040204" pitchFamily="34" charset="0"/>
              <a:cs typeface="Verdana" panose="020B0604030504040204" pitchFamily="34" charset="0"/>
            </a:rPr>
            <a:t>Remote &amp; hybrid work</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B0F7EABC-BB92-413F-AAE0-2A859B7B7459}" type="parTrans" cxnId="{F7FFBDC0-BB49-4AEC-8A4B-7E9632FDC714}">
      <dgm:prSet/>
      <dgm:spPr/>
      <dgm:t>
        <a:bodyPr/>
        <a:lstStyle/>
        <a:p>
          <a:endParaRPr lang="en-US" sz="1400"/>
        </a:p>
      </dgm:t>
    </dgm:pt>
    <dgm:pt modelId="{40035E01-FFDA-42CC-BEF2-5C442EEDDF4D}" type="sibTrans" cxnId="{F7FFBDC0-BB49-4AEC-8A4B-7E9632FDC714}">
      <dgm:prSet/>
      <dgm:spPr/>
      <dgm:t>
        <a:bodyPr/>
        <a:lstStyle/>
        <a:p>
          <a:endParaRPr lang="en-US" sz="1400"/>
        </a:p>
      </dgm:t>
    </dgm:pt>
    <dgm:pt modelId="{BC0FFF44-52E0-4EA9-B491-5DFC20163157}">
      <dgm:prSet custT="1"/>
      <dgm:spPr/>
      <dgm:t>
        <a:bodyPr/>
        <a:lstStyle/>
        <a:p>
          <a:r>
            <a:rPr lang="en-CH" sz="1600" dirty="0">
              <a:latin typeface="Verdana" panose="020B0604030504040204" pitchFamily="34" charset="0"/>
              <a:ea typeface="Verdana" panose="020B0604030504040204" pitchFamily="34" charset="0"/>
              <a:cs typeface="Verdana" panose="020B0604030504040204" pitchFamily="34" charset="0"/>
            </a:rPr>
            <a:t>Financial Wellness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5ED4A72A-D5E5-4EDD-A572-A98CEF595804}" type="sibTrans" cxnId="{C90C5EAA-408A-4E7D-A286-B449C573D293}">
      <dgm:prSet/>
      <dgm:spPr/>
      <dgm:t>
        <a:bodyPr/>
        <a:lstStyle/>
        <a:p>
          <a:endParaRPr lang="en-US" sz="1400"/>
        </a:p>
      </dgm:t>
    </dgm:pt>
    <dgm:pt modelId="{615B3C44-1568-4F51-9311-8F3D001B8256}" type="parTrans" cxnId="{C90C5EAA-408A-4E7D-A286-B449C573D293}">
      <dgm:prSet/>
      <dgm:spPr/>
      <dgm:t>
        <a:bodyPr/>
        <a:lstStyle/>
        <a:p>
          <a:endParaRPr lang="en-US" sz="1400"/>
        </a:p>
      </dgm:t>
    </dgm:pt>
    <dgm:pt modelId="{A9659F54-49C4-EC49-900C-9CCD28075294}" type="pres">
      <dgm:prSet presAssocID="{7E766DE3-1B16-4FFD-9637-8D58B885DAEA}" presName="Name0" presStyleCnt="0">
        <dgm:presLayoutVars>
          <dgm:chMax val="7"/>
          <dgm:resizeHandles val="exact"/>
        </dgm:presLayoutVars>
      </dgm:prSet>
      <dgm:spPr/>
    </dgm:pt>
    <dgm:pt modelId="{06FF09C5-77C3-4F46-9076-6DDCD3A62476}" type="pres">
      <dgm:prSet presAssocID="{7E766DE3-1B16-4FFD-9637-8D58B885DAEA}" presName="comp1" presStyleCnt="0"/>
      <dgm:spPr/>
    </dgm:pt>
    <dgm:pt modelId="{E366A5E4-440B-8C42-ACFE-993818EFD329}" type="pres">
      <dgm:prSet presAssocID="{7E766DE3-1B16-4FFD-9637-8D58B885DAEA}" presName="circle1" presStyleLbl="node1" presStyleIdx="0" presStyleCnt="5"/>
      <dgm:spPr/>
    </dgm:pt>
    <dgm:pt modelId="{9C3BBB4F-06CD-E942-893C-E71098D55C84}" type="pres">
      <dgm:prSet presAssocID="{7E766DE3-1B16-4FFD-9637-8D58B885DAEA}" presName="c1text" presStyleLbl="node1" presStyleIdx="0" presStyleCnt="5">
        <dgm:presLayoutVars>
          <dgm:bulletEnabled val="1"/>
        </dgm:presLayoutVars>
      </dgm:prSet>
      <dgm:spPr/>
    </dgm:pt>
    <dgm:pt modelId="{A937366F-0DEA-854F-A8A3-BC1523D43709}" type="pres">
      <dgm:prSet presAssocID="{7E766DE3-1B16-4FFD-9637-8D58B885DAEA}" presName="comp2" presStyleCnt="0"/>
      <dgm:spPr/>
    </dgm:pt>
    <dgm:pt modelId="{DF942FBC-D2BD-2C4B-ACF3-1408632CBB2B}" type="pres">
      <dgm:prSet presAssocID="{7E766DE3-1B16-4FFD-9637-8D58B885DAEA}" presName="circle2" presStyleLbl="node1" presStyleIdx="1" presStyleCnt="5"/>
      <dgm:spPr/>
    </dgm:pt>
    <dgm:pt modelId="{8D1837C5-18C3-FF46-B6CF-A3DA1A5B09F2}" type="pres">
      <dgm:prSet presAssocID="{7E766DE3-1B16-4FFD-9637-8D58B885DAEA}" presName="c2text" presStyleLbl="node1" presStyleIdx="1" presStyleCnt="5">
        <dgm:presLayoutVars>
          <dgm:bulletEnabled val="1"/>
        </dgm:presLayoutVars>
      </dgm:prSet>
      <dgm:spPr/>
    </dgm:pt>
    <dgm:pt modelId="{010F22DD-551E-2744-A078-28A82F55EF05}" type="pres">
      <dgm:prSet presAssocID="{7E766DE3-1B16-4FFD-9637-8D58B885DAEA}" presName="comp3" presStyleCnt="0"/>
      <dgm:spPr/>
    </dgm:pt>
    <dgm:pt modelId="{39C03DF6-DA71-084C-BC29-6EE5B4C23ABB}" type="pres">
      <dgm:prSet presAssocID="{7E766DE3-1B16-4FFD-9637-8D58B885DAEA}" presName="circle3" presStyleLbl="node1" presStyleIdx="2" presStyleCnt="5"/>
      <dgm:spPr/>
    </dgm:pt>
    <dgm:pt modelId="{9AAA401A-242C-D94F-8145-334843A6F42A}" type="pres">
      <dgm:prSet presAssocID="{7E766DE3-1B16-4FFD-9637-8D58B885DAEA}" presName="c3text" presStyleLbl="node1" presStyleIdx="2" presStyleCnt="5">
        <dgm:presLayoutVars>
          <dgm:bulletEnabled val="1"/>
        </dgm:presLayoutVars>
      </dgm:prSet>
      <dgm:spPr/>
    </dgm:pt>
    <dgm:pt modelId="{63540F8A-9D6D-5A4C-9EA0-7ECAF0AB7CEA}" type="pres">
      <dgm:prSet presAssocID="{7E766DE3-1B16-4FFD-9637-8D58B885DAEA}" presName="comp4" presStyleCnt="0"/>
      <dgm:spPr/>
    </dgm:pt>
    <dgm:pt modelId="{BC4AA294-AC0C-ED4F-8D6E-0AB1AB44763C}" type="pres">
      <dgm:prSet presAssocID="{7E766DE3-1B16-4FFD-9637-8D58B885DAEA}" presName="circle4" presStyleLbl="node1" presStyleIdx="3" presStyleCnt="5"/>
      <dgm:spPr/>
    </dgm:pt>
    <dgm:pt modelId="{46E23F74-B768-AA4D-A9D1-B695D716A59D}" type="pres">
      <dgm:prSet presAssocID="{7E766DE3-1B16-4FFD-9637-8D58B885DAEA}" presName="c4text" presStyleLbl="node1" presStyleIdx="3" presStyleCnt="5">
        <dgm:presLayoutVars>
          <dgm:bulletEnabled val="1"/>
        </dgm:presLayoutVars>
      </dgm:prSet>
      <dgm:spPr/>
    </dgm:pt>
    <dgm:pt modelId="{86B0D4DB-03E9-714E-B9F7-834BB983E191}" type="pres">
      <dgm:prSet presAssocID="{7E766DE3-1B16-4FFD-9637-8D58B885DAEA}" presName="comp5" presStyleCnt="0"/>
      <dgm:spPr/>
    </dgm:pt>
    <dgm:pt modelId="{55539D15-B956-E648-9549-75E21470D5A2}" type="pres">
      <dgm:prSet presAssocID="{7E766DE3-1B16-4FFD-9637-8D58B885DAEA}" presName="circle5" presStyleLbl="node1" presStyleIdx="4" presStyleCnt="5"/>
      <dgm:spPr/>
    </dgm:pt>
    <dgm:pt modelId="{B984A3B7-5F75-FF42-A78B-42A1843BB514}" type="pres">
      <dgm:prSet presAssocID="{7E766DE3-1B16-4FFD-9637-8D58B885DAEA}" presName="c5text" presStyleLbl="node1" presStyleIdx="4" presStyleCnt="5">
        <dgm:presLayoutVars>
          <dgm:bulletEnabled val="1"/>
        </dgm:presLayoutVars>
      </dgm:prSet>
      <dgm:spPr/>
    </dgm:pt>
  </dgm:ptLst>
  <dgm:cxnLst>
    <dgm:cxn modelId="{F6DC3B2B-A3D3-1744-AF55-FFD62077C59C}" type="presOf" srcId="{BC0FFF44-52E0-4EA9-B491-5DFC20163157}" destId="{55539D15-B956-E648-9549-75E21470D5A2}" srcOrd="0" destOrd="0" presId="urn:microsoft.com/office/officeart/2005/8/layout/venn2"/>
    <dgm:cxn modelId="{3454222E-5410-FF42-8FDD-2A24FF0B9E44}" type="presOf" srcId="{9892B1E6-BEAF-48D9-A29C-DC566546915E}" destId="{8D1837C5-18C3-FF46-B6CF-A3DA1A5B09F2}" srcOrd="1" destOrd="0" presId="urn:microsoft.com/office/officeart/2005/8/layout/venn2"/>
    <dgm:cxn modelId="{1A9DD741-6DEA-438C-A221-B37C6A019251}" srcId="{7E766DE3-1B16-4FFD-9637-8D58B885DAEA}" destId="{093E91D1-70EA-40CD-87CB-B1AF9C055D0B}" srcOrd="0" destOrd="0" parTransId="{B1ED756F-B6C7-4C50-8B13-13DADFC8876F}" sibTransId="{E06097A4-51E6-4351-9647-56E8ECFBA3CE}"/>
    <dgm:cxn modelId="{4B6DCE44-7BB7-4343-8FF1-387E6CBD9937}" type="presOf" srcId="{756A64FE-9D22-48D9-9985-8B2A90AB3F8C}" destId="{9AAA401A-242C-D94F-8145-334843A6F42A}" srcOrd="1" destOrd="0" presId="urn:microsoft.com/office/officeart/2005/8/layout/venn2"/>
    <dgm:cxn modelId="{19CCF971-2045-40B9-AB37-948737A6170B}" srcId="{7E766DE3-1B16-4FFD-9637-8D58B885DAEA}" destId="{756A64FE-9D22-48D9-9985-8B2A90AB3F8C}" srcOrd="2" destOrd="0" parTransId="{8E740CD8-A79D-4369-9143-8B8C43F317B6}" sibTransId="{36BA9D6F-28AA-4F8F-838B-D86B7E7B08F8}"/>
    <dgm:cxn modelId="{4CF85582-54B6-3646-AFA6-6C3F76525862}" type="presOf" srcId="{6B024EBA-D652-4D88-AFE3-1E6D3BCF4EAD}" destId="{46E23F74-B768-AA4D-A9D1-B695D716A59D}" srcOrd="1" destOrd="0" presId="urn:microsoft.com/office/officeart/2005/8/layout/venn2"/>
    <dgm:cxn modelId="{32884C96-08CB-EA49-8A2C-559DC9BD5E8C}" type="presOf" srcId="{9892B1E6-BEAF-48D9-A29C-DC566546915E}" destId="{DF942FBC-D2BD-2C4B-ACF3-1408632CBB2B}" srcOrd="0" destOrd="0" presId="urn:microsoft.com/office/officeart/2005/8/layout/venn2"/>
    <dgm:cxn modelId="{DCDE19A2-61D6-4640-85C2-E99CBCB8537A}" srcId="{7E766DE3-1B16-4FFD-9637-8D58B885DAEA}" destId="{9892B1E6-BEAF-48D9-A29C-DC566546915E}" srcOrd="1" destOrd="0" parTransId="{D880614D-B5F0-4132-BCDF-01CA78669988}" sibTransId="{82B805A4-2121-49BE-B66D-508E7D188824}"/>
    <dgm:cxn modelId="{53BEBBA6-3273-534F-8031-8D9C8788E534}" type="presOf" srcId="{093E91D1-70EA-40CD-87CB-B1AF9C055D0B}" destId="{E366A5E4-440B-8C42-ACFE-993818EFD329}" srcOrd="0" destOrd="0" presId="urn:microsoft.com/office/officeart/2005/8/layout/venn2"/>
    <dgm:cxn modelId="{99949DA9-D039-8A44-9443-1C02E48D7C03}" type="presOf" srcId="{BC0FFF44-52E0-4EA9-B491-5DFC20163157}" destId="{B984A3B7-5F75-FF42-A78B-42A1843BB514}" srcOrd="1" destOrd="0" presId="urn:microsoft.com/office/officeart/2005/8/layout/venn2"/>
    <dgm:cxn modelId="{C90C5EAA-408A-4E7D-A286-B449C573D293}" srcId="{7E766DE3-1B16-4FFD-9637-8D58B885DAEA}" destId="{BC0FFF44-52E0-4EA9-B491-5DFC20163157}" srcOrd="4" destOrd="0" parTransId="{615B3C44-1568-4F51-9311-8F3D001B8256}" sibTransId="{5ED4A72A-D5E5-4EDD-A572-A98CEF595804}"/>
    <dgm:cxn modelId="{F7FFBDC0-BB49-4AEC-8A4B-7E9632FDC714}" srcId="{7E766DE3-1B16-4FFD-9637-8D58B885DAEA}" destId="{6B024EBA-D652-4D88-AFE3-1E6D3BCF4EAD}" srcOrd="3" destOrd="0" parTransId="{B0F7EABC-BB92-413F-AAE0-2A859B7B7459}" sibTransId="{40035E01-FFDA-42CC-BEF2-5C442EEDDF4D}"/>
    <dgm:cxn modelId="{118666CB-34A0-6848-998C-90339600425A}" type="presOf" srcId="{6B024EBA-D652-4D88-AFE3-1E6D3BCF4EAD}" destId="{BC4AA294-AC0C-ED4F-8D6E-0AB1AB44763C}" srcOrd="0" destOrd="0" presId="urn:microsoft.com/office/officeart/2005/8/layout/venn2"/>
    <dgm:cxn modelId="{062C82D4-79AA-B64D-8BDA-AC77E239CB53}" type="presOf" srcId="{756A64FE-9D22-48D9-9985-8B2A90AB3F8C}" destId="{39C03DF6-DA71-084C-BC29-6EE5B4C23ABB}" srcOrd="0" destOrd="0" presId="urn:microsoft.com/office/officeart/2005/8/layout/venn2"/>
    <dgm:cxn modelId="{224AFCDF-7F17-EB4A-BA66-04DFC43D6D21}" type="presOf" srcId="{7E766DE3-1B16-4FFD-9637-8D58B885DAEA}" destId="{A9659F54-49C4-EC49-900C-9CCD28075294}" srcOrd="0" destOrd="0" presId="urn:microsoft.com/office/officeart/2005/8/layout/venn2"/>
    <dgm:cxn modelId="{54228FE8-9437-DB4D-8971-55FC1A518254}" type="presOf" srcId="{093E91D1-70EA-40CD-87CB-B1AF9C055D0B}" destId="{9C3BBB4F-06CD-E942-893C-E71098D55C84}" srcOrd="1" destOrd="0" presId="urn:microsoft.com/office/officeart/2005/8/layout/venn2"/>
    <dgm:cxn modelId="{3AAB0560-2977-264C-B05A-795FC7AF691D}" type="presParOf" srcId="{A9659F54-49C4-EC49-900C-9CCD28075294}" destId="{06FF09C5-77C3-4F46-9076-6DDCD3A62476}" srcOrd="0" destOrd="0" presId="urn:microsoft.com/office/officeart/2005/8/layout/venn2"/>
    <dgm:cxn modelId="{FD3E9712-8C6B-6E47-A9B1-F9FB6BE358CE}" type="presParOf" srcId="{06FF09C5-77C3-4F46-9076-6DDCD3A62476}" destId="{E366A5E4-440B-8C42-ACFE-993818EFD329}" srcOrd="0" destOrd="0" presId="urn:microsoft.com/office/officeart/2005/8/layout/venn2"/>
    <dgm:cxn modelId="{E7ECC6D9-66C3-6544-B5A7-9FE9DEC35005}" type="presParOf" srcId="{06FF09C5-77C3-4F46-9076-6DDCD3A62476}" destId="{9C3BBB4F-06CD-E942-893C-E71098D55C84}" srcOrd="1" destOrd="0" presId="urn:microsoft.com/office/officeart/2005/8/layout/venn2"/>
    <dgm:cxn modelId="{767DBD9B-8BDF-CF40-B10B-78ADE623A354}" type="presParOf" srcId="{A9659F54-49C4-EC49-900C-9CCD28075294}" destId="{A937366F-0DEA-854F-A8A3-BC1523D43709}" srcOrd="1" destOrd="0" presId="urn:microsoft.com/office/officeart/2005/8/layout/venn2"/>
    <dgm:cxn modelId="{AFAECB2A-0D68-DA40-943C-45749A0436F1}" type="presParOf" srcId="{A937366F-0DEA-854F-A8A3-BC1523D43709}" destId="{DF942FBC-D2BD-2C4B-ACF3-1408632CBB2B}" srcOrd="0" destOrd="0" presId="urn:microsoft.com/office/officeart/2005/8/layout/venn2"/>
    <dgm:cxn modelId="{745774A5-AC3F-0D44-AC23-2F7BF60E2E45}" type="presParOf" srcId="{A937366F-0DEA-854F-A8A3-BC1523D43709}" destId="{8D1837C5-18C3-FF46-B6CF-A3DA1A5B09F2}" srcOrd="1" destOrd="0" presId="urn:microsoft.com/office/officeart/2005/8/layout/venn2"/>
    <dgm:cxn modelId="{1D95ACF7-43EC-534C-BBD4-B8B390D487F4}" type="presParOf" srcId="{A9659F54-49C4-EC49-900C-9CCD28075294}" destId="{010F22DD-551E-2744-A078-28A82F55EF05}" srcOrd="2" destOrd="0" presId="urn:microsoft.com/office/officeart/2005/8/layout/venn2"/>
    <dgm:cxn modelId="{48A3B69C-569A-7E48-BF54-F39D7DA5B4FE}" type="presParOf" srcId="{010F22DD-551E-2744-A078-28A82F55EF05}" destId="{39C03DF6-DA71-084C-BC29-6EE5B4C23ABB}" srcOrd="0" destOrd="0" presId="urn:microsoft.com/office/officeart/2005/8/layout/venn2"/>
    <dgm:cxn modelId="{9722C6E0-6C84-FC45-B468-63131C6B4D51}" type="presParOf" srcId="{010F22DD-551E-2744-A078-28A82F55EF05}" destId="{9AAA401A-242C-D94F-8145-334843A6F42A}" srcOrd="1" destOrd="0" presId="urn:microsoft.com/office/officeart/2005/8/layout/venn2"/>
    <dgm:cxn modelId="{25552EF8-81C6-6549-8D0A-251248C79BF1}" type="presParOf" srcId="{A9659F54-49C4-EC49-900C-9CCD28075294}" destId="{63540F8A-9D6D-5A4C-9EA0-7ECAF0AB7CEA}" srcOrd="3" destOrd="0" presId="urn:microsoft.com/office/officeart/2005/8/layout/venn2"/>
    <dgm:cxn modelId="{C44471D8-5B09-AB46-B6D3-A57ED21EF84E}" type="presParOf" srcId="{63540F8A-9D6D-5A4C-9EA0-7ECAF0AB7CEA}" destId="{BC4AA294-AC0C-ED4F-8D6E-0AB1AB44763C}" srcOrd="0" destOrd="0" presId="urn:microsoft.com/office/officeart/2005/8/layout/venn2"/>
    <dgm:cxn modelId="{75D59772-0EAA-2F47-B07B-C7C70E3C16B3}" type="presParOf" srcId="{63540F8A-9D6D-5A4C-9EA0-7ECAF0AB7CEA}" destId="{46E23F74-B768-AA4D-A9D1-B695D716A59D}" srcOrd="1" destOrd="0" presId="urn:microsoft.com/office/officeart/2005/8/layout/venn2"/>
    <dgm:cxn modelId="{882F1CEC-429C-744E-809D-6FBD45C91E4F}" type="presParOf" srcId="{A9659F54-49C4-EC49-900C-9CCD28075294}" destId="{86B0D4DB-03E9-714E-B9F7-834BB983E191}" srcOrd="4" destOrd="0" presId="urn:microsoft.com/office/officeart/2005/8/layout/venn2"/>
    <dgm:cxn modelId="{4971125F-F039-C944-95BE-8679AA1E3B86}" type="presParOf" srcId="{86B0D4DB-03E9-714E-B9F7-834BB983E191}" destId="{55539D15-B956-E648-9549-75E21470D5A2}" srcOrd="0" destOrd="0" presId="urn:microsoft.com/office/officeart/2005/8/layout/venn2"/>
    <dgm:cxn modelId="{82F9D8A4-7360-E54D-B636-8912019366F6}" type="presParOf" srcId="{86B0D4DB-03E9-714E-B9F7-834BB983E191}" destId="{B984A3B7-5F75-FF42-A78B-42A1843BB51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A862B3-3D79-4396-9C74-E683804B5AFD}" type="doc">
      <dgm:prSet loTypeId="urn:microsoft.com/office/officeart/2005/8/layout/chart3" loCatId="list" qsTypeId="urn:microsoft.com/office/officeart/2005/8/quickstyle/simple1" qsCatId="simple" csTypeId="urn:microsoft.com/office/officeart/2005/8/colors/accent1_2" csCatId="accent1" phldr="1"/>
      <dgm:spPr/>
      <dgm:t>
        <a:bodyPr/>
        <a:lstStyle/>
        <a:p>
          <a:endParaRPr lang="en-US"/>
        </a:p>
      </dgm:t>
    </dgm:pt>
    <dgm:pt modelId="{2D524E73-ED48-204D-9814-FB17FB07C7C7}">
      <dgm:prSet custT="1"/>
      <dgm:spPr/>
      <dgm:t>
        <a:bodyPr/>
        <a:lstStyle/>
        <a:p>
          <a:r>
            <a:rPr lang="en-US" sz="3200" i="0" dirty="0">
              <a:latin typeface="Verdana" panose="020B0604030504040204" pitchFamily="34" charset="0"/>
              <a:ea typeface="Verdana" panose="020B0604030504040204" pitchFamily="34" charset="0"/>
              <a:cs typeface="Verdana" panose="020B0604030504040204" pitchFamily="34" charset="0"/>
            </a:rPr>
            <a:t>Physical</a:t>
          </a:r>
          <a:endParaRPr lang="en-CH" sz="3200" i="0" dirty="0">
            <a:latin typeface="Verdana" panose="020B0604030504040204" pitchFamily="34" charset="0"/>
            <a:ea typeface="Verdana" panose="020B0604030504040204" pitchFamily="34" charset="0"/>
            <a:cs typeface="Verdana" panose="020B0604030504040204" pitchFamily="34" charset="0"/>
          </a:endParaRPr>
        </a:p>
      </dgm:t>
    </dgm:pt>
    <dgm:pt modelId="{0B64366F-4244-F344-A3D3-26A15E28BCF5}" type="parTrans" cxnId="{DF34DCC6-FF92-D749-809E-CD6F232DAD2D}">
      <dgm:prSet/>
      <dgm:spPr/>
      <dgm:t>
        <a:bodyPr/>
        <a:lstStyle/>
        <a:p>
          <a:endParaRPr lang="en-GB"/>
        </a:p>
      </dgm:t>
    </dgm:pt>
    <dgm:pt modelId="{C4F3A2E1-B65A-BA4F-8C1C-95CF248BCB77}" type="sibTrans" cxnId="{DF34DCC6-FF92-D749-809E-CD6F232DAD2D}">
      <dgm:prSet/>
      <dgm:spPr/>
      <dgm:t>
        <a:bodyPr/>
        <a:lstStyle/>
        <a:p>
          <a:endParaRPr lang="en-GB"/>
        </a:p>
      </dgm:t>
    </dgm:pt>
    <dgm:pt modelId="{AF4A566D-46E2-AD4E-9090-CB911361EC4A}">
      <dgm:prSet custT="1"/>
      <dgm:spPr/>
      <dgm:t>
        <a:bodyPr/>
        <a:lstStyle/>
        <a:p>
          <a:r>
            <a:rPr lang="en-US" sz="3200" i="0" dirty="0">
              <a:latin typeface="Verdana" panose="020B0604030504040204" pitchFamily="34" charset="0"/>
              <a:ea typeface="Verdana" panose="020B0604030504040204" pitchFamily="34" charset="0"/>
              <a:cs typeface="Verdana" panose="020B0604030504040204" pitchFamily="34" charset="0"/>
            </a:rPr>
            <a:t>Mental</a:t>
          </a:r>
          <a:endParaRPr lang="en-CH" sz="3200" i="0" dirty="0">
            <a:latin typeface="Verdana" panose="020B0604030504040204" pitchFamily="34" charset="0"/>
            <a:ea typeface="Verdana" panose="020B0604030504040204" pitchFamily="34" charset="0"/>
            <a:cs typeface="Verdana" panose="020B0604030504040204" pitchFamily="34" charset="0"/>
          </a:endParaRPr>
        </a:p>
      </dgm:t>
    </dgm:pt>
    <dgm:pt modelId="{EBBDAD9C-6FDE-5C41-BF0D-DF2798E8C70D}" type="parTrans" cxnId="{C884BC38-0664-0B41-85E6-82DB83B992F4}">
      <dgm:prSet/>
      <dgm:spPr/>
      <dgm:t>
        <a:bodyPr/>
        <a:lstStyle/>
        <a:p>
          <a:endParaRPr lang="en-GB"/>
        </a:p>
      </dgm:t>
    </dgm:pt>
    <dgm:pt modelId="{3E1A5A5B-232C-6D4A-AB12-1B0EBB4E7EAF}" type="sibTrans" cxnId="{C884BC38-0664-0B41-85E6-82DB83B992F4}">
      <dgm:prSet/>
      <dgm:spPr/>
      <dgm:t>
        <a:bodyPr/>
        <a:lstStyle/>
        <a:p>
          <a:endParaRPr lang="en-GB"/>
        </a:p>
      </dgm:t>
    </dgm:pt>
    <dgm:pt modelId="{8011497D-263D-AB4A-B54D-2FEC71DDEBD4}">
      <dgm:prSet custT="1"/>
      <dgm:spPr/>
      <dgm:t>
        <a:bodyPr/>
        <a:lstStyle/>
        <a:p>
          <a:r>
            <a:rPr lang="en-US" sz="3200" i="0" dirty="0">
              <a:latin typeface="Verdana" panose="020B0604030504040204" pitchFamily="34" charset="0"/>
              <a:ea typeface="Verdana" panose="020B0604030504040204" pitchFamily="34" charset="0"/>
              <a:cs typeface="Verdana" panose="020B0604030504040204" pitchFamily="34" charset="0"/>
            </a:rPr>
            <a:t>Social</a:t>
          </a:r>
          <a:endParaRPr lang="en-CH" sz="3200" i="0" dirty="0">
            <a:latin typeface="Verdana" panose="020B0604030504040204" pitchFamily="34" charset="0"/>
            <a:ea typeface="Verdana" panose="020B0604030504040204" pitchFamily="34" charset="0"/>
            <a:cs typeface="Verdana" panose="020B0604030504040204" pitchFamily="34" charset="0"/>
          </a:endParaRPr>
        </a:p>
      </dgm:t>
    </dgm:pt>
    <dgm:pt modelId="{A93B5663-6A79-1145-A880-D70804B5E651}" type="parTrans" cxnId="{BA3C7654-BCED-9843-9B57-93D6F5C87EF8}">
      <dgm:prSet/>
      <dgm:spPr/>
      <dgm:t>
        <a:bodyPr/>
        <a:lstStyle/>
        <a:p>
          <a:endParaRPr lang="en-GB"/>
        </a:p>
      </dgm:t>
    </dgm:pt>
    <dgm:pt modelId="{35B8A835-F839-3B4B-9C3C-7865167E8CA6}" type="sibTrans" cxnId="{BA3C7654-BCED-9843-9B57-93D6F5C87EF8}">
      <dgm:prSet/>
      <dgm:spPr/>
      <dgm:t>
        <a:bodyPr/>
        <a:lstStyle/>
        <a:p>
          <a:endParaRPr lang="en-GB"/>
        </a:p>
      </dgm:t>
    </dgm:pt>
    <dgm:pt modelId="{163D259F-1BDF-5843-9FA7-502C0C631207}" type="pres">
      <dgm:prSet presAssocID="{DFA862B3-3D79-4396-9C74-E683804B5AFD}" presName="compositeShape" presStyleCnt="0">
        <dgm:presLayoutVars>
          <dgm:chMax val="7"/>
          <dgm:dir/>
          <dgm:resizeHandles val="exact"/>
        </dgm:presLayoutVars>
      </dgm:prSet>
      <dgm:spPr/>
    </dgm:pt>
    <dgm:pt modelId="{043011BB-DBB1-D042-B55B-7A1A519E3EC6}" type="pres">
      <dgm:prSet presAssocID="{DFA862B3-3D79-4396-9C74-E683804B5AFD}" presName="wedge1" presStyleLbl="node1" presStyleIdx="0" presStyleCnt="3" custLinFactNeighborX="-5128" custLinFactNeighborY="3203"/>
      <dgm:spPr/>
    </dgm:pt>
    <dgm:pt modelId="{17FE1586-6BB0-1747-A673-9F2494E5039E}" type="pres">
      <dgm:prSet presAssocID="{DFA862B3-3D79-4396-9C74-E683804B5AFD}" presName="wedge1Tx" presStyleLbl="node1" presStyleIdx="0" presStyleCnt="3">
        <dgm:presLayoutVars>
          <dgm:chMax val="0"/>
          <dgm:chPref val="0"/>
          <dgm:bulletEnabled val="1"/>
        </dgm:presLayoutVars>
      </dgm:prSet>
      <dgm:spPr/>
    </dgm:pt>
    <dgm:pt modelId="{4D76F7E0-A063-2A49-B7A1-23275190533E}" type="pres">
      <dgm:prSet presAssocID="{DFA862B3-3D79-4396-9C74-E683804B5AFD}" presName="wedge2" presStyleLbl="node1" presStyleIdx="1" presStyleCnt="3"/>
      <dgm:spPr/>
    </dgm:pt>
    <dgm:pt modelId="{4903CD04-FC6A-D943-88FC-AF35D3DE7CA6}" type="pres">
      <dgm:prSet presAssocID="{DFA862B3-3D79-4396-9C74-E683804B5AFD}" presName="wedge2Tx" presStyleLbl="node1" presStyleIdx="1" presStyleCnt="3">
        <dgm:presLayoutVars>
          <dgm:chMax val="0"/>
          <dgm:chPref val="0"/>
          <dgm:bulletEnabled val="1"/>
        </dgm:presLayoutVars>
      </dgm:prSet>
      <dgm:spPr/>
    </dgm:pt>
    <dgm:pt modelId="{453B2364-5EE2-3349-85F2-1A351DEE0D71}" type="pres">
      <dgm:prSet presAssocID="{DFA862B3-3D79-4396-9C74-E683804B5AFD}" presName="wedge3" presStyleLbl="node1" presStyleIdx="2" presStyleCnt="3"/>
      <dgm:spPr/>
    </dgm:pt>
    <dgm:pt modelId="{60F87B65-1E7F-0D40-B61F-4968CC81258A}" type="pres">
      <dgm:prSet presAssocID="{DFA862B3-3D79-4396-9C74-E683804B5AFD}" presName="wedge3Tx" presStyleLbl="node1" presStyleIdx="2" presStyleCnt="3">
        <dgm:presLayoutVars>
          <dgm:chMax val="0"/>
          <dgm:chPref val="0"/>
          <dgm:bulletEnabled val="1"/>
        </dgm:presLayoutVars>
      </dgm:prSet>
      <dgm:spPr/>
    </dgm:pt>
  </dgm:ptLst>
  <dgm:cxnLst>
    <dgm:cxn modelId="{A6B87D05-13EF-1746-8BDB-47AF36D2DC5D}" type="presOf" srcId="{2D524E73-ED48-204D-9814-FB17FB07C7C7}" destId="{043011BB-DBB1-D042-B55B-7A1A519E3EC6}" srcOrd="0" destOrd="0" presId="urn:microsoft.com/office/officeart/2005/8/layout/chart3"/>
    <dgm:cxn modelId="{82DD2C2E-C5AC-4C42-B6A5-9210B7156B5B}" type="presOf" srcId="{AF4A566D-46E2-AD4E-9090-CB911361EC4A}" destId="{4903CD04-FC6A-D943-88FC-AF35D3DE7CA6}" srcOrd="1" destOrd="0" presId="urn:microsoft.com/office/officeart/2005/8/layout/chart3"/>
    <dgm:cxn modelId="{4D1D3130-EF78-9F4C-9944-3A4408E78608}" type="presOf" srcId="{8011497D-263D-AB4A-B54D-2FEC71DDEBD4}" destId="{453B2364-5EE2-3349-85F2-1A351DEE0D71}" srcOrd="0" destOrd="0" presId="urn:microsoft.com/office/officeart/2005/8/layout/chart3"/>
    <dgm:cxn modelId="{776D7E36-7D11-DA4A-AC72-5E8E0C86F853}" type="presOf" srcId="{8011497D-263D-AB4A-B54D-2FEC71DDEBD4}" destId="{60F87B65-1E7F-0D40-B61F-4968CC81258A}" srcOrd="1" destOrd="0" presId="urn:microsoft.com/office/officeart/2005/8/layout/chart3"/>
    <dgm:cxn modelId="{C884BC38-0664-0B41-85E6-82DB83B992F4}" srcId="{DFA862B3-3D79-4396-9C74-E683804B5AFD}" destId="{AF4A566D-46E2-AD4E-9090-CB911361EC4A}" srcOrd="1" destOrd="0" parTransId="{EBBDAD9C-6FDE-5C41-BF0D-DF2798E8C70D}" sibTransId="{3E1A5A5B-232C-6D4A-AB12-1B0EBB4E7EAF}"/>
    <dgm:cxn modelId="{D104D145-825F-4042-A9B7-FA3EDEF97E83}" type="presOf" srcId="{DFA862B3-3D79-4396-9C74-E683804B5AFD}" destId="{163D259F-1BDF-5843-9FA7-502C0C631207}" srcOrd="0" destOrd="0" presId="urn:microsoft.com/office/officeart/2005/8/layout/chart3"/>
    <dgm:cxn modelId="{BA3C7654-BCED-9843-9B57-93D6F5C87EF8}" srcId="{DFA862B3-3D79-4396-9C74-E683804B5AFD}" destId="{8011497D-263D-AB4A-B54D-2FEC71DDEBD4}" srcOrd="2" destOrd="0" parTransId="{A93B5663-6A79-1145-A880-D70804B5E651}" sibTransId="{35B8A835-F839-3B4B-9C3C-7865167E8CA6}"/>
    <dgm:cxn modelId="{5DA93F70-0A3D-C64B-A910-9BA736577031}" type="presOf" srcId="{2D524E73-ED48-204D-9814-FB17FB07C7C7}" destId="{17FE1586-6BB0-1747-A673-9F2494E5039E}" srcOrd="1" destOrd="0" presId="urn:microsoft.com/office/officeart/2005/8/layout/chart3"/>
    <dgm:cxn modelId="{1C9230C0-00FE-FE41-A57A-595658A15541}" type="presOf" srcId="{AF4A566D-46E2-AD4E-9090-CB911361EC4A}" destId="{4D76F7E0-A063-2A49-B7A1-23275190533E}" srcOrd="0" destOrd="0" presId="urn:microsoft.com/office/officeart/2005/8/layout/chart3"/>
    <dgm:cxn modelId="{DF34DCC6-FF92-D749-809E-CD6F232DAD2D}" srcId="{DFA862B3-3D79-4396-9C74-E683804B5AFD}" destId="{2D524E73-ED48-204D-9814-FB17FB07C7C7}" srcOrd="0" destOrd="0" parTransId="{0B64366F-4244-F344-A3D3-26A15E28BCF5}" sibTransId="{C4F3A2E1-B65A-BA4F-8C1C-95CF248BCB77}"/>
    <dgm:cxn modelId="{07EBCD27-61F1-8F41-BF32-44BB51EDD601}" type="presParOf" srcId="{163D259F-1BDF-5843-9FA7-502C0C631207}" destId="{043011BB-DBB1-D042-B55B-7A1A519E3EC6}" srcOrd="0" destOrd="0" presId="urn:microsoft.com/office/officeart/2005/8/layout/chart3"/>
    <dgm:cxn modelId="{2DBF6E40-0FC8-D240-B131-64A017959C47}" type="presParOf" srcId="{163D259F-1BDF-5843-9FA7-502C0C631207}" destId="{17FE1586-6BB0-1747-A673-9F2494E5039E}" srcOrd="1" destOrd="0" presId="urn:microsoft.com/office/officeart/2005/8/layout/chart3"/>
    <dgm:cxn modelId="{E6BA3AF4-469F-8247-BD51-907A1BCDF4B9}" type="presParOf" srcId="{163D259F-1BDF-5843-9FA7-502C0C631207}" destId="{4D76F7E0-A063-2A49-B7A1-23275190533E}" srcOrd="2" destOrd="0" presId="urn:microsoft.com/office/officeart/2005/8/layout/chart3"/>
    <dgm:cxn modelId="{18B81EB3-4726-6E48-969A-1AEED5EAD4F9}" type="presParOf" srcId="{163D259F-1BDF-5843-9FA7-502C0C631207}" destId="{4903CD04-FC6A-D943-88FC-AF35D3DE7CA6}" srcOrd="3" destOrd="0" presId="urn:microsoft.com/office/officeart/2005/8/layout/chart3"/>
    <dgm:cxn modelId="{60E015A6-C621-5C4D-B9CD-77D6DD28FAA3}" type="presParOf" srcId="{163D259F-1BDF-5843-9FA7-502C0C631207}" destId="{453B2364-5EE2-3349-85F2-1A351DEE0D71}" srcOrd="4" destOrd="0" presId="urn:microsoft.com/office/officeart/2005/8/layout/chart3"/>
    <dgm:cxn modelId="{955A7A2E-FBD0-1944-85DF-4C839C9ABBFC}" type="presParOf" srcId="{163D259F-1BDF-5843-9FA7-502C0C631207}" destId="{60F87B65-1E7F-0D40-B61F-4968CC81258A}"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D1DD62-FA8E-41D8-B3FE-AAC47B6BAD6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94A1D00-5DD6-4B87-9B04-270E45677132}">
      <dgm:prSet/>
      <dgm:spPr/>
      <dgm:t>
        <a:bodyPr/>
        <a:lstStyle/>
        <a:p>
          <a:r>
            <a:rPr lang="en-US" dirty="0"/>
            <a:t>Coach</a:t>
          </a:r>
        </a:p>
      </dgm:t>
    </dgm:pt>
    <dgm:pt modelId="{C71FAEEC-7AA2-41CB-B0DD-ECA31196A336}" type="parTrans" cxnId="{82041574-69B1-45A2-865A-15B62FD08356}">
      <dgm:prSet/>
      <dgm:spPr/>
      <dgm:t>
        <a:bodyPr/>
        <a:lstStyle/>
        <a:p>
          <a:endParaRPr lang="en-US"/>
        </a:p>
      </dgm:t>
    </dgm:pt>
    <dgm:pt modelId="{409B4A20-8C9D-47E2-8B1D-E86583930EFD}" type="sibTrans" cxnId="{82041574-69B1-45A2-865A-15B62FD08356}">
      <dgm:prSet/>
      <dgm:spPr/>
      <dgm:t>
        <a:bodyPr/>
        <a:lstStyle/>
        <a:p>
          <a:endParaRPr lang="en-US"/>
        </a:p>
      </dgm:t>
    </dgm:pt>
    <dgm:pt modelId="{36E004D0-DF95-4F6B-A05A-36950751BC07}">
      <dgm:prSet/>
      <dgm:spPr/>
      <dgm:t>
        <a:bodyPr/>
        <a:lstStyle/>
        <a:p>
          <a:r>
            <a:rPr lang="en-US" dirty="0"/>
            <a:t>Holistic Health</a:t>
          </a:r>
        </a:p>
      </dgm:t>
    </dgm:pt>
    <dgm:pt modelId="{54A2E5E6-97AA-4236-84BF-26A96E8404A3}" type="parTrans" cxnId="{8D8DE3AD-D9D7-4EE4-8758-E1F93F490D1B}">
      <dgm:prSet/>
      <dgm:spPr/>
      <dgm:t>
        <a:bodyPr/>
        <a:lstStyle/>
        <a:p>
          <a:endParaRPr lang="en-US"/>
        </a:p>
      </dgm:t>
    </dgm:pt>
    <dgm:pt modelId="{FBCD961B-2E99-42CC-9299-F94A015EC13D}" type="sibTrans" cxnId="{8D8DE3AD-D9D7-4EE4-8758-E1F93F490D1B}">
      <dgm:prSet/>
      <dgm:spPr/>
      <dgm:t>
        <a:bodyPr/>
        <a:lstStyle/>
        <a:p>
          <a:endParaRPr lang="en-US"/>
        </a:p>
      </dgm:t>
    </dgm:pt>
    <dgm:pt modelId="{CB8C89E8-4FF5-4FE9-8558-4372DD4B47DA}">
      <dgm:prSet/>
      <dgm:spPr/>
      <dgm:t>
        <a:bodyPr/>
        <a:lstStyle/>
        <a:p>
          <a:r>
            <a:rPr lang="en-US" dirty="0"/>
            <a:t>Lifestyle behaviors</a:t>
          </a:r>
        </a:p>
      </dgm:t>
    </dgm:pt>
    <dgm:pt modelId="{49E23259-7DEC-4B81-A22A-F2C9E08244C1}" type="parTrans" cxnId="{B8B89BE2-7937-4260-AF05-4E36803087E2}">
      <dgm:prSet/>
      <dgm:spPr/>
      <dgm:t>
        <a:bodyPr/>
        <a:lstStyle/>
        <a:p>
          <a:endParaRPr lang="en-US"/>
        </a:p>
      </dgm:t>
    </dgm:pt>
    <dgm:pt modelId="{81428035-DD77-4631-899D-E9CE653C68DA}" type="sibTrans" cxnId="{B8B89BE2-7937-4260-AF05-4E36803087E2}">
      <dgm:prSet/>
      <dgm:spPr/>
      <dgm:t>
        <a:bodyPr/>
        <a:lstStyle/>
        <a:p>
          <a:endParaRPr lang="en-US"/>
        </a:p>
      </dgm:t>
    </dgm:pt>
    <dgm:pt modelId="{614A24AB-ACE7-FE40-A25C-42E3E21E2652}">
      <dgm:prSet/>
      <dgm:spPr/>
      <dgm:t>
        <a:bodyPr/>
        <a:lstStyle/>
        <a:p>
          <a:r>
            <a:rPr lang="en-US" dirty="0"/>
            <a:t>Personal Strengths</a:t>
          </a:r>
        </a:p>
      </dgm:t>
    </dgm:pt>
    <dgm:pt modelId="{37BFB4D3-EB8A-B148-A015-C5D3E8F6E86F}" type="parTrans" cxnId="{9BD16310-5234-6F4E-9ACA-8ED9B73B7D69}">
      <dgm:prSet/>
      <dgm:spPr/>
      <dgm:t>
        <a:bodyPr/>
        <a:lstStyle/>
        <a:p>
          <a:endParaRPr lang="en-GB"/>
        </a:p>
      </dgm:t>
    </dgm:pt>
    <dgm:pt modelId="{95C87AE6-D1C1-E442-A9EE-7E62C5074345}" type="sibTrans" cxnId="{9BD16310-5234-6F4E-9ACA-8ED9B73B7D69}">
      <dgm:prSet/>
      <dgm:spPr/>
      <dgm:t>
        <a:bodyPr/>
        <a:lstStyle/>
        <a:p>
          <a:endParaRPr lang="en-GB"/>
        </a:p>
      </dgm:t>
    </dgm:pt>
    <dgm:pt modelId="{24E466D2-0385-8642-BA09-4B322E8DC788}">
      <dgm:prSet/>
      <dgm:spPr/>
      <dgm:t>
        <a:bodyPr/>
        <a:lstStyle/>
        <a:p>
          <a:r>
            <a:rPr lang="en-US" dirty="0"/>
            <a:t>Attitudes &amp; Beliefs</a:t>
          </a:r>
        </a:p>
      </dgm:t>
    </dgm:pt>
    <dgm:pt modelId="{E3FF0696-9389-5541-8476-423A192F434F}" type="parTrans" cxnId="{2C373206-E896-0049-8CBC-A05A95C92C62}">
      <dgm:prSet/>
      <dgm:spPr/>
      <dgm:t>
        <a:bodyPr/>
        <a:lstStyle/>
        <a:p>
          <a:endParaRPr lang="en-GB"/>
        </a:p>
      </dgm:t>
    </dgm:pt>
    <dgm:pt modelId="{1AA9DEAC-520E-BC4A-AB15-55C2B7861FC7}" type="sibTrans" cxnId="{2C373206-E896-0049-8CBC-A05A95C92C62}">
      <dgm:prSet/>
      <dgm:spPr/>
      <dgm:t>
        <a:bodyPr/>
        <a:lstStyle/>
        <a:p>
          <a:endParaRPr lang="en-GB"/>
        </a:p>
      </dgm:t>
    </dgm:pt>
    <dgm:pt modelId="{CCD91109-22C1-F54F-82E8-DA02FDFD6671}">
      <dgm:prSet/>
      <dgm:spPr/>
      <dgm:t>
        <a:bodyPr/>
        <a:lstStyle/>
        <a:p>
          <a:r>
            <a:rPr lang="en-US" dirty="0"/>
            <a:t>Executive &amp; Leadership Coach</a:t>
          </a:r>
        </a:p>
      </dgm:t>
    </dgm:pt>
    <dgm:pt modelId="{B6C5E4C4-EA37-E442-A5B5-7ADA7002C003}" type="parTrans" cxnId="{3B3E78DB-BB8A-4640-97E9-DEAFC2FD73E0}">
      <dgm:prSet/>
      <dgm:spPr/>
      <dgm:t>
        <a:bodyPr/>
        <a:lstStyle/>
        <a:p>
          <a:endParaRPr lang="en-GB"/>
        </a:p>
      </dgm:t>
    </dgm:pt>
    <dgm:pt modelId="{85D1E1F3-370F-DB46-95B2-DBEBB6FF848B}" type="sibTrans" cxnId="{3B3E78DB-BB8A-4640-97E9-DEAFC2FD73E0}">
      <dgm:prSet/>
      <dgm:spPr/>
      <dgm:t>
        <a:bodyPr/>
        <a:lstStyle/>
        <a:p>
          <a:endParaRPr lang="en-GB"/>
        </a:p>
      </dgm:t>
    </dgm:pt>
    <dgm:pt modelId="{356F1AD7-926D-3D46-AB4D-7099B3622B64}">
      <dgm:prSet/>
      <dgm:spPr/>
      <dgm:t>
        <a:bodyPr/>
        <a:lstStyle/>
        <a:p>
          <a:r>
            <a:rPr lang="en-US" dirty="0"/>
            <a:t>Personal Development</a:t>
          </a:r>
        </a:p>
      </dgm:t>
    </dgm:pt>
    <dgm:pt modelId="{9BF84E31-3353-6A4A-8DC7-ACFD087F68AF}" type="parTrans" cxnId="{CA692BF9-CCED-814C-9B5E-AF1D4A5FC59F}">
      <dgm:prSet/>
      <dgm:spPr/>
      <dgm:t>
        <a:bodyPr/>
        <a:lstStyle/>
        <a:p>
          <a:endParaRPr lang="en-GB"/>
        </a:p>
      </dgm:t>
    </dgm:pt>
    <dgm:pt modelId="{27B859A6-CB47-0541-8974-7CF52E665009}" type="sibTrans" cxnId="{CA692BF9-CCED-814C-9B5E-AF1D4A5FC59F}">
      <dgm:prSet/>
      <dgm:spPr/>
      <dgm:t>
        <a:bodyPr/>
        <a:lstStyle/>
        <a:p>
          <a:endParaRPr lang="en-GB"/>
        </a:p>
      </dgm:t>
    </dgm:pt>
    <dgm:pt modelId="{4A684CDF-0148-3D46-9204-62A57C8E2354}">
      <dgm:prSet/>
      <dgm:spPr/>
      <dgm:t>
        <a:bodyPr/>
        <a:lstStyle/>
        <a:p>
          <a:r>
            <a:rPr lang="en-US" dirty="0"/>
            <a:t>Leadership Behaviors</a:t>
          </a:r>
        </a:p>
      </dgm:t>
    </dgm:pt>
    <dgm:pt modelId="{A924FE00-BD01-4640-9F9A-038662CDE5B7}" type="parTrans" cxnId="{E00F64BF-002B-DE44-BFBF-FD993466F365}">
      <dgm:prSet/>
      <dgm:spPr/>
      <dgm:t>
        <a:bodyPr/>
        <a:lstStyle/>
        <a:p>
          <a:endParaRPr lang="en-GB"/>
        </a:p>
      </dgm:t>
    </dgm:pt>
    <dgm:pt modelId="{357E90D4-C5D1-944D-A765-8941B06084B4}" type="sibTrans" cxnId="{E00F64BF-002B-DE44-BFBF-FD993466F365}">
      <dgm:prSet/>
      <dgm:spPr/>
      <dgm:t>
        <a:bodyPr/>
        <a:lstStyle/>
        <a:p>
          <a:endParaRPr lang="en-GB"/>
        </a:p>
      </dgm:t>
    </dgm:pt>
    <dgm:pt modelId="{9E3688F1-F8BE-2745-9BE0-84284E114DEC}">
      <dgm:prSet/>
      <dgm:spPr/>
      <dgm:t>
        <a:bodyPr/>
        <a:lstStyle/>
        <a:p>
          <a:r>
            <a:rPr lang="en-US" dirty="0"/>
            <a:t>Health &amp; Wellness Coach</a:t>
          </a:r>
        </a:p>
      </dgm:t>
    </dgm:pt>
    <dgm:pt modelId="{4167CEDB-DC41-1B46-A9DF-49C75FDC5B16}" type="parTrans" cxnId="{99BC9BFB-428E-5F48-A915-3A0720048184}">
      <dgm:prSet/>
      <dgm:spPr/>
      <dgm:t>
        <a:bodyPr/>
        <a:lstStyle/>
        <a:p>
          <a:endParaRPr lang="en-GB"/>
        </a:p>
      </dgm:t>
    </dgm:pt>
    <dgm:pt modelId="{D2533DBE-35BE-364A-AAEF-80DBA9DB3631}" type="sibTrans" cxnId="{99BC9BFB-428E-5F48-A915-3A0720048184}">
      <dgm:prSet/>
      <dgm:spPr/>
      <dgm:t>
        <a:bodyPr/>
        <a:lstStyle/>
        <a:p>
          <a:endParaRPr lang="en-GB"/>
        </a:p>
      </dgm:t>
    </dgm:pt>
    <dgm:pt modelId="{E07D8177-BCA4-C442-9523-2CCC8AA5152C}">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Growth Mindset</a:t>
          </a:r>
          <a:endParaRPr lang="en-US" dirty="0"/>
        </a:p>
      </dgm:t>
    </dgm:pt>
    <dgm:pt modelId="{36428070-5775-F140-B19B-CC0D225AB5CC}" type="parTrans" cxnId="{34ED7859-1F17-9543-89CD-34D5F5AFABC8}">
      <dgm:prSet/>
      <dgm:spPr/>
      <dgm:t>
        <a:bodyPr/>
        <a:lstStyle/>
        <a:p>
          <a:endParaRPr lang="en-GB"/>
        </a:p>
      </dgm:t>
    </dgm:pt>
    <dgm:pt modelId="{BB46C3C2-F77D-3943-B83C-7E0F7D8A6D82}" type="sibTrans" cxnId="{34ED7859-1F17-9543-89CD-34D5F5AFABC8}">
      <dgm:prSet/>
      <dgm:spPr/>
      <dgm:t>
        <a:bodyPr/>
        <a:lstStyle/>
        <a:p>
          <a:endParaRPr lang="en-GB"/>
        </a:p>
      </dgm:t>
    </dgm:pt>
    <dgm:pt modelId="{1B797C13-775F-FD40-B68A-DC788CCC8DCC}">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Strengths-based support</a:t>
          </a:r>
          <a:endParaRPr lang="en-US" dirty="0"/>
        </a:p>
      </dgm:t>
    </dgm:pt>
    <dgm:pt modelId="{4BF0C26A-A9F1-4E4C-9144-62387C950519}" type="parTrans" cxnId="{CCE5D482-B11A-4643-8C65-990551BBC7A0}">
      <dgm:prSet/>
      <dgm:spPr/>
      <dgm:t>
        <a:bodyPr/>
        <a:lstStyle/>
        <a:p>
          <a:endParaRPr lang="en-GB"/>
        </a:p>
      </dgm:t>
    </dgm:pt>
    <dgm:pt modelId="{0CA3F0A4-F3D3-EA44-BEBC-ED83B9008433}" type="sibTrans" cxnId="{CCE5D482-B11A-4643-8C65-990551BBC7A0}">
      <dgm:prSet/>
      <dgm:spPr/>
      <dgm:t>
        <a:bodyPr/>
        <a:lstStyle/>
        <a:p>
          <a:endParaRPr lang="en-GB"/>
        </a:p>
      </dgm:t>
    </dgm:pt>
    <dgm:pt modelId="{7B157FDA-4E80-E748-8828-E2A706E11AD3}">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Maximize Individual Performance:</a:t>
          </a:r>
          <a:endParaRPr lang="en-US" dirty="0"/>
        </a:p>
      </dgm:t>
    </dgm:pt>
    <dgm:pt modelId="{C3909D37-A45D-BA41-B704-36F6F4EF90F6}" type="parTrans" cxnId="{6AF2D7AA-1004-0A4C-A7E6-112A768FF64C}">
      <dgm:prSet/>
      <dgm:spPr/>
      <dgm:t>
        <a:bodyPr/>
        <a:lstStyle/>
        <a:p>
          <a:endParaRPr lang="en-GB"/>
        </a:p>
      </dgm:t>
    </dgm:pt>
    <dgm:pt modelId="{4986A2F2-9062-C14C-8811-38C3078F6023}" type="sibTrans" cxnId="{6AF2D7AA-1004-0A4C-A7E6-112A768FF64C}">
      <dgm:prSet/>
      <dgm:spPr/>
      <dgm:t>
        <a:bodyPr/>
        <a:lstStyle/>
        <a:p>
          <a:endParaRPr lang="en-GB"/>
        </a:p>
      </dgm:t>
    </dgm:pt>
    <dgm:pt modelId="{E5725169-C9A3-F942-8345-4C920A139BF5}">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Behaviors for Health &amp; Wellbeing</a:t>
          </a:r>
          <a:endParaRPr lang="en-US" dirty="0"/>
        </a:p>
      </dgm:t>
    </dgm:pt>
    <dgm:pt modelId="{1EFC647C-4B2E-9E42-AA4B-40716F84031D}" type="parTrans" cxnId="{E1985961-35AA-8844-A47B-EA71EF1A4CA2}">
      <dgm:prSet/>
      <dgm:spPr/>
      <dgm:t>
        <a:bodyPr/>
        <a:lstStyle/>
        <a:p>
          <a:endParaRPr lang="en-GB"/>
        </a:p>
      </dgm:t>
    </dgm:pt>
    <dgm:pt modelId="{A4441493-F56D-0345-A9C7-07151C2250D1}" type="sibTrans" cxnId="{E1985961-35AA-8844-A47B-EA71EF1A4CA2}">
      <dgm:prSet/>
      <dgm:spPr/>
      <dgm:t>
        <a:bodyPr/>
        <a:lstStyle/>
        <a:p>
          <a:endParaRPr lang="en-GB"/>
        </a:p>
      </dgm:t>
    </dgm:pt>
    <dgm:pt modelId="{F4B0C6F8-1453-FA4C-A2FF-533F252E2B18}" type="pres">
      <dgm:prSet presAssocID="{4BD1DD62-FA8E-41D8-B3FE-AAC47B6BAD6E}" presName="Name0" presStyleCnt="0">
        <dgm:presLayoutVars>
          <dgm:dir/>
          <dgm:animLvl val="lvl"/>
          <dgm:resizeHandles val="exact"/>
        </dgm:presLayoutVars>
      </dgm:prSet>
      <dgm:spPr/>
    </dgm:pt>
    <dgm:pt modelId="{058479FB-F174-8C46-9B1E-D4CAD9CF4BEE}" type="pres">
      <dgm:prSet presAssocID="{894A1D00-5DD6-4B87-9B04-270E45677132}" presName="linNode" presStyleCnt="0"/>
      <dgm:spPr/>
    </dgm:pt>
    <dgm:pt modelId="{F953A95D-BB07-604B-94F1-B75C2E07E2F8}" type="pres">
      <dgm:prSet presAssocID="{894A1D00-5DD6-4B87-9B04-270E45677132}" presName="parentText" presStyleLbl="node1" presStyleIdx="0" presStyleCnt="3">
        <dgm:presLayoutVars>
          <dgm:chMax val="1"/>
          <dgm:bulletEnabled val="1"/>
        </dgm:presLayoutVars>
      </dgm:prSet>
      <dgm:spPr/>
    </dgm:pt>
    <dgm:pt modelId="{5D6A7450-0E3D-8046-905B-B6F52D941F5B}" type="pres">
      <dgm:prSet presAssocID="{894A1D00-5DD6-4B87-9B04-270E45677132}" presName="descendantText" presStyleLbl="alignAccFollowNode1" presStyleIdx="0" presStyleCnt="3">
        <dgm:presLayoutVars>
          <dgm:bulletEnabled val="1"/>
        </dgm:presLayoutVars>
      </dgm:prSet>
      <dgm:spPr/>
    </dgm:pt>
    <dgm:pt modelId="{B1D22F48-4516-BC44-8547-44193AD7488C}" type="pres">
      <dgm:prSet presAssocID="{409B4A20-8C9D-47E2-8B1D-E86583930EFD}" presName="sp" presStyleCnt="0"/>
      <dgm:spPr/>
    </dgm:pt>
    <dgm:pt modelId="{F9D9C652-DBE3-6D4B-A244-8B54335B4763}" type="pres">
      <dgm:prSet presAssocID="{CCD91109-22C1-F54F-82E8-DA02FDFD6671}" presName="linNode" presStyleCnt="0"/>
      <dgm:spPr/>
    </dgm:pt>
    <dgm:pt modelId="{2CD9F7B2-4E38-AF4E-A3FC-DF57F353B7E3}" type="pres">
      <dgm:prSet presAssocID="{CCD91109-22C1-F54F-82E8-DA02FDFD6671}" presName="parentText" presStyleLbl="node1" presStyleIdx="1" presStyleCnt="3">
        <dgm:presLayoutVars>
          <dgm:chMax val="1"/>
          <dgm:bulletEnabled val="1"/>
        </dgm:presLayoutVars>
      </dgm:prSet>
      <dgm:spPr/>
    </dgm:pt>
    <dgm:pt modelId="{B3920818-CBBC-A848-BFB3-F6CFDF75EB01}" type="pres">
      <dgm:prSet presAssocID="{CCD91109-22C1-F54F-82E8-DA02FDFD6671}" presName="descendantText" presStyleLbl="alignAccFollowNode1" presStyleIdx="1" presStyleCnt="3">
        <dgm:presLayoutVars>
          <dgm:bulletEnabled val="1"/>
        </dgm:presLayoutVars>
      </dgm:prSet>
      <dgm:spPr/>
    </dgm:pt>
    <dgm:pt modelId="{BFCEE664-0079-EF45-B134-8536666D8B38}" type="pres">
      <dgm:prSet presAssocID="{85D1E1F3-370F-DB46-95B2-DBEBB6FF848B}" presName="sp" presStyleCnt="0"/>
      <dgm:spPr/>
    </dgm:pt>
    <dgm:pt modelId="{023B3236-E8B0-684A-9BA0-10EF5163E6F3}" type="pres">
      <dgm:prSet presAssocID="{9E3688F1-F8BE-2745-9BE0-84284E114DEC}" presName="linNode" presStyleCnt="0"/>
      <dgm:spPr/>
    </dgm:pt>
    <dgm:pt modelId="{3FD17927-FCA8-DE4A-A95E-4E0CF9FB32DC}" type="pres">
      <dgm:prSet presAssocID="{9E3688F1-F8BE-2745-9BE0-84284E114DEC}" presName="parentText" presStyleLbl="node1" presStyleIdx="2" presStyleCnt="3">
        <dgm:presLayoutVars>
          <dgm:chMax val="1"/>
          <dgm:bulletEnabled val="1"/>
        </dgm:presLayoutVars>
      </dgm:prSet>
      <dgm:spPr/>
    </dgm:pt>
    <dgm:pt modelId="{79D683AA-1321-EE4B-B2BF-23B7BEFE3A9E}" type="pres">
      <dgm:prSet presAssocID="{9E3688F1-F8BE-2745-9BE0-84284E114DEC}" presName="descendantText" presStyleLbl="alignAccFollowNode1" presStyleIdx="2" presStyleCnt="3">
        <dgm:presLayoutVars>
          <dgm:bulletEnabled val="1"/>
        </dgm:presLayoutVars>
      </dgm:prSet>
      <dgm:spPr/>
    </dgm:pt>
  </dgm:ptLst>
  <dgm:cxnLst>
    <dgm:cxn modelId="{98A22703-724D-D74D-A31D-D53A63D66A3C}" type="presOf" srcId="{4BD1DD62-FA8E-41D8-B3FE-AAC47B6BAD6E}" destId="{F4B0C6F8-1453-FA4C-A2FF-533F252E2B18}" srcOrd="0" destOrd="0" presId="urn:microsoft.com/office/officeart/2005/8/layout/vList5"/>
    <dgm:cxn modelId="{2C373206-E896-0049-8CBC-A05A95C92C62}" srcId="{1B797C13-775F-FD40-B68A-DC788CCC8DCC}" destId="{24E466D2-0385-8642-BA09-4B322E8DC788}" srcOrd="1" destOrd="0" parTransId="{E3FF0696-9389-5541-8476-423A192F434F}" sibTransId="{1AA9DEAC-520E-BC4A-AB15-55C2B7861FC7}"/>
    <dgm:cxn modelId="{4A2B6F09-0215-B947-AD34-D655F76C3AAA}" type="presOf" srcId="{9E3688F1-F8BE-2745-9BE0-84284E114DEC}" destId="{3FD17927-FCA8-DE4A-A95E-4E0CF9FB32DC}" srcOrd="0" destOrd="0" presId="urn:microsoft.com/office/officeart/2005/8/layout/vList5"/>
    <dgm:cxn modelId="{9BD16310-5234-6F4E-9ACA-8ED9B73B7D69}" srcId="{1B797C13-775F-FD40-B68A-DC788CCC8DCC}" destId="{614A24AB-ACE7-FE40-A25C-42E3E21E2652}" srcOrd="0" destOrd="0" parTransId="{37BFB4D3-EB8A-B148-A015-C5D3E8F6E86F}" sibTransId="{95C87AE6-D1C1-E442-A9EE-7E62C5074345}"/>
    <dgm:cxn modelId="{D9D9982E-8A8F-0345-9240-1797C3E339C3}" type="presOf" srcId="{614A24AB-ACE7-FE40-A25C-42E3E21E2652}" destId="{5D6A7450-0E3D-8046-905B-B6F52D941F5B}" srcOrd="0" destOrd="2" presId="urn:microsoft.com/office/officeart/2005/8/layout/vList5"/>
    <dgm:cxn modelId="{43945A36-ED13-7E45-B5D7-A9D7048097E2}" type="presOf" srcId="{E5725169-C9A3-F942-8345-4C920A139BF5}" destId="{79D683AA-1321-EE4B-B2BF-23B7BEFE3A9E}" srcOrd="0" destOrd="0" presId="urn:microsoft.com/office/officeart/2005/8/layout/vList5"/>
    <dgm:cxn modelId="{FBCC634A-2A28-164A-8715-6110BB97C08B}" type="presOf" srcId="{24E466D2-0385-8642-BA09-4B322E8DC788}" destId="{5D6A7450-0E3D-8046-905B-B6F52D941F5B}" srcOrd="0" destOrd="3" presId="urn:microsoft.com/office/officeart/2005/8/layout/vList5"/>
    <dgm:cxn modelId="{34ED7859-1F17-9543-89CD-34D5F5AFABC8}" srcId="{894A1D00-5DD6-4B87-9B04-270E45677132}" destId="{E07D8177-BCA4-C442-9523-2CCC8AA5152C}" srcOrd="0" destOrd="0" parTransId="{36428070-5775-F140-B19B-CC0D225AB5CC}" sibTransId="{BB46C3C2-F77D-3943-B83C-7E0F7D8A6D82}"/>
    <dgm:cxn modelId="{E1985961-35AA-8844-A47B-EA71EF1A4CA2}" srcId="{9E3688F1-F8BE-2745-9BE0-84284E114DEC}" destId="{E5725169-C9A3-F942-8345-4C920A139BF5}" srcOrd="0" destOrd="0" parTransId="{1EFC647C-4B2E-9E42-AA4B-40716F84031D}" sibTransId="{A4441493-F56D-0345-A9C7-07151C2250D1}"/>
    <dgm:cxn modelId="{43993962-2BFA-E14D-ACB6-5CA9DEEB0E8A}" type="presOf" srcId="{1B797C13-775F-FD40-B68A-DC788CCC8DCC}" destId="{5D6A7450-0E3D-8046-905B-B6F52D941F5B}" srcOrd="0" destOrd="1" presId="urn:microsoft.com/office/officeart/2005/8/layout/vList5"/>
    <dgm:cxn modelId="{3820456F-52B7-0C43-9591-EF025529ED22}" type="presOf" srcId="{356F1AD7-926D-3D46-AB4D-7099B3622B64}" destId="{B3920818-CBBC-A848-BFB3-F6CFDF75EB01}" srcOrd="0" destOrd="1" presId="urn:microsoft.com/office/officeart/2005/8/layout/vList5"/>
    <dgm:cxn modelId="{82041574-69B1-45A2-865A-15B62FD08356}" srcId="{4BD1DD62-FA8E-41D8-B3FE-AAC47B6BAD6E}" destId="{894A1D00-5DD6-4B87-9B04-270E45677132}" srcOrd="0" destOrd="0" parTransId="{C71FAEEC-7AA2-41CB-B0DD-ECA31196A336}" sibTransId="{409B4A20-8C9D-47E2-8B1D-E86583930EFD}"/>
    <dgm:cxn modelId="{0AF18874-7DE4-8D47-8CA3-710CC30F49EE}" type="presOf" srcId="{894A1D00-5DD6-4B87-9B04-270E45677132}" destId="{F953A95D-BB07-604B-94F1-B75C2E07E2F8}" srcOrd="0" destOrd="0" presId="urn:microsoft.com/office/officeart/2005/8/layout/vList5"/>
    <dgm:cxn modelId="{CCE5D482-B11A-4643-8C65-990551BBC7A0}" srcId="{894A1D00-5DD6-4B87-9B04-270E45677132}" destId="{1B797C13-775F-FD40-B68A-DC788CCC8DCC}" srcOrd="1" destOrd="0" parTransId="{4BF0C26A-A9F1-4E4C-9144-62387C950519}" sibTransId="{0CA3F0A4-F3D3-EA44-BEBC-ED83B9008433}"/>
    <dgm:cxn modelId="{C08FA1A7-C242-C84F-B23D-4A1D7D5E2134}" type="presOf" srcId="{E07D8177-BCA4-C442-9523-2CCC8AA5152C}" destId="{5D6A7450-0E3D-8046-905B-B6F52D941F5B}" srcOrd="0" destOrd="0" presId="urn:microsoft.com/office/officeart/2005/8/layout/vList5"/>
    <dgm:cxn modelId="{6AF2D7AA-1004-0A4C-A7E6-112A768FF64C}" srcId="{CCD91109-22C1-F54F-82E8-DA02FDFD6671}" destId="{7B157FDA-4E80-E748-8828-E2A706E11AD3}" srcOrd="0" destOrd="0" parTransId="{C3909D37-A45D-BA41-B704-36F6F4EF90F6}" sibTransId="{4986A2F2-9062-C14C-8811-38C3078F6023}"/>
    <dgm:cxn modelId="{8D8DE3AD-D9D7-4EE4-8758-E1F93F490D1B}" srcId="{E5725169-C9A3-F942-8345-4C920A139BF5}" destId="{36E004D0-DF95-4F6B-A05A-36950751BC07}" srcOrd="0" destOrd="0" parTransId="{54A2E5E6-97AA-4236-84BF-26A96E8404A3}" sibTransId="{FBCD961B-2E99-42CC-9299-F94A015EC13D}"/>
    <dgm:cxn modelId="{85DD34B4-645A-6B4E-9C6C-566B80F89EBF}" type="presOf" srcId="{CCD91109-22C1-F54F-82E8-DA02FDFD6671}" destId="{2CD9F7B2-4E38-AF4E-A3FC-DF57F353B7E3}" srcOrd="0" destOrd="0" presId="urn:microsoft.com/office/officeart/2005/8/layout/vList5"/>
    <dgm:cxn modelId="{D8CFA1BE-0239-7C4B-9E96-7C5FDA56936C}" type="presOf" srcId="{7B157FDA-4E80-E748-8828-E2A706E11AD3}" destId="{B3920818-CBBC-A848-BFB3-F6CFDF75EB01}" srcOrd="0" destOrd="0" presId="urn:microsoft.com/office/officeart/2005/8/layout/vList5"/>
    <dgm:cxn modelId="{E00F64BF-002B-DE44-BFBF-FD993466F365}" srcId="{7B157FDA-4E80-E748-8828-E2A706E11AD3}" destId="{4A684CDF-0148-3D46-9204-62A57C8E2354}" srcOrd="1" destOrd="0" parTransId="{A924FE00-BD01-4640-9F9A-038662CDE5B7}" sibTransId="{357E90D4-C5D1-944D-A765-8941B06084B4}"/>
    <dgm:cxn modelId="{5874DBD4-78EC-4B4D-894F-FA8B34CEC583}" type="presOf" srcId="{CB8C89E8-4FF5-4FE9-8558-4372DD4B47DA}" destId="{79D683AA-1321-EE4B-B2BF-23B7BEFE3A9E}" srcOrd="0" destOrd="2" presId="urn:microsoft.com/office/officeart/2005/8/layout/vList5"/>
    <dgm:cxn modelId="{C81475D8-4BF0-674A-9528-7DF0980F2610}" type="presOf" srcId="{36E004D0-DF95-4F6B-A05A-36950751BC07}" destId="{79D683AA-1321-EE4B-B2BF-23B7BEFE3A9E}" srcOrd="0" destOrd="1" presId="urn:microsoft.com/office/officeart/2005/8/layout/vList5"/>
    <dgm:cxn modelId="{3B3E78DB-BB8A-4640-97E9-DEAFC2FD73E0}" srcId="{4BD1DD62-FA8E-41D8-B3FE-AAC47B6BAD6E}" destId="{CCD91109-22C1-F54F-82E8-DA02FDFD6671}" srcOrd="1" destOrd="0" parTransId="{B6C5E4C4-EA37-E442-A5B5-7ADA7002C003}" sibTransId="{85D1E1F3-370F-DB46-95B2-DBEBB6FF848B}"/>
    <dgm:cxn modelId="{B8B89BE2-7937-4260-AF05-4E36803087E2}" srcId="{E5725169-C9A3-F942-8345-4C920A139BF5}" destId="{CB8C89E8-4FF5-4FE9-8558-4372DD4B47DA}" srcOrd="1" destOrd="0" parTransId="{49E23259-7DEC-4B81-A22A-F2C9E08244C1}" sibTransId="{81428035-DD77-4631-899D-E9CE653C68DA}"/>
    <dgm:cxn modelId="{7548BBE8-37F1-4541-8F4E-A30BFE3081E1}" type="presOf" srcId="{4A684CDF-0148-3D46-9204-62A57C8E2354}" destId="{B3920818-CBBC-A848-BFB3-F6CFDF75EB01}" srcOrd="0" destOrd="2" presId="urn:microsoft.com/office/officeart/2005/8/layout/vList5"/>
    <dgm:cxn modelId="{CA692BF9-CCED-814C-9B5E-AF1D4A5FC59F}" srcId="{7B157FDA-4E80-E748-8828-E2A706E11AD3}" destId="{356F1AD7-926D-3D46-AB4D-7099B3622B64}" srcOrd="0" destOrd="0" parTransId="{9BF84E31-3353-6A4A-8DC7-ACFD087F68AF}" sibTransId="{27B859A6-CB47-0541-8974-7CF52E665009}"/>
    <dgm:cxn modelId="{99BC9BFB-428E-5F48-A915-3A0720048184}" srcId="{4BD1DD62-FA8E-41D8-B3FE-AAC47B6BAD6E}" destId="{9E3688F1-F8BE-2745-9BE0-84284E114DEC}" srcOrd="2" destOrd="0" parTransId="{4167CEDB-DC41-1B46-A9DF-49C75FDC5B16}" sibTransId="{D2533DBE-35BE-364A-AAEF-80DBA9DB3631}"/>
    <dgm:cxn modelId="{60BA68C0-631E-594B-B9C5-8AB8639BC853}" type="presParOf" srcId="{F4B0C6F8-1453-FA4C-A2FF-533F252E2B18}" destId="{058479FB-F174-8C46-9B1E-D4CAD9CF4BEE}" srcOrd="0" destOrd="0" presId="urn:microsoft.com/office/officeart/2005/8/layout/vList5"/>
    <dgm:cxn modelId="{47575D8B-F09A-9B49-A366-44B74370CF9C}" type="presParOf" srcId="{058479FB-F174-8C46-9B1E-D4CAD9CF4BEE}" destId="{F953A95D-BB07-604B-94F1-B75C2E07E2F8}" srcOrd="0" destOrd="0" presId="urn:microsoft.com/office/officeart/2005/8/layout/vList5"/>
    <dgm:cxn modelId="{410D9C0C-4FD3-3449-B2B7-561E67E426D2}" type="presParOf" srcId="{058479FB-F174-8C46-9B1E-D4CAD9CF4BEE}" destId="{5D6A7450-0E3D-8046-905B-B6F52D941F5B}" srcOrd="1" destOrd="0" presId="urn:microsoft.com/office/officeart/2005/8/layout/vList5"/>
    <dgm:cxn modelId="{B6C1E829-8846-6143-BFD8-BA782265918B}" type="presParOf" srcId="{F4B0C6F8-1453-FA4C-A2FF-533F252E2B18}" destId="{B1D22F48-4516-BC44-8547-44193AD7488C}" srcOrd="1" destOrd="0" presId="urn:microsoft.com/office/officeart/2005/8/layout/vList5"/>
    <dgm:cxn modelId="{2CA872AD-BD6F-4F47-89FE-5750C7C9DADD}" type="presParOf" srcId="{F4B0C6F8-1453-FA4C-A2FF-533F252E2B18}" destId="{F9D9C652-DBE3-6D4B-A244-8B54335B4763}" srcOrd="2" destOrd="0" presId="urn:microsoft.com/office/officeart/2005/8/layout/vList5"/>
    <dgm:cxn modelId="{7EEF9332-3724-6148-BE9F-22A412AB4A9E}" type="presParOf" srcId="{F9D9C652-DBE3-6D4B-A244-8B54335B4763}" destId="{2CD9F7B2-4E38-AF4E-A3FC-DF57F353B7E3}" srcOrd="0" destOrd="0" presId="urn:microsoft.com/office/officeart/2005/8/layout/vList5"/>
    <dgm:cxn modelId="{5128230F-22ED-6C44-AE42-F92A11B1995D}" type="presParOf" srcId="{F9D9C652-DBE3-6D4B-A244-8B54335B4763}" destId="{B3920818-CBBC-A848-BFB3-F6CFDF75EB01}" srcOrd="1" destOrd="0" presId="urn:microsoft.com/office/officeart/2005/8/layout/vList5"/>
    <dgm:cxn modelId="{04BAEEDE-1CFC-BE4B-B472-BE51C804C334}" type="presParOf" srcId="{F4B0C6F8-1453-FA4C-A2FF-533F252E2B18}" destId="{BFCEE664-0079-EF45-B134-8536666D8B38}" srcOrd="3" destOrd="0" presId="urn:microsoft.com/office/officeart/2005/8/layout/vList5"/>
    <dgm:cxn modelId="{77444C74-46BB-B44F-8FA7-FABC6C113FAA}" type="presParOf" srcId="{F4B0C6F8-1453-FA4C-A2FF-533F252E2B18}" destId="{023B3236-E8B0-684A-9BA0-10EF5163E6F3}" srcOrd="4" destOrd="0" presId="urn:microsoft.com/office/officeart/2005/8/layout/vList5"/>
    <dgm:cxn modelId="{BB13D374-5223-6545-9200-EDF33121A993}" type="presParOf" srcId="{023B3236-E8B0-684A-9BA0-10EF5163E6F3}" destId="{3FD17927-FCA8-DE4A-A95E-4E0CF9FB32DC}" srcOrd="0" destOrd="0" presId="urn:microsoft.com/office/officeart/2005/8/layout/vList5"/>
    <dgm:cxn modelId="{C1B4D03C-EDA6-BA46-9A9C-99C30CB7D1B7}" type="presParOf" srcId="{023B3236-E8B0-684A-9BA0-10EF5163E6F3}" destId="{79D683AA-1321-EE4B-B2BF-23B7BEFE3A9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D494A6-B0B9-9D43-BE00-BF563F15898A}" type="doc">
      <dgm:prSet loTypeId="urn:microsoft.com/office/officeart/2005/8/layout/cycle2" loCatId="list" qsTypeId="urn:microsoft.com/office/officeart/2005/8/quickstyle/simple1" qsCatId="simple" csTypeId="urn:microsoft.com/office/officeart/2005/8/colors/colorful2" csCatId="colorful" phldr="1"/>
      <dgm:spPr/>
      <dgm:t>
        <a:bodyPr/>
        <a:lstStyle/>
        <a:p>
          <a:endParaRPr lang="en-US"/>
        </a:p>
      </dgm:t>
    </dgm:pt>
    <dgm:pt modelId="{9DDECC37-A25F-1043-B86A-CC93E06D788C}">
      <dgm:prSet phldrT="[Text]" custT="1"/>
      <dgm:spPr/>
      <dgm:t>
        <a:bodyPr/>
        <a:lstStyle/>
        <a:p>
          <a:r>
            <a:rPr lang="en-AU" sz="1800" dirty="0">
              <a:latin typeface="Verdana" panose="020B0604030504040204" pitchFamily="34" charset="0"/>
              <a:ea typeface="Verdana" panose="020B0604030504040204" pitchFamily="34" charset="0"/>
              <a:cs typeface="Verdana" panose="020B0604030504040204" pitchFamily="34" charset="0"/>
            </a:rPr>
            <a:t>Stress </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44175A02-FDAD-B14B-B03E-0CFAAC03073C}" type="parTrans" cxnId="{6B2F13BF-F95F-F343-B2D0-D5428C8F54E8}">
      <dgm:prSet/>
      <dgm:spPr/>
      <dgm:t>
        <a:bodyPr/>
        <a:lstStyle/>
        <a:p>
          <a:endParaRPr lang="en-US"/>
        </a:p>
      </dgm:t>
    </dgm:pt>
    <dgm:pt modelId="{409B30CC-D83C-C743-BAA4-377562EC5CD4}" type="sibTrans" cxnId="{6B2F13BF-F95F-F343-B2D0-D5428C8F54E8}">
      <dgm:prSet/>
      <dgm:spPr/>
      <dgm:t>
        <a:bodyPr/>
        <a:lstStyle/>
        <a:p>
          <a:endParaRPr lang="en-US"/>
        </a:p>
      </dgm:t>
    </dgm:pt>
    <dgm:pt modelId="{5B82D7A0-71C3-4A42-8048-03DEDA5583FA}">
      <dgm:prSet custT="1"/>
      <dgm:spPr/>
      <dgm:t>
        <a:bodyPr/>
        <a:lstStyle/>
        <a:p>
          <a:pPr>
            <a:buFont typeface="Symbol" pitchFamily="2" charset="2"/>
            <a:buChar char=""/>
          </a:pPr>
          <a:r>
            <a:rPr lang="en-AU" sz="1800" dirty="0">
              <a:latin typeface="Verdana" panose="020B0604030504040204" pitchFamily="34" charset="0"/>
              <a:ea typeface="Verdana" panose="020B0604030504040204" pitchFamily="34" charset="0"/>
              <a:cs typeface="Verdana" panose="020B0604030504040204" pitchFamily="34" charset="0"/>
            </a:rPr>
            <a:t>Resilience</a:t>
          </a:r>
          <a:endParaRPr lang="en-CH" sz="1800" dirty="0">
            <a:latin typeface="Verdana" panose="020B0604030504040204" pitchFamily="34" charset="0"/>
            <a:ea typeface="Verdana" panose="020B0604030504040204" pitchFamily="34" charset="0"/>
            <a:cs typeface="Verdana" panose="020B0604030504040204" pitchFamily="34" charset="0"/>
          </a:endParaRPr>
        </a:p>
      </dgm:t>
    </dgm:pt>
    <dgm:pt modelId="{90ECF1E0-8DD0-054D-BFD1-F38540753E9E}" type="parTrans" cxnId="{4E28A2AF-98A0-8E43-B07C-22807BA5E8E5}">
      <dgm:prSet/>
      <dgm:spPr/>
      <dgm:t>
        <a:bodyPr/>
        <a:lstStyle/>
        <a:p>
          <a:endParaRPr lang="en-GB"/>
        </a:p>
      </dgm:t>
    </dgm:pt>
    <dgm:pt modelId="{AE588A86-61ED-E340-ABDD-64AAB9657D5A}" type="sibTrans" cxnId="{4E28A2AF-98A0-8E43-B07C-22807BA5E8E5}">
      <dgm:prSet/>
      <dgm:spPr/>
      <dgm:t>
        <a:bodyPr/>
        <a:lstStyle/>
        <a:p>
          <a:endParaRPr lang="en-GB"/>
        </a:p>
      </dgm:t>
    </dgm:pt>
    <dgm:pt modelId="{4E291EE4-22EB-FC4B-87D2-9BACD11972B3}">
      <dgm:prSet custT="1"/>
      <dgm:spPr/>
      <dgm:t>
        <a:bodyPr/>
        <a:lstStyle/>
        <a:p>
          <a:pPr>
            <a:buFont typeface="Symbol" pitchFamily="2" charset="2"/>
            <a:buChar char=""/>
          </a:pPr>
          <a:r>
            <a:rPr lang="en-AU" sz="1800" dirty="0">
              <a:latin typeface="Verdana" panose="020B0604030504040204" pitchFamily="34" charset="0"/>
              <a:ea typeface="Verdana" panose="020B0604030504040204" pitchFamily="34" charset="0"/>
              <a:cs typeface="Verdana" panose="020B0604030504040204" pitchFamily="34" charset="0"/>
            </a:rPr>
            <a:t>Burnout</a:t>
          </a:r>
          <a:endParaRPr lang="en-CH" sz="1800" dirty="0">
            <a:latin typeface="Verdana" panose="020B0604030504040204" pitchFamily="34" charset="0"/>
            <a:ea typeface="Verdana" panose="020B0604030504040204" pitchFamily="34" charset="0"/>
            <a:cs typeface="Verdana" panose="020B0604030504040204" pitchFamily="34" charset="0"/>
          </a:endParaRPr>
        </a:p>
      </dgm:t>
    </dgm:pt>
    <dgm:pt modelId="{EF3C410A-D1E2-E34E-9171-5B3993F60CC5}" type="parTrans" cxnId="{30EC02BE-AA38-CD43-BB60-F5AD0A021D17}">
      <dgm:prSet/>
      <dgm:spPr/>
      <dgm:t>
        <a:bodyPr/>
        <a:lstStyle/>
        <a:p>
          <a:endParaRPr lang="en-GB"/>
        </a:p>
      </dgm:t>
    </dgm:pt>
    <dgm:pt modelId="{0FD45F59-EBC9-0641-8A78-329BA62AD906}" type="sibTrans" cxnId="{30EC02BE-AA38-CD43-BB60-F5AD0A021D17}">
      <dgm:prSet/>
      <dgm:spPr/>
      <dgm:t>
        <a:bodyPr/>
        <a:lstStyle/>
        <a:p>
          <a:endParaRPr lang="en-GB"/>
        </a:p>
      </dgm:t>
    </dgm:pt>
    <dgm:pt modelId="{28630584-F70D-B141-823C-50A27DE47259}">
      <dgm:prSet custT="1"/>
      <dgm:spPr/>
      <dgm:t>
        <a:bodyPr/>
        <a:lstStyle/>
        <a:p>
          <a:pPr>
            <a:buFont typeface="Symbol" pitchFamily="2" charset="2"/>
            <a:buChar char=""/>
          </a:pPr>
          <a:r>
            <a:rPr lang="en-AU" sz="1800" dirty="0" err="1">
              <a:latin typeface="Verdana" panose="020B0604030504040204" pitchFamily="34" charset="0"/>
              <a:ea typeface="Verdana" panose="020B0604030504040204" pitchFamily="34" charset="0"/>
              <a:cs typeface="Verdana" panose="020B0604030504040204" pitchFamily="34" charset="0"/>
            </a:rPr>
            <a:t>Cogni-tive</a:t>
          </a:r>
          <a:r>
            <a:rPr lang="en-AU" sz="1800" dirty="0">
              <a:latin typeface="Verdana" panose="020B0604030504040204" pitchFamily="34" charset="0"/>
              <a:ea typeface="Verdana" panose="020B0604030504040204" pitchFamily="34" charset="0"/>
              <a:cs typeface="Verdana" panose="020B0604030504040204" pitchFamily="34" charset="0"/>
            </a:rPr>
            <a:t> perform-</a:t>
          </a:r>
          <a:r>
            <a:rPr lang="en-AU" sz="1800" dirty="0" err="1">
              <a:latin typeface="Verdana" panose="020B0604030504040204" pitchFamily="34" charset="0"/>
              <a:ea typeface="Verdana" panose="020B0604030504040204" pitchFamily="34" charset="0"/>
              <a:cs typeface="Verdana" panose="020B0604030504040204" pitchFamily="34" charset="0"/>
            </a:rPr>
            <a:t>ance</a:t>
          </a:r>
          <a:endParaRPr lang="en-CH" sz="1800" dirty="0">
            <a:latin typeface="Verdana" panose="020B0604030504040204" pitchFamily="34" charset="0"/>
            <a:ea typeface="Verdana" panose="020B0604030504040204" pitchFamily="34" charset="0"/>
            <a:cs typeface="Verdana" panose="020B0604030504040204" pitchFamily="34" charset="0"/>
          </a:endParaRPr>
        </a:p>
      </dgm:t>
    </dgm:pt>
    <dgm:pt modelId="{569129D9-C496-8E49-80BF-1F813026268D}" type="parTrans" cxnId="{95A1D8A0-0165-2E48-95B0-1F823D7DF700}">
      <dgm:prSet/>
      <dgm:spPr/>
      <dgm:t>
        <a:bodyPr/>
        <a:lstStyle/>
        <a:p>
          <a:endParaRPr lang="en-GB"/>
        </a:p>
      </dgm:t>
    </dgm:pt>
    <dgm:pt modelId="{47D0326F-AAFB-7743-8DD3-44824BBE3865}" type="sibTrans" cxnId="{95A1D8A0-0165-2E48-95B0-1F823D7DF700}">
      <dgm:prSet/>
      <dgm:spPr/>
      <dgm:t>
        <a:bodyPr/>
        <a:lstStyle/>
        <a:p>
          <a:endParaRPr lang="en-GB"/>
        </a:p>
      </dgm:t>
    </dgm:pt>
    <dgm:pt modelId="{094F93E8-74AD-EF4C-87F4-58FE8D210A6F}">
      <dgm:prSet custT="1"/>
      <dgm:spPr/>
      <dgm:t>
        <a:bodyPr/>
        <a:lstStyle/>
        <a:p>
          <a:pPr>
            <a:buFont typeface="Symbol" pitchFamily="2" charset="2"/>
            <a:buChar char=""/>
          </a:pPr>
          <a:r>
            <a:rPr lang="en-AU" sz="1800" dirty="0">
              <a:latin typeface="Verdana" panose="020B0604030504040204" pitchFamily="34" charset="0"/>
              <a:ea typeface="Verdana" panose="020B0604030504040204" pitchFamily="34" charset="0"/>
              <a:cs typeface="Verdana" panose="020B0604030504040204" pitchFamily="34" charset="0"/>
            </a:rPr>
            <a:t>Mental wellness</a:t>
          </a:r>
          <a:endParaRPr lang="en-CH" sz="1800" dirty="0">
            <a:latin typeface="Verdana" panose="020B0604030504040204" pitchFamily="34" charset="0"/>
            <a:ea typeface="Verdana" panose="020B0604030504040204" pitchFamily="34" charset="0"/>
            <a:cs typeface="Verdana" panose="020B0604030504040204" pitchFamily="34" charset="0"/>
          </a:endParaRPr>
        </a:p>
      </dgm:t>
    </dgm:pt>
    <dgm:pt modelId="{9ADBB0AB-2047-534E-B6E6-416168E76F0F}" type="parTrans" cxnId="{84BD4E31-F26C-A143-B4C8-BE169F6D525E}">
      <dgm:prSet/>
      <dgm:spPr/>
      <dgm:t>
        <a:bodyPr/>
        <a:lstStyle/>
        <a:p>
          <a:endParaRPr lang="en-GB"/>
        </a:p>
      </dgm:t>
    </dgm:pt>
    <dgm:pt modelId="{D940703C-C79B-B149-A603-B5EC90E8939D}" type="sibTrans" cxnId="{84BD4E31-F26C-A143-B4C8-BE169F6D525E}">
      <dgm:prSet/>
      <dgm:spPr/>
      <dgm:t>
        <a:bodyPr/>
        <a:lstStyle/>
        <a:p>
          <a:endParaRPr lang="en-GB"/>
        </a:p>
      </dgm:t>
    </dgm:pt>
    <dgm:pt modelId="{51F062F2-51D6-F544-B873-12B0DDBB8343}" type="pres">
      <dgm:prSet presAssocID="{ACD494A6-B0B9-9D43-BE00-BF563F15898A}" presName="cycle" presStyleCnt="0">
        <dgm:presLayoutVars>
          <dgm:dir/>
          <dgm:resizeHandles val="exact"/>
        </dgm:presLayoutVars>
      </dgm:prSet>
      <dgm:spPr/>
    </dgm:pt>
    <dgm:pt modelId="{EE1F56DA-23E1-D24C-9986-F487CFD49812}" type="pres">
      <dgm:prSet presAssocID="{9DDECC37-A25F-1043-B86A-CC93E06D788C}" presName="node" presStyleLbl="node1" presStyleIdx="0" presStyleCnt="5">
        <dgm:presLayoutVars>
          <dgm:bulletEnabled val="1"/>
        </dgm:presLayoutVars>
      </dgm:prSet>
      <dgm:spPr/>
    </dgm:pt>
    <dgm:pt modelId="{8C1943A1-A097-244C-B1F7-18896F1F43DB}" type="pres">
      <dgm:prSet presAssocID="{409B30CC-D83C-C743-BAA4-377562EC5CD4}" presName="sibTrans" presStyleLbl="sibTrans2D1" presStyleIdx="0" presStyleCnt="5"/>
      <dgm:spPr/>
    </dgm:pt>
    <dgm:pt modelId="{64DCE761-F044-E647-B8B6-A2F8A3DAF783}" type="pres">
      <dgm:prSet presAssocID="{409B30CC-D83C-C743-BAA4-377562EC5CD4}" presName="connectorText" presStyleLbl="sibTrans2D1" presStyleIdx="0" presStyleCnt="5"/>
      <dgm:spPr/>
    </dgm:pt>
    <dgm:pt modelId="{339CEFDF-2908-5F41-A428-A118CFA9AAEF}" type="pres">
      <dgm:prSet presAssocID="{5B82D7A0-71C3-4A42-8048-03DEDA5583FA}" presName="node" presStyleLbl="node1" presStyleIdx="1" presStyleCnt="5">
        <dgm:presLayoutVars>
          <dgm:bulletEnabled val="1"/>
        </dgm:presLayoutVars>
      </dgm:prSet>
      <dgm:spPr/>
    </dgm:pt>
    <dgm:pt modelId="{8EED1E68-F890-4346-BE53-DF16E15046DD}" type="pres">
      <dgm:prSet presAssocID="{AE588A86-61ED-E340-ABDD-64AAB9657D5A}" presName="sibTrans" presStyleLbl="sibTrans2D1" presStyleIdx="1" presStyleCnt="5"/>
      <dgm:spPr/>
    </dgm:pt>
    <dgm:pt modelId="{EA118E1B-E6F0-E549-B43C-C341984671CD}" type="pres">
      <dgm:prSet presAssocID="{AE588A86-61ED-E340-ABDD-64AAB9657D5A}" presName="connectorText" presStyleLbl="sibTrans2D1" presStyleIdx="1" presStyleCnt="5"/>
      <dgm:spPr/>
    </dgm:pt>
    <dgm:pt modelId="{ACBF40C8-9D6F-3442-B494-3D649F5230A8}" type="pres">
      <dgm:prSet presAssocID="{4E291EE4-22EB-FC4B-87D2-9BACD11972B3}" presName="node" presStyleLbl="node1" presStyleIdx="2" presStyleCnt="5">
        <dgm:presLayoutVars>
          <dgm:bulletEnabled val="1"/>
        </dgm:presLayoutVars>
      </dgm:prSet>
      <dgm:spPr/>
    </dgm:pt>
    <dgm:pt modelId="{E6888697-4F19-8F4A-B7EE-F869544BE196}" type="pres">
      <dgm:prSet presAssocID="{0FD45F59-EBC9-0641-8A78-329BA62AD906}" presName="sibTrans" presStyleLbl="sibTrans2D1" presStyleIdx="2" presStyleCnt="5"/>
      <dgm:spPr/>
    </dgm:pt>
    <dgm:pt modelId="{FCF26E4F-3678-AB45-A53D-31DA924128D8}" type="pres">
      <dgm:prSet presAssocID="{0FD45F59-EBC9-0641-8A78-329BA62AD906}" presName="connectorText" presStyleLbl="sibTrans2D1" presStyleIdx="2" presStyleCnt="5"/>
      <dgm:spPr/>
    </dgm:pt>
    <dgm:pt modelId="{6602B5D0-63C5-7040-A17C-3D9BAD8A00AF}" type="pres">
      <dgm:prSet presAssocID="{28630584-F70D-B141-823C-50A27DE47259}" presName="node" presStyleLbl="node1" presStyleIdx="3" presStyleCnt="5">
        <dgm:presLayoutVars>
          <dgm:bulletEnabled val="1"/>
        </dgm:presLayoutVars>
      </dgm:prSet>
      <dgm:spPr/>
    </dgm:pt>
    <dgm:pt modelId="{D402EB13-1E48-AB46-A732-B3AFF25CE7AB}" type="pres">
      <dgm:prSet presAssocID="{47D0326F-AAFB-7743-8DD3-44824BBE3865}" presName="sibTrans" presStyleLbl="sibTrans2D1" presStyleIdx="3" presStyleCnt="5"/>
      <dgm:spPr/>
    </dgm:pt>
    <dgm:pt modelId="{E29C2641-F70F-964F-AF62-99AAEB771D40}" type="pres">
      <dgm:prSet presAssocID="{47D0326F-AAFB-7743-8DD3-44824BBE3865}" presName="connectorText" presStyleLbl="sibTrans2D1" presStyleIdx="3" presStyleCnt="5"/>
      <dgm:spPr/>
    </dgm:pt>
    <dgm:pt modelId="{3C1587CB-4CE2-AF44-867A-0F3E699A9908}" type="pres">
      <dgm:prSet presAssocID="{094F93E8-74AD-EF4C-87F4-58FE8D210A6F}" presName="node" presStyleLbl="node1" presStyleIdx="4" presStyleCnt="5">
        <dgm:presLayoutVars>
          <dgm:bulletEnabled val="1"/>
        </dgm:presLayoutVars>
      </dgm:prSet>
      <dgm:spPr/>
    </dgm:pt>
    <dgm:pt modelId="{A8DC82EA-45BF-084C-8E72-CB3F2F035ED6}" type="pres">
      <dgm:prSet presAssocID="{D940703C-C79B-B149-A603-B5EC90E8939D}" presName="sibTrans" presStyleLbl="sibTrans2D1" presStyleIdx="4" presStyleCnt="5"/>
      <dgm:spPr/>
    </dgm:pt>
    <dgm:pt modelId="{16146AAB-C680-0147-A1F5-0C82E4C0E211}" type="pres">
      <dgm:prSet presAssocID="{D940703C-C79B-B149-A603-B5EC90E8939D}" presName="connectorText" presStyleLbl="sibTrans2D1" presStyleIdx="4" presStyleCnt="5"/>
      <dgm:spPr/>
    </dgm:pt>
  </dgm:ptLst>
  <dgm:cxnLst>
    <dgm:cxn modelId="{4243AF0A-7DE1-BC4B-BC7B-6BAFACE64AC3}" type="presOf" srcId="{409B30CC-D83C-C743-BAA4-377562EC5CD4}" destId="{64DCE761-F044-E647-B8B6-A2F8A3DAF783}" srcOrd="1" destOrd="0" presId="urn:microsoft.com/office/officeart/2005/8/layout/cycle2"/>
    <dgm:cxn modelId="{B5408B0F-BC76-2041-ABBD-C8A1ADC6E094}" type="presOf" srcId="{409B30CC-D83C-C743-BAA4-377562EC5CD4}" destId="{8C1943A1-A097-244C-B1F7-18896F1F43DB}" srcOrd="0" destOrd="0" presId="urn:microsoft.com/office/officeart/2005/8/layout/cycle2"/>
    <dgm:cxn modelId="{F696F122-3BD6-0240-8215-02518B6835EF}" type="presOf" srcId="{5B82D7A0-71C3-4A42-8048-03DEDA5583FA}" destId="{339CEFDF-2908-5F41-A428-A118CFA9AAEF}" srcOrd="0" destOrd="0" presId="urn:microsoft.com/office/officeart/2005/8/layout/cycle2"/>
    <dgm:cxn modelId="{84BD4E31-F26C-A143-B4C8-BE169F6D525E}" srcId="{ACD494A6-B0B9-9D43-BE00-BF563F15898A}" destId="{094F93E8-74AD-EF4C-87F4-58FE8D210A6F}" srcOrd="4" destOrd="0" parTransId="{9ADBB0AB-2047-534E-B6E6-416168E76F0F}" sibTransId="{D940703C-C79B-B149-A603-B5EC90E8939D}"/>
    <dgm:cxn modelId="{71B2F450-2ECA-114E-9335-897AD920C13E}" type="presOf" srcId="{094F93E8-74AD-EF4C-87F4-58FE8D210A6F}" destId="{3C1587CB-4CE2-AF44-867A-0F3E699A9908}" srcOrd="0" destOrd="0" presId="urn:microsoft.com/office/officeart/2005/8/layout/cycle2"/>
    <dgm:cxn modelId="{BDF8C86B-3355-DF45-9876-CEAC96597FA8}" type="presOf" srcId="{D940703C-C79B-B149-A603-B5EC90E8939D}" destId="{A8DC82EA-45BF-084C-8E72-CB3F2F035ED6}" srcOrd="0" destOrd="0" presId="urn:microsoft.com/office/officeart/2005/8/layout/cycle2"/>
    <dgm:cxn modelId="{EED25C79-C972-E843-8CFA-CBC0972412CF}" type="presOf" srcId="{AE588A86-61ED-E340-ABDD-64AAB9657D5A}" destId="{8EED1E68-F890-4346-BE53-DF16E15046DD}" srcOrd="0" destOrd="0" presId="urn:microsoft.com/office/officeart/2005/8/layout/cycle2"/>
    <dgm:cxn modelId="{38538D83-1524-3D42-9A7E-D77391860A49}" type="presOf" srcId="{D940703C-C79B-B149-A603-B5EC90E8939D}" destId="{16146AAB-C680-0147-A1F5-0C82E4C0E211}" srcOrd="1" destOrd="0" presId="urn:microsoft.com/office/officeart/2005/8/layout/cycle2"/>
    <dgm:cxn modelId="{26D6E089-B86C-394C-BA7E-FEB6028977AC}" type="presOf" srcId="{0FD45F59-EBC9-0641-8A78-329BA62AD906}" destId="{FCF26E4F-3678-AB45-A53D-31DA924128D8}" srcOrd="1" destOrd="0" presId="urn:microsoft.com/office/officeart/2005/8/layout/cycle2"/>
    <dgm:cxn modelId="{36F4E493-4D90-BF4A-9048-2B8A58E55E1B}" type="presOf" srcId="{AE588A86-61ED-E340-ABDD-64AAB9657D5A}" destId="{EA118E1B-E6F0-E549-B43C-C341984671CD}" srcOrd="1" destOrd="0" presId="urn:microsoft.com/office/officeart/2005/8/layout/cycle2"/>
    <dgm:cxn modelId="{0975F798-CA8A-0B40-87EC-39E32EE94F22}" type="presOf" srcId="{0FD45F59-EBC9-0641-8A78-329BA62AD906}" destId="{E6888697-4F19-8F4A-B7EE-F869544BE196}" srcOrd="0" destOrd="0" presId="urn:microsoft.com/office/officeart/2005/8/layout/cycle2"/>
    <dgm:cxn modelId="{95A1D8A0-0165-2E48-95B0-1F823D7DF700}" srcId="{ACD494A6-B0B9-9D43-BE00-BF563F15898A}" destId="{28630584-F70D-B141-823C-50A27DE47259}" srcOrd="3" destOrd="0" parTransId="{569129D9-C496-8E49-80BF-1F813026268D}" sibTransId="{47D0326F-AAFB-7743-8DD3-44824BBE3865}"/>
    <dgm:cxn modelId="{BA353EA8-7E23-4A4F-8343-C2490105EE97}" type="presOf" srcId="{28630584-F70D-B141-823C-50A27DE47259}" destId="{6602B5D0-63C5-7040-A17C-3D9BAD8A00AF}" srcOrd="0" destOrd="0" presId="urn:microsoft.com/office/officeart/2005/8/layout/cycle2"/>
    <dgm:cxn modelId="{9DABD9AD-FEF3-044D-806F-D80F814AD165}" type="presOf" srcId="{9DDECC37-A25F-1043-B86A-CC93E06D788C}" destId="{EE1F56DA-23E1-D24C-9986-F487CFD49812}" srcOrd="0" destOrd="0" presId="urn:microsoft.com/office/officeart/2005/8/layout/cycle2"/>
    <dgm:cxn modelId="{4E28A2AF-98A0-8E43-B07C-22807BA5E8E5}" srcId="{ACD494A6-B0B9-9D43-BE00-BF563F15898A}" destId="{5B82D7A0-71C3-4A42-8048-03DEDA5583FA}" srcOrd="1" destOrd="0" parTransId="{90ECF1E0-8DD0-054D-BFD1-F38540753E9E}" sibTransId="{AE588A86-61ED-E340-ABDD-64AAB9657D5A}"/>
    <dgm:cxn modelId="{30EC02BE-AA38-CD43-BB60-F5AD0A021D17}" srcId="{ACD494A6-B0B9-9D43-BE00-BF563F15898A}" destId="{4E291EE4-22EB-FC4B-87D2-9BACD11972B3}" srcOrd="2" destOrd="0" parTransId="{EF3C410A-D1E2-E34E-9171-5B3993F60CC5}" sibTransId="{0FD45F59-EBC9-0641-8A78-329BA62AD906}"/>
    <dgm:cxn modelId="{6B2F13BF-F95F-F343-B2D0-D5428C8F54E8}" srcId="{ACD494A6-B0B9-9D43-BE00-BF563F15898A}" destId="{9DDECC37-A25F-1043-B86A-CC93E06D788C}" srcOrd="0" destOrd="0" parTransId="{44175A02-FDAD-B14B-B03E-0CFAAC03073C}" sibTransId="{409B30CC-D83C-C743-BAA4-377562EC5CD4}"/>
    <dgm:cxn modelId="{859F76CC-7B1E-7945-9B5E-E7232FF12861}" type="presOf" srcId="{4E291EE4-22EB-FC4B-87D2-9BACD11972B3}" destId="{ACBF40C8-9D6F-3442-B494-3D649F5230A8}" srcOrd="0" destOrd="0" presId="urn:microsoft.com/office/officeart/2005/8/layout/cycle2"/>
    <dgm:cxn modelId="{BBEA9CD7-7DDC-DF44-A366-07F455B98A86}" type="presOf" srcId="{47D0326F-AAFB-7743-8DD3-44824BBE3865}" destId="{E29C2641-F70F-964F-AF62-99AAEB771D40}" srcOrd="1" destOrd="0" presId="urn:microsoft.com/office/officeart/2005/8/layout/cycle2"/>
    <dgm:cxn modelId="{E7DF80EC-8E8C-F141-AF7A-AD5639C569A5}" type="presOf" srcId="{ACD494A6-B0B9-9D43-BE00-BF563F15898A}" destId="{51F062F2-51D6-F544-B873-12B0DDBB8343}" srcOrd="0" destOrd="0" presId="urn:microsoft.com/office/officeart/2005/8/layout/cycle2"/>
    <dgm:cxn modelId="{0749A3F6-04DC-8B41-807A-32E2F345AD18}" type="presOf" srcId="{47D0326F-AAFB-7743-8DD3-44824BBE3865}" destId="{D402EB13-1E48-AB46-A732-B3AFF25CE7AB}" srcOrd="0" destOrd="0" presId="urn:microsoft.com/office/officeart/2005/8/layout/cycle2"/>
    <dgm:cxn modelId="{6C82EC68-BE2F-8F42-B7EF-D239DC793592}" type="presParOf" srcId="{51F062F2-51D6-F544-B873-12B0DDBB8343}" destId="{EE1F56DA-23E1-D24C-9986-F487CFD49812}" srcOrd="0" destOrd="0" presId="urn:microsoft.com/office/officeart/2005/8/layout/cycle2"/>
    <dgm:cxn modelId="{D49750D3-1F0D-1342-84EA-1E70CC5DA028}" type="presParOf" srcId="{51F062F2-51D6-F544-B873-12B0DDBB8343}" destId="{8C1943A1-A097-244C-B1F7-18896F1F43DB}" srcOrd="1" destOrd="0" presId="urn:microsoft.com/office/officeart/2005/8/layout/cycle2"/>
    <dgm:cxn modelId="{9768031E-0EBB-D544-9B5E-0E4C2215C46B}" type="presParOf" srcId="{8C1943A1-A097-244C-B1F7-18896F1F43DB}" destId="{64DCE761-F044-E647-B8B6-A2F8A3DAF783}" srcOrd="0" destOrd="0" presId="urn:microsoft.com/office/officeart/2005/8/layout/cycle2"/>
    <dgm:cxn modelId="{0259DED4-68A1-0941-859A-9B212BB7EB06}" type="presParOf" srcId="{51F062F2-51D6-F544-B873-12B0DDBB8343}" destId="{339CEFDF-2908-5F41-A428-A118CFA9AAEF}" srcOrd="2" destOrd="0" presId="urn:microsoft.com/office/officeart/2005/8/layout/cycle2"/>
    <dgm:cxn modelId="{32FEA44B-1A5D-794F-96A2-5F73FDFD7A71}" type="presParOf" srcId="{51F062F2-51D6-F544-B873-12B0DDBB8343}" destId="{8EED1E68-F890-4346-BE53-DF16E15046DD}" srcOrd="3" destOrd="0" presId="urn:microsoft.com/office/officeart/2005/8/layout/cycle2"/>
    <dgm:cxn modelId="{E00031C9-0574-534D-8B01-A59A7270FA01}" type="presParOf" srcId="{8EED1E68-F890-4346-BE53-DF16E15046DD}" destId="{EA118E1B-E6F0-E549-B43C-C341984671CD}" srcOrd="0" destOrd="0" presId="urn:microsoft.com/office/officeart/2005/8/layout/cycle2"/>
    <dgm:cxn modelId="{84E19455-AE5F-A549-8928-9A0B35F60AB9}" type="presParOf" srcId="{51F062F2-51D6-F544-B873-12B0DDBB8343}" destId="{ACBF40C8-9D6F-3442-B494-3D649F5230A8}" srcOrd="4" destOrd="0" presId="urn:microsoft.com/office/officeart/2005/8/layout/cycle2"/>
    <dgm:cxn modelId="{2FE1768F-CE3E-7146-9076-E6080596A43D}" type="presParOf" srcId="{51F062F2-51D6-F544-B873-12B0DDBB8343}" destId="{E6888697-4F19-8F4A-B7EE-F869544BE196}" srcOrd="5" destOrd="0" presId="urn:microsoft.com/office/officeart/2005/8/layout/cycle2"/>
    <dgm:cxn modelId="{45E71EE7-E58A-584A-87D0-DB43DBD8E694}" type="presParOf" srcId="{E6888697-4F19-8F4A-B7EE-F869544BE196}" destId="{FCF26E4F-3678-AB45-A53D-31DA924128D8}" srcOrd="0" destOrd="0" presId="urn:microsoft.com/office/officeart/2005/8/layout/cycle2"/>
    <dgm:cxn modelId="{48801ED0-27EF-8447-ABAF-89EE665D0F31}" type="presParOf" srcId="{51F062F2-51D6-F544-B873-12B0DDBB8343}" destId="{6602B5D0-63C5-7040-A17C-3D9BAD8A00AF}" srcOrd="6" destOrd="0" presId="urn:microsoft.com/office/officeart/2005/8/layout/cycle2"/>
    <dgm:cxn modelId="{FB7CF139-1D51-6F4B-9B44-3348BCC1A445}" type="presParOf" srcId="{51F062F2-51D6-F544-B873-12B0DDBB8343}" destId="{D402EB13-1E48-AB46-A732-B3AFF25CE7AB}" srcOrd="7" destOrd="0" presId="urn:microsoft.com/office/officeart/2005/8/layout/cycle2"/>
    <dgm:cxn modelId="{59D1783D-2E5C-504E-867E-92A692D76027}" type="presParOf" srcId="{D402EB13-1E48-AB46-A732-B3AFF25CE7AB}" destId="{E29C2641-F70F-964F-AF62-99AAEB771D40}" srcOrd="0" destOrd="0" presId="urn:microsoft.com/office/officeart/2005/8/layout/cycle2"/>
    <dgm:cxn modelId="{4F5539A5-5021-8B4C-ADFB-B159DA6535AD}" type="presParOf" srcId="{51F062F2-51D6-F544-B873-12B0DDBB8343}" destId="{3C1587CB-4CE2-AF44-867A-0F3E699A9908}" srcOrd="8" destOrd="0" presId="urn:microsoft.com/office/officeart/2005/8/layout/cycle2"/>
    <dgm:cxn modelId="{81BE361D-351B-9748-8D25-5656813F07C6}" type="presParOf" srcId="{51F062F2-51D6-F544-B873-12B0DDBB8343}" destId="{A8DC82EA-45BF-084C-8E72-CB3F2F035ED6}" srcOrd="9" destOrd="0" presId="urn:microsoft.com/office/officeart/2005/8/layout/cycle2"/>
    <dgm:cxn modelId="{93637B50-912F-A649-84E5-0B79E8E7B65A}" type="presParOf" srcId="{A8DC82EA-45BF-084C-8E72-CB3F2F035ED6}" destId="{16146AAB-C680-0147-A1F5-0C82E4C0E21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C2CB16-B600-4667-82FE-CBD99981CC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72D1F48-D96B-47B3-AAC1-7B9F9C3EF07D}">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Employers access credentialed Health &amp; Wellness Coaches through Workplace Wellbeing providers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BB4DDF60-F924-4164-8AC9-84B1D4E6D072}" type="parTrans" cxnId="{EF0CD827-F199-4BC9-B451-B301B175A9AB}">
      <dgm:prSet/>
      <dgm:spPr/>
      <dgm:t>
        <a:bodyPr/>
        <a:lstStyle/>
        <a:p>
          <a:endParaRPr lang="en-US"/>
        </a:p>
      </dgm:t>
    </dgm:pt>
    <dgm:pt modelId="{2579E297-EB64-4254-B1C3-1EE3847E1253}" type="sibTrans" cxnId="{EF0CD827-F199-4BC9-B451-B301B175A9AB}">
      <dgm:prSet/>
      <dgm:spPr/>
      <dgm:t>
        <a:bodyPr/>
        <a:lstStyle/>
        <a:p>
          <a:endParaRPr lang="en-US"/>
        </a:p>
      </dgm:t>
    </dgm:pt>
    <dgm:pt modelId="{2D7FABD2-62BC-4122-B697-9ECC9605FBF8}">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Employers access credentialed Health &amp; Wellness Coaches through Digital Wellness Platforms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5ABDC57-2013-4661-9353-F69556044B8E}" type="parTrans" cxnId="{6AAE8C14-E781-49CF-8FE9-9DE2AEEADF7B}">
      <dgm:prSet/>
      <dgm:spPr/>
      <dgm:t>
        <a:bodyPr/>
        <a:lstStyle/>
        <a:p>
          <a:endParaRPr lang="en-US"/>
        </a:p>
      </dgm:t>
    </dgm:pt>
    <dgm:pt modelId="{E0021E45-2BA4-4271-9AB1-AAA3BA088AA7}" type="sibTrans" cxnId="{6AAE8C14-E781-49CF-8FE9-9DE2AEEADF7B}">
      <dgm:prSet/>
      <dgm:spPr/>
      <dgm:t>
        <a:bodyPr/>
        <a:lstStyle/>
        <a:p>
          <a:endParaRPr lang="en-US"/>
        </a:p>
      </dgm:t>
    </dgm:pt>
    <dgm:pt modelId="{71225D95-72D1-486C-B663-8CB0F8D129D2}">
      <dgm:prSet/>
      <dgm:spPr/>
      <dgm:t>
        <a:bodyPr/>
        <a:lstStyle/>
        <a:p>
          <a:pPr algn="ctr">
            <a:buFontTx/>
            <a:buNone/>
          </a:pPr>
          <a:r>
            <a:rPr lang="en-GB" dirty="0">
              <a:latin typeface="Verdana" panose="020B0604030504040204" pitchFamily="34" charset="0"/>
              <a:ea typeface="Verdana" panose="020B0604030504040204" pitchFamily="34" charset="0"/>
              <a:cs typeface="Verdana" panose="020B0604030504040204" pitchFamily="34" charset="0"/>
            </a:rPr>
            <a:t>Holistic Health</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DA201601-23CB-4FC2-8BFD-494CB7AD553B}" type="parTrans" cxnId="{D3B4A462-EF24-4F85-AF91-451A10F1A9AA}">
      <dgm:prSet/>
      <dgm:spPr/>
      <dgm:t>
        <a:bodyPr/>
        <a:lstStyle/>
        <a:p>
          <a:endParaRPr lang="en-US"/>
        </a:p>
      </dgm:t>
    </dgm:pt>
    <dgm:pt modelId="{9C9F485C-49B3-410D-9A99-011F66EF54D5}" type="sibTrans" cxnId="{D3B4A462-EF24-4F85-AF91-451A10F1A9AA}">
      <dgm:prSet/>
      <dgm:spPr/>
      <dgm:t>
        <a:bodyPr/>
        <a:lstStyle/>
        <a:p>
          <a:endParaRPr lang="en-US"/>
        </a:p>
      </dgm:t>
    </dgm:pt>
    <dgm:pt modelId="{EFD624FD-9BFE-4579-A602-638E83CF3EDF}">
      <dgm:prSet/>
      <dgm:spPr/>
      <dgm:t>
        <a:bodyPr/>
        <a:lstStyle/>
        <a:p>
          <a:pPr algn="ctr">
            <a:buFontTx/>
            <a:buNone/>
          </a:pPr>
          <a:r>
            <a:rPr lang="en-GB" dirty="0">
              <a:latin typeface="Verdana" panose="020B0604030504040204" pitchFamily="34" charset="0"/>
              <a:ea typeface="Verdana" panose="020B0604030504040204" pitchFamily="34" charset="0"/>
              <a:cs typeface="Verdana" panose="020B0604030504040204" pitchFamily="34" charset="0"/>
            </a:rPr>
            <a:t>Mental Health</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4F8C5C27-628B-495D-9E39-C1D502E3093F}" type="parTrans" cxnId="{DD57697F-35B1-4D93-97B7-05F340C976EB}">
      <dgm:prSet/>
      <dgm:spPr/>
      <dgm:t>
        <a:bodyPr/>
        <a:lstStyle/>
        <a:p>
          <a:endParaRPr lang="en-US"/>
        </a:p>
      </dgm:t>
    </dgm:pt>
    <dgm:pt modelId="{7E00A2FA-382B-434D-BB5D-F0212C0E10D3}" type="sibTrans" cxnId="{DD57697F-35B1-4D93-97B7-05F340C976EB}">
      <dgm:prSet/>
      <dgm:spPr/>
      <dgm:t>
        <a:bodyPr/>
        <a:lstStyle/>
        <a:p>
          <a:endParaRPr lang="en-US"/>
        </a:p>
      </dgm:t>
    </dgm:pt>
    <dgm:pt modelId="{72B3C39E-56AC-7B4C-97B5-718515C93103}">
      <dgm:prSet/>
      <dgm:spPr/>
      <dgm:t>
        <a:bodyPr/>
        <a:lstStyle/>
        <a:p>
          <a:pPr algn="ctr">
            <a:buFontTx/>
            <a:buNone/>
          </a:pPr>
          <a:r>
            <a:rPr lang="en-US" dirty="0">
              <a:latin typeface="Verdana" panose="020B0604030504040204" pitchFamily="34" charset="0"/>
              <a:ea typeface="Verdana" panose="020B0604030504040204" pitchFamily="34" charset="0"/>
              <a:cs typeface="Verdana" panose="020B0604030504040204" pitchFamily="34" charset="0"/>
            </a:rPr>
            <a:t>“Workplace Options”</a:t>
          </a:r>
        </a:p>
      </dgm:t>
    </dgm:pt>
    <dgm:pt modelId="{FF23D3C3-B31A-F747-98AE-BC66D839530C}" type="parTrans" cxnId="{D95B7C85-740A-BC4B-93B3-361343C5FF38}">
      <dgm:prSet/>
      <dgm:spPr/>
      <dgm:t>
        <a:bodyPr/>
        <a:lstStyle/>
        <a:p>
          <a:endParaRPr lang="en-GB"/>
        </a:p>
      </dgm:t>
    </dgm:pt>
    <dgm:pt modelId="{23DFA9CF-A029-3F43-A8CD-033B8506A660}" type="sibTrans" cxnId="{D95B7C85-740A-BC4B-93B3-361343C5FF38}">
      <dgm:prSet/>
      <dgm:spPr/>
      <dgm:t>
        <a:bodyPr/>
        <a:lstStyle/>
        <a:p>
          <a:endParaRPr lang="en-GB"/>
        </a:p>
      </dgm:t>
    </dgm:pt>
    <dgm:pt modelId="{591C9652-8322-D342-8E74-0A1B5B4EE000}">
      <dgm:prSet/>
      <dgm:spPr/>
      <dgm:t>
        <a:bodyPr/>
        <a:lstStyle/>
        <a:p>
          <a:pPr algn="ctr">
            <a:buFontTx/>
            <a:buNone/>
          </a:pPr>
          <a:r>
            <a:rPr lang="en-US" dirty="0">
              <a:latin typeface="Verdana" panose="020B0604030504040204" pitchFamily="34" charset="0"/>
              <a:ea typeface="Verdana" panose="020B0604030504040204" pitchFamily="34" charset="0"/>
              <a:cs typeface="Verdana" panose="020B0604030504040204" pitchFamily="34" charset="0"/>
            </a:rPr>
            <a:t>principal global provider</a:t>
          </a:r>
        </a:p>
      </dgm:t>
    </dgm:pt>
    <dgm:pt modelId="{D2C13819-CB45-3340-A7F6-5363FC5D44B3}" type="parTrans" cxnId="{D5AFE08D-BB42-004F-BAAF-1867138EE069}">
      <dgm:prSet/>
      <dgm:spPr/>
      <dgm:t>
        <a:bodyPr/>
        <a:lstStyle/>
        <a:p>
          <a:endParaRPr lang="en-GB"/>
        </a:p>
      </dgm:t>
    </dgm:pt>
    <dgm:pt modelId="{8B27F0AD-099E-C644-A729-142A2DCE201A}" type="sibTrans" cxnId="{D5AFE08D-BB42-004F-BAAF-1867138EE069}">
      <dgm:prSet/>
      <dgm:spPr/>
      <dgm:t>
        <a:bodyPr/>
        <a:lstStyle/>
        <a:p>
          <a:endParaRPr lang="en-GB"/>
        </a:p>
      </dgm:t>
    </dgm:pt>
    <dgm:pt modelId="{3AC0606D-53AF-9640-A6F7-3BE0A847B3F9}" type="pres">
      <dgm:prSet presAssocID="{1CC2CB16-B600-4667-82FE-CBD99981CCF7}" presName="Name0" presStyleCnt="0">
        <dgm:presLayoutVars>
          <dgm:dir/>
          <dgm:animLvl val="lvl"/>
          <dgm:resizeHandles val="exact"/>
        </dgm:presLayoutVars>
      </dgm:prSet>
      <dgm:spPr/>
    </dgm:pt>
    <dgm:pt modelId="{DC86636E-228B-4440-B176-CAF9D4F336A3}" type="pres">
      <dgm:prSet presAssocID="{E72D1F48-D96B-47B3-AAC1-7B9F9C3EF07D}" presName="composite" presStyleCnt="0"/>
      <dgm:spPr/>
    </dgm:pt>
    <dgm:pt modelId="{725396CE-4D91-C040-A229-BCAEBC378301}" type="pres">
      <dgm:prSet presAssocID="{E72D1F48-D96B-47B3-AAC1-7B9F9C3EF07D}" presName="parTx" presStyleLbl="alignNode1" presStyleIdx="0" presStyleCnt="2">
        <dgm:presLayoutVars>
          <dgm:chMax val="0"/>
          <dgm:chPref val="0"/>
          <dgm:bulletEnabled val="1"/>
        </dgm:presLayoutVars>
      </dgm:prSet>
      <dgm:spPr/>
    </dgm:pt>
    <dgm:pt modelId="{99E63FB1-0066-7141-84C2-E2196FDBD4AE}" type="pres">
      <dgm:prSet presAssocID="{E72D1F48-D96B-47B3-AAC1-7B9F9C3EF07D}" presName="desTx" presStyleLbl="alignAccFollowNode1" presStyleIdx="0" presStyleCnt="2">
        <dgm:presLayoutVars>
          <dgm:bulletEnabled val="1"/>
        </dgm:presLayoutVars>
      </dgm:prSet>
      <dgm:spPr/>
    </dgm:pt>
    <dgm:pt modelId="{98DD8A6B-D080-7741-83BB-81F0FF2BA4B2}" type="pres">
      <dgm:prSet presAssocID="{2579E297-EB64-4254-B1C3-1EE3847E1253}" presName="space" presStyleCnt="0"/>
      <dgm:spPr/>
    </dgm:pt>
    <dgm:pt modelId="{979E4AB3-A602-A741-A7CE-BC4D51C77D07}" type="pres">
      <dgm:prSet presAssocID="{2D7FABD2-62BC-4122-B697-9ECC9605FBF8}" presName="composite" presStyleCnt="0"/>
      <dgm:spPr/>
    </dgm:pt>
    <dgm:pt modelId="{0555951F-42E1-CD44-8DA6-070E0604E693}" type="pres">
      <dgm:prSet presAssocID="{2D7FABD2-62BC-4122-B697-9ECC9605FBF8}" presName="parTx" presStyleLbl="alignNode1" presStyleIdx="1" presStyleCnt="2">
        <dgm:presLayoutVars>
          <dgm:chMax val="0"/>
          <dgm:chPref val="0"/>
          <dgm:bulletEnabled val="1"/>
        </dgm:presLayoutVars>
      </dgm:prSet>
      <dgm:spPr/>
    </dgm:pt>
    <dgm:pt modelId="{1BD0E369-E35F-414E-A8AA-A3A91DD14DE9}" type="pres">
      <dgm:prSet presAssocID="{2D7FABD2-62BC-4122-B697-9ECC9605FBF8}" presName="desTx" presStyleLbl="alignAccFollowNode1" presStyleIdx="1" presStyleCnt="2">
        <dgm:presLayoutVars>
          <dgm:bulletEnabled val="1"/>
        </dgm:presLayoutVars>
      </dgm:prSet>
      <dgm:spPr/>
    </dgm:pt>
  </dgm:ptLst>
  <dgm:cxnLst>
    <dgm:cxn modelId="{6AAE8C14-E781-49CF-8FE9-9DE2AEEADF7B}" srcId="{1CC2CB16-B600-4667-82FE-CBD99981CCF7}" destId="{2D7FABD2-62BC-4122-B697-9ECC9605FBF8}" srcOrd="1" destOrd="0" parTransId="{95ABDC57-2013-4661-9353-F69556044B8E}" sibTransId="{E0021E45-2BA4-4271-9AB1-AAA3BA088AA7}"/>
    <dgm:cxn modelId="{EF0CD827-F199-4BC9-B451-B301B175A9AB}" srcId="{1CC2CB16-B600-4667-82FE-CBD99981CCF7}" destId="{E72D1F48-D96B-47B3-AAC1-7B9F9C3EF07D}" srcOrd="0" destOrd="0" parTransId="{BB4DDF60-F924-4164-8AC9-84B1D4E6D072}" sibTransId="{2579E297-EB64-4254-B1C3-1EE3847E1253}"/>
    <dgm:cxn modelId="{9EDECB50-AC65-504C-B245-E62BC45BAC2F}" type="presOf" srcId="{72B3C39E-56AC-7B4C-97B5-718515C93103}" destId="{99E63FB1-0066-7141-84C2-E2196FDBD4AE}" srcOrd="0" destOrd="0" presId="urn:microsoft.com/office/officeart/2005/8/layout/hList1"/>
    <dgm:cxn modelId="{D3B4A462-EF24-4F85-AF91-451A10F1A9AA}" srcId="{2D7FABD2-62BC-4122-B697-9ECC9605FBF8}" destId="{71225D95-72D1-486C-B663-8CB0F8D129D2}" srcOrd="0" destOrd="0" parTransId="{DA201601-23CB-4FC2-8BFD-494CB7AD553B}" sibTransId="{9C9F485C-49B3-410D-9A99-011F66EF54D5}"/>
    <dgm:cxn modelId="{6987496D-AA59-4F49-AC00-3DEFB0A1DBBB}" type="presOf" srcId="{EFD624FD-9BFE-4579-A602-638E83CF3EDF}" destId="{1BD0E369-E35F-414E-A8AA-A3A91DD14DE9}" srcOrd="0" destOrd="1" presId="urn:microsoft.com/office/officeart/2005/8/layout/hList1"/>
    <dgm:cxn modelId="{DD57697F-35B1-4D93-97B7-05F340C976EB}" srcId="{2D7FABD2-62BC-4122-B697-9ECC9605FBF8}" destId="{EFD624FD-9BFE-4579-A602-638E83CF3EDF}" srcOrd="1" destOrd="0" parTransId="{4F8C5C27-628B-495D-9E39-C1D502E3093F}" sibTransId="{7E00A2FA-382B-434D-BB5D-F0212C0E10D3}"/>
    <dgm:cxn modelId="{D95B7C85-740A-BC4B-93B3-361343C5FF38}" srcId="{E72D1F48-D96B-47B3-AAC1-7B9F9C3EF07D}" destId="{72B3C39E-56AC-7B4C-97B5-718515C93103}" srcOrd="0" destOrd="0" parTransId="{FF23D3C3-B31A-F747-98AE-BC66D839530C}" sibTransId="{23DFA9CF-A029-3F43-A8CD-033B8506A660}"/>
    <dgm:cxn modelId="{D5AFE08D-BB42-004F-BAAF-1867138EE069}" srcId="{E72D1F48-D96B-47B3-AAC1-7B9F9C3EF07D}" destId="{591C9652-8322-D342-8E74-0A1B5B4EE000}" srcOrd="1" destOrd="0" parTransId="{D2C13819-CB45-3340-A7F6-5363FC5D44B3}" sibTransId="{8B27F0AD-099E-C644-A729-142A2DCE201A}"/>
    <dgm:cxn modelId="{FD164CB6-7B59-A147-9A8D-2C05BFC330BF}" type="presOf" srcId="{71225D95-72D1-486C-B663-8CB0F8D129D2}" destId="{1BD0E369-E35F-414E-A8AA-A3A91DD14DE9}" srcOrd="0" destOrd="0" presId="urn:microsoft.com/office/officeart/2005/8/layout/hList1"/>
    <dgm:cxn modelId="{91D8BBC4-3242-8047-AAD1-4C2C623650BB}" type="presOf" srcId="{E72D1F48-D96B-47B3-AAC1-7B9F9C3EF07D}" destId="{725396CE-4D91-C040-A229-BCAEBC378301}" srcOrd="0" destOrd="0" presId="urn:microsoft.com/office/officeart/2005/8/layout/hList1"/>
    <dgm:cxn modelId="{8313D0E7-82A8-784E-98AC-AACA9913E2E3}" type="presOf" srcId="{591C9652-8322-D342-8E74-0A1B5B4EE000}" destId="{99E63FB1-0066-7141-84C2-E2196FDBD4AE}" srcOrd="0" destOrd="1" presId="urn:microsoft.com/office/officeart/2005/8/layout/hList1"/>
    <dgm:cxn modelId="{7C5B69E8-43F0-4D43-AE77-B0D5C085A44A}" type="presOf" srcId="{2D7FABD2-62BC-4122-B697-9ECC9605FBF8}" destId="{0555951F-42E1-CD44-8DA6-070E0604E693}" srcOrd="0" destOrd="0" presId="urn:microsoft.com/office/officeart/2005/8/layout/hList1"/>
    <dgm:cxn modelId="{7C3954FF-8C4F-CC43-87F6-4111E0A11873}" type="presOf" srcId="{1CC2CB16-B600-4667-82FE-CBD99981CCF7}" destId="{3AC0606D-53AF-9640-A6F7-3BE0A847B3F9}" srcOrd="0" destOrd="0" presId="urn:microsoft.com/office/officeart/2005/8/layout/hList1"/>
    <dgm:cxn modelId="{0AB28840-62E2-FE41-9759-418DDDADEC7B}" type="presParOf" srcId="{3AC0606D-53AF-9640-A6F7-3BE0A847B3F9}" destId="{DC86636E-228B-4440-B176-CAF9D4F336A3}" srcOrd="0" destOrd="0" presId="urn:microsoft.com/office/officeart/2005/8/layout/hList1"/>
    <dgm:cxn modelId="{8961A0D2-7E73-7D46-B034-36F192127FE6}" type="presParOf" srcId="{DC86636E-228B-4440-B176-CAF9D4F336A3}" destId="{725396CE-4D91-C040-A229-BCAEBC378301}" srcOrd="0" destOrd="0" presId="urn:microsoft.com/office/officeart/2005/8/layout/hList1"/>
    <dgm:cxn modelId="{BBB52AC7-55F5-7C46-B62C-E39C031BD35C}" type="presParOf" srcId="{DC86636E-228B-4440-B176-CAF9D4F336A3}" destId="{99E63FB1-0066-7141-84C2-E2196FDBD4AE}" srcOrd="1" destOrd="0" presId="urn:microsoft.com/office/officeart/2005/8/layout/hList1"/>
    <dgm:cxn modelId="{CE51A570-7B98-FC4F-A827-999CF846C3F8}" type="presParOf" srcId="{3AC0606D-53AF-9640-A6F7-3BE0A847B3F9}" destId="{98DD8A6B-D080-7741-83BB-81F0FF2BA4B2}" srcOrd="1" destOrd="0" presId="urn:microsoft.com/office/officeart/2005/8/layout/hList1"/>
    <dgm:cxn modelId="{2A7E4553-3CED-C740-B0B0-30134BBB6722}" type="presParOf" srcId="{3AC0606D-53AF-9640-A6F7-3BE0A847B3F9}" destId="{979E4AB3-A602-A741-A7CE-BC4D51C77D07}" srcOrd="2" destOrd="0" presId="urn:microsoft.com/office/officeart/2005/8/layout/hList1"/>
    <dgm:cxn modelId="{713DDFF0-2335-5745-86FA-9147131AFEBD}" type="presParOf" srcId="{979E4AB3-A602-A741-A7CE-BC4D51C77D07}" destId="{0555951F-42E1-CD44-8DA6-070E0604E693}" srcOrd="0" destOrd="0" presId="urn:microsoft.com/office/officeart/2005/8/layout/hList1"/>
    <dgm:cxn modelId="{9344A53A-E87A-9C46-AB3F-25D4811DE173}" type="presParOf" srcId="{979E4AB3-A602-A741-A7CE-BC4D51C77D07}" destId="{1BD0E369-E35F-414E-A8AA-A3A91DD14DE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9A147F-A170-47B6-A9EF-F67557C85E9D}"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3466685E-13E0-4F6A-AE9F-E078B15A5101}">
      <dgm:prSet custT="1"/>
      <dgm:spPr/>
      <dgm:t>
        <a:bodyPr/>
        <a:lstStyle/>
        <a:p>
          <a:r>
            <a:rPr lang="en-GB" sz="2000" b="0">
              <a:latin typeface="Verdana" panose="020B0604030504040204" pitchFamily="34" charset="0"/>
              <a:ea typeface="Verdana" panose="020B0604030504040204" pitchFamily="34" charset="0"/>
              <a:cs typeface="Verdana" panose="020B0604030504040204" pitchFamily="34" charset="0"/>
            </a:rPr>
            <a:t>Meeting today's workplace wellness trends</a:t>
          </a:r>
          <a:endParaRPr lang="en-US" sz="2000">
            <a:latin typeface="Verdana" panose="020B0604030504040204" pitchFamily="34" charset="0"/>
            <a:ea typeface="Verdana" panose="020B0604030504040204" pitchFamily="34" charset="0"/>
            <a:cs typeface="Verdana" panose="020B0604030504040204" pitchFamily="34" charset="0"/>
          </a:endParaRPr>
        </a:p>
      </dgm:t>
    </dgm:pt>
    <dgm:pt modelId="{BBFF42D1-030A-4032-8437-B3D7608C7573}" type="parTrans" cxnId="{AB81301D-7014-43C6-B7F4-75D7007E7359}">
      <dgm:prSet/>
      <dgm:spPr/>
      <dgm:t>
        <a:bodyPr/>
        <a:lstStyle/>
        <a:p>
          <a:endParaRPr lang="en-US"/>
        </a:p>
      </dgm:t>
    </dgm:pt>
    <dgm:pt modelId="{740C958E-D37D-4482-911A-8E0B03FB7621}" type="sibTrans" cxnId="{AB81301D-7014-43C6-B7F4-75D7007E7359}">
      <dgm:prSet/>
      <dgm:spPr/>
      <dgm:t>
        <a:bodyPr/>
        <a:lstStyle/>
        <a:p>
          <a:endParaRPr lang="en-US"/>
        </a:p>
      </dgm:t>
    </dgm:pt>
    <dgm:pt modelId="{2808970A-9172-4C47-B0B7-808A0653581D}">
      <dgm:prSet custT="1"/>
      <dgm:spPr/>
      <dgm:t>
        <a:bodyPr/>
        <a:lstStyle/>
        <a:p>
          <a:r>
            <a:rPr lang="en-AU" sz="2000" b="0" dirty="0">
              <a:latin typeface="Verdana" panose="020B0604030504040204" pitchFamily="34" charset="0"/>
              <a:ea typeface="Verdana" panose="020B0604030504040204" pitchFamily="34" charset="0"/>
              <a:cs typeface="Verdana" panose="020B0604030504040204" pitchFamily="34" charset="0"/>
            </a:rPr>
            <a:t>Creates a Well-being Culture to improve the bottom line</a:t>
          </a:r>
          <a:endParaRPr lang="en-US" sz="2000" dirty="0">
            <a:latin typeface="Verdana" panose="020B0604030504040204" pitchFamily="34" charset="0"/>
            <a:ea typeface="Verdana" panose="020B0604030504040204" pitchFamily="34" charset="0"/>
            <a:cs typeface="Verdana" panose="020B0604030504040204" pitchFamily="34" charset="0"/>
          </a:endParaRPr>
        </a:p>
      </dgm:t>
    </dgm:pt>
    <dgm:pt modelId="{611B0741-1AFD-4534-A907-B441F5B2FF15}" type="parTrans" cxnId="{182AB0C3-B237-4459-892D-8F4FB7FCBB4F}">
      <dgm:prSet/>
      <dgm:spPr/>
      <dgm:t>
        <a:bodyPr/>
        <a:lstStyle/>
        <a:p>
          <a:endParaRPr lang="en-US"/>
        </a:p>
      </dgm:t>
    </dgm:pt>
    <dgm:pt modelId="{C56D1BF6-B240-40E4-B4EC-95B24572962C}" type="sibTrans" cxnId="{182AB0C3-B237-4459-892D-8F4FB7FCBB4F}">
      <dgm:prSet/>
      <dgm:spPr/>
      <dgm:t>
        <a:bodyPr/>
        <a:lstStyle/>
        <a:p>
          <a:endParaRPr lang="en-US"/>
        </a:p>
      </dgm:t>
    </dgm:pt>
    <dgm:pt modelId="{60A99AEE-FEFD-4E7A-88C7-DA64E7A99195}">
      <dgm:prSet custT="1"/>
      <dgm:spPr/>
      <dgm:t>
        <a:bodyPr/>
        <a:lstStyle/>
        <a:p>
          <a:r>
            <a:rPr lang="en-GB" sz="2000" b="0" dirty="0">
              <a:latin typeface="Verdana" panose="020B0604030504040204" pitchFamily="34" charset="0"/>
              <a:ea typeface="Verdana" panose="020B0604030504040204" pitchFamily="34" charset="0"/>
              <a:cs typeface="Verdana" panose="020B0604030504040204" pitchFamily="34" charset="0"/>
            </a:rPr>
            <a:t>Holistic Wellness Focus: Personalized Attention, Promotes Deeper Understanding, Makes Difficult Goals Achievable, Measurable Impact</a:t>
          </a:r>
          <a:endParaRPr lang="en-US" sz="2000" dirty="0">
            <a:latin typeface="Verdana" panose="020B0604030504040204" pitchFamily="34" charset="0"/>
            <a:ea typeface="Verdana" panose="020B0604030504040204" pitchFamily="34" charset="0"/>
            <a:cs typeface="Verdana" panose="020B0604030504040204" pitchFamily="34" charset="0"/>
          </a:endParaRPr>
        </a:p>
      </dgm:t>
    </dgm:pt>
    <dgm:pt modelId="{EC78E5AC-52FF-4B17-98F8-E8DFF247D328}" type="parTrans" cxnId="{8BF929E5-DC5A-47FE-BA0E-56AE6550767A}">
      <dgm:prSet/>
      <dgm:spPr/>
      <dgm:t>
        <a:bodyPr/>
        <a:lstStyle/>
        <a:p>
          <a:endParaRPr lang="en-US"/>
        </a:p>
      </dgm:t>
    </dgm:pt>
    <dgm:pt modelId="{E9B85357-7A6F-4024-AB72-C24458755A82}" type="sibTrans" cxnId="{8BF929E5-DC5A-47FE-BA0E-56AE6550767A}">
      <dgm:prSet/>
      <dgm:spPr/>
      <dgm:t>
        <a:bodyPr/>
        <a:lstStyle/>
        <a:p>
          <a:endParaRPr lang="en-US"/>
        </a:p>
      </dgm:t>
    </dgm:pt>
    <dgm:pt modelId="{5516F1DD-B78B-472C-846D-3F7C2EAA5E29}" type="pres">
      <dgm:prSet presAssocID="{339A147F-A170-47B6-A9EF-F67557C85E9D}" presName="root" presStyleCnt="0">
        <dgm:presLayoutVars>
          <dgm:dir/>
          <dgm:resizeHandles val="exact"/>
        </dgm:presLayoutVars>
      </dgm:prSet>
      <dgm:spPr/>
    </dgm:pt>
    <dgm:pt modelId="{C08CD283-65CD-412F-BBF5-C91F79E59223}" type="pres">
      <dgm:prSet presAssocID="{3466685E-13E0-4F6A-AE9F-E078B15A5101}" presName="compNode" presStyleCnt="0"/>
      <dgm:spPr/>
    </dgm:pt>
    <dgm:pt modelId="{12950EAA-2C99-4994-98BF-E66678E56039}" type="pres">
      <dgm:prSet presAssocID="{3466685E-13E0-4F6A-AE9F-E078B15A5101}" presName="iconRect" presStyleLbl="node1" presStyleIdx="0" presStyleCnt="3"/>
      <dgm:spPr>
        <a:blipFill>
          <a:blip xmlns:r="http://schemas.openxmlformats.org/officeDocument/2006/relationships" r:embed="rId1">
            <a:biLevel thresh="75000"/>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3436DA9-DA52-4D27-A596-7FCF90EB59F0}" type="pres">
      <dgm:prSet presAssocID="{3466685E-13E0-4F6A-AE9F-E078B15A5101}" presName="spaceRect" presStyleCnt="0"/>
      <dgm:spPr/>
    </dgm:pt>
    <dgm:pt modelId="{0395ED52-8298-40EE-B20D-DE6141020FCE}" type="pres">
      <dgm:prSet presAssocID="{3466685E-13E0-4F6A-AE9F-E078B15A5101}" presName="textRect" presStyleLbl="revTx" presStyleIdx="0" presStyleCnt="3">
        <dgm:presLayoutVars>
          <dgm:chMax val="1"/>
          <dgm:chPref val="1"/>
        </dgm:presLayoutVars>
      </dgm:prSet>
      <dgm:spPr/>
    </dgm:pt>
    <dgm:pt modelId="{D3241030-D7FF-494D-B1D6-AB2690BDD0B1}" type="pres">
      <dgm:prSet presAssocID="{740C958E-D37D-4482-911A-8E0B03FB7621}" presName="sibTrans" presStyleCnt="0"/>
      <dgm:spPr/>
    </dgm:pt>
    <dgm:pt modelId="{5900C887-0FB4-404F-AFC7-DFB33D51D757}" type="pres">
      <dgm:prSet presAssocID="{2808970A-9172-4C47-B0B7-808A0653581D}" presName="compNode" presStyleCnt="0"/>
      <dgm:spPr/>
    </dgm:pt>
    <dgm:pt modelId="{122F47ED-5944-4487-B121-9FD450170ED7}" type="pres">
      <dgm:prSet presAssocID="{2808970A-9172-4C47-B0B7-808A0653581D}" presName="iconRect" presStyleLbl="node1" presStyleIdx="1" presStyleCnt="3"/>
      <dgm:spPr>
        <a:blipFill>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graph with upward trend with solid fill"/>
        </a:ext>
      </dgm:extLst>
    </dgm:pt>
    <dgm:pt modelId="{9FDF95A8-2C3C-405E-AE17-539891AB59DC}" type="pres">
      <dgm:prSet presAssocID="{2808970A-9172-4C47-B0B7-808A0653581D}" presName="spaceRect" presStyleCnt="0"/>
      <dgm:spPr/>
    </dgm:pt>
    <dgm:pt modelId="{E86D7118-B485-4FAE-A28E-9E32A8982109}" type="pres">
      <dgm:prSet presAssocID="{2808970A-9172-4C47-B0B7-808A0653581D}" presName="textRect" presStyleLbl="revTx" presStyleIdx="1" presStyleCnt="3">
        <dgm:presLayoutVars>
          <dgm:chMax val="1"/>
          <dgm:chPref val="1"/>
        </dgm:presLayoutVars>
      </dgm:prSet>
      <dgm:spPr/>
    </dgm:pt>
    <dgm:pt modelId="{F0BBB29A-213F-4836-B748-20B16C70320E}" type="pres">
      <dgm:prSet presAssocID="{C56D1BF6-B240-40E4-B4EC-95B24572962C}" presName="sibTrans" presStyleCnt="0"/>
      <dgm:spPr/>
    </dgm:pt>
    <dgm:pt modelId="{6285A5B0-7861-41EC-854E-C69076809938}" type="pres">
      <dgm:prSet presAssocID="{60A99AEE-FEFD-4E7A-88C7-DA64E7A99195}" presName="compNode" presStyleCnt="0"/>
      <dgm:spPr/>
    </dgm:pt>
    <dgm:pt modelId="{2A1A591D-E736-4D0F-91BF-0C3D65BEAD8D}" type="pres">
      <dgm:prSet presAssocID="{60A99AEE-FEFD-4E7A-88C7-DA64E7A99195}" presName="iconRect" presStyleLbl="node1" presStyleIdx="2" presStyleCnt="3"/>
      <dgm:spPr>
        <a:blipFill>
          <a:blip xmlns:r="http://schemas.openxmlformats.org/officeDocument/2006/relationships" r:embed="rId5">
            <a:biLevel thresh="75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B14AF72A-EB79-48FE-9912-5EDFAD2D9F97}" type="pres">
      <dgm:prSet presAssocID="{60A99AEE-FEFD-4E7A-88C7-DA64E7A99195}" presName="spaceRect" presStyleCnt="0"/>
      <dgm:spPr/>
    </dgm:pt>
    <dgm:pt modelId="{C5AB7611-4594-439E-92A7-1B5D576FC87D}" type="pres">
      <dgm:prSet presAssocID="{60A99AEE-FEFD-4E7A-88C7-DA64E7A99195}" presName="textRect" presStyleLbl="revTx" presStyleIdx="2" presStyleCnt="3">
        <dgm:presLayoutVars>
          <dgm:chMax val="1"/>
          <dgm:chPref val="1"/>
        </dgm:presLayoutVars>
      </dgm:prSet>
      <dgm:spPr/>
    </dgm:pt>
  </dgm:ptLst>
  <dgm:cxnLst>
    <dgm:cxn modelId="{AB81301D-7014-43C6-B7F4-75D7007E7359}" srcId="{339A147F-A170-47B6-A9EF-F67557C85E9D}" destId="{3466685E-13E0-4F6A-AE9F-E078B15A5101}" srcOrd="0" destOrd="0" parTransId="{BBFF42D1-030A-4032-8437-B3D7608C7573}" sibTransId="{740C958E-D37D-4482-911A-8E0B03FB7621}"/>
    <dgm:cxn modelId="{09CF1E4C-D463-4239-88FD-D6929DF7AE36}" type="presOf" srcId="{339A147F-A170-47B6-A9EF-F67557C85E9D}" destId="{5516F1DD-B78B-472C-846D-3F7C2EAA5E29}" srcOrd="0" destOrd="0" presId="urn:microsoft.com/office/officeart/2018/2/layout/IconLabelList"/>
    <dgm:cxn modelId="{660E198C-C22E-48C2-A86C-08A03EF023A0}" type="presOf" srcId="{2808970A-9172-4C47-B0B7-808A0653581D}" destId="{E86D7118-B485-4FAE-A28E-9E32A8982109}" srcOrd="0" destOrd="0" presId="urn:microsoft.com/office/officeart/2018/2/layout/IconLabelList"/>
    <dgm:cxn modelId="{182AB0C3-B237-4459-892D-8F4FB7FCBB4F}" srcId="{339A147F-A170-47B6-A9EF-F67557C85E9D}" destId="{2808970A-9172-4C47-B0B7-808A0653581D}" srcOrd="1" destOrd="0" parTransId="{611B0741-1AFD-4534-A907-B441F5B2FF15}" sibTransId="{C56D1BF6-B240-40E4-B4EC-95B24572962C}"/>
    <dgm:cxn modelId="{194FAED7-35C0-44A7-8A28-478306793E5F}" type="presOf" srcId="{60A99AEE-FEFD-4E7A-88C7-DA64E7A99195}" destId="{C5AB7611-4594-439E-92A7-1B5D576FC87D}" srcOrd="0" destOrd="0" presId="urn:microsoft.com/office/officeart/2018/2/layout/IconLabelList"/>
    <dgm:cxn modelId="{8BF929E5-DC5A-47FE-BA0E-56AE6550767A}" srcId="{339A147F-A170-47B6-A9EF-F67557C85E9D}" destId="{60A99AEE-FEFD-4E7A-88C7-DA64E7A99195}" srcOrd="2" destOrd="0" parTransId="{EC78E5AC-52FF-4B17-98F8-E8DFF247D328}" sibTransId="{E9B85357-7A6F-4024-AB72-C24458755A82}"/>
    <dgm:cxn modelId="{988E5EF8-872F-40BB-919B-1BC84C5EE3BD}" type="presOf" srcId="{3466685E-13E0-4F6A-AE9F-E078B15A5101}" destId="{0395ED52-8298-40EE-B20D-DE6141020FCE}" srcOrd="0" destOrd="0" presId="urn:microsoft.com/office/officeart/2018/2/layout/IconLabelList"/>
    <dgm:cxn modelId="{0379DA52-25BF-40BF-A05E-E1192202EF43}" type="presParOf" srcId="{5516F1DD-B78B-472C-846D-3F7C2EAA5E29}" destId="{C08CD283-65CD-412F-BBF5-C91F79E59223}" srcOrd="0" destOrd="0" presId="urn:microsoft.com/office/officeart/2018/2/layout/IconLabelList"/>
    <dgm:cxn modelId="{45D72B1B-24C5-4773-99BE-93B963713B95}" type="presParOf" srcId="{C08CD283-65CD-412F-BBF5-C91F79E59223}" destId="{12950EAA-2C99-4994-98BF-E66678E56039}" srcOrd="0" destOrd="0" presId="urn:microsoft.com/office/officeart/2018/2/layout/IconLabelList"/>
    <dgm:cxn modelId="{D68687E5-534E-4369-B804-F7BE7CBACADB}" type="presParOf" srcId="{C08CD283-65CD-412F-BBF5-C91F79E59223}" destId="{B3436DA9-DA52-4D27-A596-7FCF90EB59F0}" srcOrd="1" destOrd="0" presId="urn:microsoft.com/office/officeart/2018/2/layout/IconLabelList"/>
    <dgm:cxn modelId="{D5CEEF6D-86FE-4173-B8CA-38CF2D09F5E8}" type="presParOf" srcId="{C08CD283-65CD-412F-BBF5-C91F79E59223}" destId="{0395ED52-8298-40EE-B20D-DE6141020FCE}" srcOrd="2" destOrd="0" presId="urn:microsoft.com/office/officeart/2018/2/layout/IconLabelList"/>
    <dgm:cxn modelId="{365F4AD4-695B-4360-8896-07D1473DB073}" type="presParOf" srcId="{5516F1DD-B78B-472C-846D-3F7C2EAA5E29}" destId="{D3241030-D7FF-494D-B1D6-AB2690BDD0B1}" srcOrd="1" destOrd="0" presId="urn:microsoft.com/office/officeart/2018/2/layout/IconLabelList"/>
    <dgm:cxn modelId="{B3957B9C-99ED-4EE5-89F7-A629E4B6A7D4}" type="presParOf" srcId="{5516F1DD-B78B-472C-846D-3F7C2EAA5E29}" destId="{5900C887-0FB4-404F-AFC7-DFB33D51D757}" srcOrd="2" destOrd="0" presId="urn:microsoft.com/office/officeart/2018/2/layout/IconLabelList"/>
    <dgm:cxn modelId="{E3F033F0-6078-4EE8-9DAB-9D6184E5C25C}" type="presParOf" srcId="{5900C887-0FB4-404F-AFC7-DFB33D51D757}" destId="{122F47ED-5944-4487-B121-9FD450170ED7}" srcOrd="0" destOrd="0" presId="urn:microsoft.com/office/officeart/2018/2/layout/IconLabelList"/>
    <dgm:cxn modelId="{1F63E69F-859E-4A44-B396-7EAB8B400CF3}" type="presParOf" srcId="{5900C887-0FB4-404F-AFC7-DFB33D51D757}" destId="{9FDF95A8-2C3C-405E-AE17-539891AB59DC}" srcOrd="1" destOrd="0" presId="urn:microsoft.com/office/officeart/2018/2/layout/IconLabelList"/>
    <dgm:cxn modelId="{15A905DB-5FFF-4814-A45D-C3EFC785C840}" type="presParOf" srcId="{5900C887-0FB4-404F-AFC7-DFB33D51D757}" destId="{E86D7118-B485-4FAE-A28E-9E32A8982109}" srcOrd="2" destOrd="0" presId="urn:microsoft.com/office/officeart/2018/2/layout/IconLabelList"/>
    <dgm:cxn modelId="{2A17AA3D-FA82-42D0-9F8E-E0C342B4C8E8}" type="presParOf" srcId="{5516F1DD-B78B-472C-846D-3F7C2EAA5E29}" destId="{F0BBB29A-213F-4836-B748-20B16C70320E}" srcOrd="3" destOrd="0" presId="urn:microsoft.com/office/officeart/2018/2/layout/IconLabelList"/>
    <dgm:cxn modelId="{D031BC39-0B7F-462E-AF7E-55EB57958F05}" type="presParOf" srcId="{5516F1DD-B78B-472C-846D-3F7C2EAA5E29}" destId="{6285A5B0-7861-41EC-854E-C69076809938}" srcOrd="4" destOrd="0" presId="urn:microsoft.com/office/officeart/2018/2/layout/IconLabelList"/>
    <dgm:cxn modelId="{B07BEA69-E97E-42DF-892D-C86B3F3AEF87}" type="presParOf" srcId="{6285A5B0-7861-41EC-854E-C69076809938}" destId="{2A1A591D-E736-4D0F-91BF-0C3D65BEAD8D}" srcOrd="0" destOrd="0" presId="urn:microsoft.com/office/officeart/2018/2/layout/IconLabelList"/>
    <dgm:cxn modelId="{623EB68B-EE7A-4DA2-A213-69CB05C0E3B4}" type="presParOf" srcId="{6285A5B0-7861-41EC-854E-C69076809938}" destId="{B14AF72A-EB79-48FE-9912-5EDFAD2D9F97}" srcOrd="1" destOrd="0" presId="urn:microsoft.com/office/officeart/2018/2/layout/IconLabelList"/>
    <dgm:cxn modelId="{37ADE16C-C9AA-46E1-A40B-0EC1C492FB37}" type="presParOf" srcId="{6285A5B0-7861-41EC-854E-C69076809938}" destId="{C5AB7611-4594-439E-92A7-1B5D576FC87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174E6D-3B9F-4A47-9AED-52C3F44C3AE3}" type="doc">
      <dgm:prSet loTypeId="urn:microsoft.com/office/officeart/2005/8/layout/hChevron3" loCatId="" qsTypeId="urn:microsoft.com/office/officeart/2005/8/quickstyle/simple1" qsCatId="simple" csTypeId="urn:microsoft.com/office/officeart/2005/8/colors/accent1_2" csCatId="accent1" phldr="1"/>
      <dgm:spPr/>
    </dgm:pt>
    <dgm:pt modelId="{E2C4F2E3-7AFD-FE42-9313-0C2F481066B3}">
      <dgm:prSet phldrT="[Text]" custT="1"/>
      <dgm:spPr/>
      <dgm:t>
        <a:bodyPr/>
        <a:lstStyle/>
        <a:p>
          <a:pPr>
            <a:buFont typeface="+mj-lt"/>
            <a:buAutoNum type="arabicPeriod"/>
          </a:pPr>
          <a:r>
            <a:rPr lang="en-CH" sz="2400" dirty="0">
              <a:latin typeface="Verdana" panose="020B0604030504040204" pitchFamily="34" charset="0"/>
              <a:ea typeface="Verdana" panose="020B0604030504040204" pitchFamily="34" charset="0"/>
              <a:cs typeface="Verdana" panose="020B0604030504040204" pitchFamily="34" charset="0"/>
            </a:rPr>
            <a:t>1. </a:t>
          </a:r>
        </a:p>
        <a:p>
          <a:pPr>
            <a:buFont typeface="+mj-lt"/>
            <a:buAutoNum type="arabicPeriod"/>
          </a:pPr>
          <a:r>
            <a:rPr lang="en-CH" sz="2400" dirty="0">
              <a:latin typeface="Verdana" panose="020B0604030504040204" pitchFamily="34" charset="0"/>
              <a:ea typeface="Verdana" panose="020B0604030504040204" pitchFamily="34" charset="0"/>
              <a:cs typeface="Verdana" panose="020B0604030504040204" pitchFamily="34" charset="0"/>
            </a:rPr>
            <a:t>Embed</a:t>
          </a:r>
          <a:endParaRPr lang="en-GB" sz="2400" dirty="0">
            <a:latin typeface="Verdana" panose="020B0604030504040204" pitchFamily="34" charset="0"/>
            <a:ea typeface="Verdana" panose="020B0604030504040204" pitchFamily="34" charset="0"/>
            <a:cs typeface="Verdana" panose="020B0604030504040204" pitchFamily="34" charset="0"/>
          </a:endParaRPr>
        </a:p>
      </dgm:t>
    </dgm:pt>
    <dgm:pt modelId="{75C12B67-F8B3-BB4C-8AA4-521DE3BF5219}" type="parTrans" cxnId="{196715C9-40D9-444C-8431-930324A9A192}">
      <dgm:prSet/>
      <dgm:spPr/>
      <dgm:t>
        <a:bodyPr/>
        <a:lstStyle/>
        <a:p>
          <a:endParaRPr lang="en-GB"/>
        </a:p>
      </dgm:t>
    </dgm:pt>
    <dgm:pt modelId="{5D8B1804-A58C-794D-AAB1-9BEF4470057D}" type="sibTrans" cxnId="{196715C9-40D9-444C-8431-930324A9A192}">
      <dgm:prSet/>
      <dgm:spPr/>
      <dgm:t>
        <a:bodyPr/>
        <a:lstStyle/>
        <a:p>
          <a:endParaRPr lang="en-GB"/>
        </a:p>
      </dgm:t>
    </dgm:pt>
    <dgm:pt modelId="{63200498-F756-A941-9535-23D7CA5FB8BE}">
      <dgm:prSet custT="1"/>
      <dgm:spPr/>
      <dgm:t>
        <a:bodyPr/>
        <a:lstStyle/>
        <a:p>
          <a:r>
            <a:rPr lang="en-CH" sz="2400" dirty="0">
              <a:latin typeface="Verdana" panose="020B0604030504040204" pitchFamily="34" charset="0"/>
              <a:ea typeface="Verdana" panose="020B0604030504040204" pitchFamily="34" charset="0"/>
              <a:cs typeface="Verdana" panose="020B0604030504040204" pitchFamily="34" charset="0"/>
            </a:rPr>
            <a:t>3.</a:t>
          </a:r>
        </a:p>
        <a:p>
          <a:r>
            <a:rPr lang="en-CH" sz="2400" dirty="0">
              <a:latin typeface="Verdana" panose="020B0604030504040204" pitchFamily="34" charset="0"/>
              <a:ea typeface="Verdana" panose="020B0604030504040204" pitchFamily="34" charset="0"/>
              <a:cs typeface="Verdana" panose="020B0604030504040204" pitchFamily="34" charset="0"/>
            </a:rPr>
            <a:t>Discover</a:t>
          </a:r>
        </a:p>
      </dgm:t>
    </dgm:pt>
    <dgm:pt modelId="{D5D21AA9-985D-E140-81E5-AEA850F24370}" type="parTrans" cxnId="{75261B8F-3469-EE4B-AD89-C6D0A6FFA58E}">
      <dgm:prSet/>
      <dgm:spPr/>
      <dgm:t>
        <a:bodyPr/>
        <a:lstStyle/>
        <a:p>
          <a:endParaRPr lang="en-GB"/>
        </a:p>
      </dgm:t>
    </dgm:pt>
    <dgm:pt modelId="{6D94421F-ECE2-6046-96A7-6C2E5BDB7D61}" type="sibTrans" cxnId="{75261B8F-3469-EE4B-AD89-C6D0A6FFA58E}">
      <dgm:prSet/>
      <dgm:spPr/>
      <dgm:t>
        <a:bodyPr/>
        <a:lstStyle/>
        <a:p>
          <a:endParaRPr lang="en-GB"/>
        </a:p>
      </dgm:t>
    </dgm:pt>
    <dgm:pt modelId="{0A17D9D4-7493-4342-AAA1-D7F2C5375946}">
      <dgm:prSet custT="1"/>
      <dgm:spPr/>
      <dgm:t>
        <a:bodyPr/>
        <a:lstStyle/>
        <a:p>
          <a:r>
            <a:rPr lang="en-CH" sz="2400" dirty="0">
              <a:latin typeface="Verdana" panose="020B0604030504040204" pitchFamily="34" charset="0"/>
              <a:ea typeface="Verdana" panose="020B0604030504040204" pitchFamily="34" charset="0"/>
              <a:cs typeface="Verdana" panose="020B0604030504040204" pitchFamily="34" charset="0"/>
            </a:rPr>
            <a:t>3.</a:t>
          </a:r>
        </a:p>
        <a:p>
          <a:r>
            <a:rPr lang="en-CH" sz="2400" dirty="0">
              <a:latin typeface="Verdana" panose="020B0604030504040204" pitchFamily="34" charset="0"/>
              <a:ea typeface="Verdana" panose="020B0604030504040204" pitchFamily="34" charset="0"/>
              <a:cs typeface="Verdana" panose="020B0604030504040204" pitchFamily="34" charset="0"/>
            </a:rPr>
            <a:t>Design </a:t>
          </a:r>
        </a:p>
      </dgm:t>
    </dgm:pt>
    <dgm:pt modelId="{DF5A11E1-A83C-BF4D-BCE8-E8AB8852B038}" type="parTrans" cxnId="{022BF2E3-F397-BB4F-AE0C-7D5A6AB8D70F}">
      <dgm:prSet/>
      <dgm:spPr/>
      <dgm:t>
        <a:bodyPr/>
        <a:lstStyle/>
        <a:p>
          <a:endParaRPr lang="en-GB"/>
        </a:p>
      </dgm:t>
    </dgm:pt>
    <dgm:pt modelId="{0DEB5876-1623-EC49-8348-B7D5D834EE88}" type="sibTrans" cxnId="{022BF2E3-F397-BB4F-AE0C-7D5A6AB8D70F}">
      <dgm:prSet/>
      <dgm:spPr/>
      <dgm:t>
        <a:bodyPr/>
        <a:lstStyle/>
        <a:p>
          <a:endParaRPr lang="en-GB"/>
        </a:p>
      </dgm:t>
    </dgm:pt>
    <dgm:pt modelId="{60634763-4838-8945-BF18-12213D1141CF}">
      <dgm:prSet custT="1"/>
      <dgm:spPr/>
      <dgm:t>
        <a:bodyPr/>
        <a:lstStyle/>
        <a:p>
          <a:r>
            <a:rPr lang="en-CH" sz="2400" dirty="0">
              <a:latin typeface="Verdana" panose="020B0604030504040204" pitchFamily="34" charset="0"/>
              <a:ea typeface="Verdana" panose="020B0604030504040204" pitchFamily="34" charset="0"/>
              <a:cs typeface="Verdana" panose="020B0604030504040204" pitchFamily="34" charset="0"/>
            </a:rPr>
            <a:t>4.</a:t>
          </a:r>
        </a:p>
        <a:p>
          <a:r>
            <a:rPr lang="en-CH" sz="2400" dirty="0">
              <a:latin typeface="Verdana" panose="020B0604030504040204" pitchFamily="34" charset="0"/>
              <a:ea typeface="Verdana" panose="020B0604030504040204" pitchFamily="34" charset="0"/>
              <a:cs typeface="Verdana" panose="020B0604030504040204" pitchFamily="34" charset="0"/>
            </a:rPr>
            <a:t>Deploy</a:t>
          </a:r>
        </a:p>
      </dgm:t>
    </dgm:pt>
    <dgm:pt modelId="{3D491E68-B7CB-EB4F-8B67-A621779837A9}" type="parTrans" cxnId="{FFE453D2-9302-F648-8B45-42E85DB12D4F}">
      <dgm:prSet/>
      <dgm:spPr/>
      <dgm:t>
        <a:bodyPr/>
        <a:lstStyle/>
        <a:p>
          <a:endParaRPr lang="en-GB"/>
        </a:p>
      </dgm:t>
    </dgm:pt>
    <dgm:pt modelId="{A7A4F4E0-D97A-0741-A0B9-B093AF0477D5}" type="sibTrans" cxnId="{FFE453D2-9302-F648-8B45-42E85DB12D4F}">
      <dgm:prSet/>
      <dgm:spPr/>
      <dgm:t>
        <a:bodyPr/>
        <a:lstStyle/>
        <a:p>
          <a:endParaRPr lang="en-GB"/>
        </a:p>
      </dgm:t>
    </dgm:pt>
    <dgm:pt modelId="{FBE998D9-D1A7-034E-A08F-6DA5BA88EE46}" type="pres">
      <dgm:prSet presAssocID="{BE174E6D-3B9F-4A47-9AED-52C3F44C3AE3}" presName="Name0" presStyleCnt="0">
        <dgm:presLayoutVars>
          <dgm:dir/>
          <dgm:resizeHandles val="exact"/>
        </dgm:presLayoutVars>
      </dgm:prSet>
      <dgm:spPr/>
    </dgm:pt>
    <dgm:pt modelId="{4E4E4023-9332-5343-876C-D6EDB1A0986C}" type="pres">
      <dgm:prSet presAssocID="{E2C4F2E3-7AFD-FE42-9313-0C2F481066B3}" presName="parTxOnly" presStyleLbl="node1" presStyleIdx="0" presStyleCnt="4" custScaleY="135202">
        <dgm:presLayoutVars>
          <dgm:bulletEnabled val="1"/>
        </dgm:presLayoutVars>
      </dgm:prSet>
      <dgm:spPr/>
    </dgm:pt>
    <dgm:pt modelId="{8813E50E-D0DB-1141-9B3F-49A09536B609}" type="pres">
      <dgm:prSet presAssocID="{5D8B1804-A58C-794D-AAB1-9BEF4470057D}" presName="parSpace" presStyleCnt="0"/>
      <dgm:spPr/>
    </dgm:pt>
    <dgm:pt modelId="{8E72FE23-632F-9242-9F93-3679DD873D96}" type="pres">
      <dgm:prSet presAssocID="{63200498-F756-A941-9535-23D7CA5FB8BE}" presName="parTxOnly" presStyleLbl="node1" presStyleIdx="1" presStyleCnt="4" custScaleY="135202">
        <dgm:presLayoutVars>
          <dgm:bulletEnabled val="1"/>
        </dgm:presLayoutVars>
      </dgm:prSet>
      <dgm:spPr/>
    </dgm:pt>
    <dgm:pt modelId="{FD7515F7-AB19-4A4D-84BC-439BBF6C602C}" type="pres">
      <dgm:prSet presAssocID="{6D94421F-ECE2-6046-96A7-6C2E5BDB7D61}" presName="parSpace" presStyleCnt="0"/>
      <dgm:spPr/>
    </dgm:pt>
    <dgm:pt modelId="{EAF78F05-8A62-6440-8DF9-49F77541105E}" type="pres">
      <dgm:prSet presAssocID="{0A17D9D4-7493-4342-AAA1-D7F2C5375946}" presName="parTxOnly" presStyleLbl="node1" presStyleIdx="2" presStyleCnt="4" custScaleY="135202">
        <dgm:presLayoutVars>
          <dgm:bulletEnabled val="1"/>
        </dgm:presLayoutVars>
      </dgm:prSet>
      <dgm:spPr/>
    </dgm:pt>
    <dgm:pt modelId="{CE0288E3-B510-2D4F-B606-7D39B2C7B67E}" type="pres">
      <dgm:prSet presAssocID="{0DEB5876-1623-EC49-8348-B7D5D834EE88}" presName="parSpace" presStyleCnt="0"/>
      <dgm:spPr/>
    </dgm:pt>
    <dgm:pt modelId="{A9250A8A-E0E3-964C-8AD6-B08FFC35CF53}" type="pres">
      <dgm:prSet presAssocID="{60634763-4838-8945-BF18-12213D1141CF}" presName="parTxOnly" presStyleLbl="node1" presStyleIdx="3" presStyleCnt="4" custScaleY="135202">
        <dgm:presLayoutVars>
          <dgm:bulletEnabled val="1"/>
        </dgm:presLayoutVars>
      </dgm:prSet>
      <dgm:spPr/>
    </dgm:pt>
  </dgm:ptLst>
  <dgm:cxnLst>
    <dgm:cxn modelId="{F529CF0F-5397-9A4C-AD9B-0EFBE4A28D2E}" type="presOf" srcId="{E2C4F2E3-7AFD-FE42-9313-0C2F481066B3}" destId="{4E4E4023-9332-5343-876C-D6EDB1A0986C}" srcOrd="0" destOrd="0" presId="urn:microsoft.com/office/officeart/2005/8/layout/hChevron3"/>
    <dgm:cxn modelId="{77811027-E7B4-1745-ABE0-76189AE9645E}" type="presOf" srcId="{63200498-F756-A941-9535-23D7CA5FB8BE}" destId="{8E72FE23-632F-9242-9F93-3679DD873D96}" srcOrd="0" destOrd="0" presId="urn:microsoft.com/office/officeart/2005/8/layout/hChevron3"/>
    <dgm:cxn modelId="{983B1F2B-2D86-6346-B9F3-277F38AD0B9C}" type="presOf" srcId="{BE174E6D-3B9F-4A47-9AED-52C3F44C3AE3}" destId="{FBE998D9-D1A7-034E-A08F-6DA5BA88EE46}" srcOrd="0" destOrd="0" presId="urn:microsoft.com/office/officeart/2005/8/layout/hChevron3"/>
    <dgm:cxn modelId="{75261B8F-3469-EE4B-AD89-C6D0A6FFA58E}" srcId="{BE174E6D-3B9F-4A47-9AED-52C3F44C3AE3}" destId="{63200498-F756-A941-9535-23D7CA5FB8BE}" srcOrd="1" destOrd="0" parTransId="{D5D21AA9-985D-E140-81E5-AEA850F24370}" sibTransId="{6D94421F-ECE2-6046-96A7-6C2E5BDB7D61}"/>
    <dgm:cxn modelId="{95D66D98-3FB9-8D45-B6C3-65A10EE121B2}" type="presOf" srcId="{0A17D9D4-7493-4342-AAA1-D7F2C5375946}" destId="{EAF78F05-8A62-6440-8DF9-49F77541105E}" srcOrd="0" destOrd="0" presId="urn:microsoft.com/office/officeart/2005/8/layout/hChevron3"/>
    <dgm:cxn modelId="{196715C9-40D9-444C-8431-930324A9A192}" srcId="{BE174E6D-3B9F-4A47-9AED-52C3F44C3AE3}" destId="{E2C4F2E3-7AFD-FE42-9313-0C2F481066B3}" srcOrd="0" destOrd="0" parTransId="{75C12B67-F8B3-BB4C-8AA4-521DE3BF5219}" sibTransId="{5D8B1804-A58C-794D-AAB1-9BEF4470057D}"/>
    <dgm:cxn modelId="{C1AB2AD2-02E2-194A-995B-F3D6B7BA3825}" type="presOf" srcId="{60634763-4838-8945-BF18-12213D1141CF}" destId="{A9250A8A-E0E3-964C-8AD6-B08FFC35CF53}" srcOrd="0" destOrd="0" presId="urn:microsoft.com/office/officeart/2005/8/layout/hChevron3"/>
    <dgm:cxn modelId="{FFE453D2-9302-F648-8B45-42E85DB12D4F}" srcId="{BE174E6D-3B9F-4A47-9AED-52C3F44C3AE3}" destId="{60634763-4838-8945-BF18-12213D1141CF}" srcOrd="3" destOrd="0" parTransId="{3D491E68-B7CB-EB4F-8B67-A621779837A9}" sibTransId="{A7A4F4E0-D97A-0741-A0B9-B093AF0477D5}"/>
    <dgm:cxn modelId="{022BF2E3-F397-BB4F-AE0C-7D5A6AB8D70F}" srcId="{BE174E6D-3B9F-4A47-9AED-52C3F44C3AE3}" destId="{0A17D9D4-7493-4342-AAA1-D7F2C5375946}" srcOrd="2" destOrd="0" parTransId="{DF5A11E1-A83C-BF4D-BCE8-E8AB8852B038}" sibTransId="{0DEB5876-1623-EC49-8348-B7D5D834EE88}"/>
    <dgm:cxn modelId="{C5101A84-D21F-1040-ABC4-87FAA92C56FF}" type="presParOf" srcId="{FBE998D9-D1A7-034E-A08F-6DA5BA88EE46}" destId="{4E4E4023-9332-5343-876C-D6EDB1A0986C}" srcOrd="0" destOrd="0" presId="urn:microsoft.com/office/officeart/2005/8/layout/hChevron3"/>
    <dgm:cxn modelId="{BF256A70-CBD1-864B-BA78-E3C733B99273}" type="presParOf" srcId="{FBE998D9-D1A7-034E-A08F-6DA5BA88EE46}" destId="{8813E50E-D0DB-1141-9B3F-49A09536B609}" srcOrd="1" destOrd="0" presId="urn:microsoft.com/office/officeart/2005/8/layout/hChevron3"/>
    <dgm:cxn modelId="{5B61C71D-D5C8-6C45-8C38-15FB0E68756B}" type="presParOf" srcId="{FBE998D9-D1A7-034E-A08F-6DA5BA88EE46}" destId="{8E72FE23-632F-9242-9F93-3679DD873D96}" srcOrd="2" destOrd="0" presId="urn:microsoft.com/office/officeart/2005/8/layout/hChevron3"/>
    <dgm:cxn modelId="{5D853C73-4F61-674F-A04A-ECD692994A2E}" type="presParOf" srcId="{FBE998D9-D1A7-034E-A08F-6DA5BA88EE46}" destId="{FD7515F7-AB19-4A4D-84BC-439BBF6C602C}" srcOrd="3" destOrd="0" presId="urn:microsoft.com/office/officeart/2005/8/layout/hChevron3"/>
    <dgm:cxn modelId="{6AD79764-93DC-6B42-A7FC-E821A97E1BAF}" type="presParOf" srcId="{FBE998D9-D1A7-034E-A08F-6DA5BA88EE46}" destId="{EAF78F05-8A62-6440-8DF9-49F77541105E}" srcOrd="4" destOrd="0" presId="urn:microsoft.com/office/officeart/2005/8/layout/hChevron3"/>
    <dgm:cxn modelId="{BEEC276E-C368-E943-96E7-B25803179384}" type="presParOf" srcId="{FBE998D9-D1A7-034E-A08F-6DA5BA88EE46}" destId="{CE0288E3-B510-2D4F-B606-7D39B2C7B67E}" srcOrd="5" destOrd="0" presId="urn:microsoft.com/office/officeart/2005/8/layout/hChevron3"/>
    <dgm:cxn modelId="{CDAA8B07-4B34-314E-AB87-2217E546CB60}" type="presParOf" srcId="{FBE998D9-D1A7-034E-A08F-6DA5BA88EE46}" destId="{A9250A8A-E0E3-964C-8AD6-B08FFC35CF5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30581-CC19-E840-8B2C-5F41791A4457}">
      <dsp:nvSpPr>
        <dsp:cNvPr id="0" name=""/>
        <dsp:cNvSpPr/>
      </dsp:nvSpPr>
      <dsp:spPr>
        <a:xfrm>
          <a:off x="16116" y="113157"/>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Understand</a:t>
          </a:r>
        </a:p>
      </dsp:txBody>
      <dsp:txXfrm>
        <a:off x="16116" y="113157"/>
        <a:ext cx="2157762" cy="647328"/>
      </dsp:txXfrm>
    </dsp:sp>
    <dsp:sp modelId="{956801DA-95CB-B34C-83E4-4DD6E7797BCA}">
      <dsp:nvSpPr>
        <dsp:cNvPr id="0" name=""/>
        <dsp:cNvSpPr/>
      </dsp:nvSpPr>
      <dsp:spPr>
        <a:xfrm>
          <a:off x="16116" y="760486"/>
          <a:ext cx="2157762" cy="33332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Verdana" panose="020B0604030504040204" pitchFamily="34" charset="0"/>
            </a:rPr>
            <a:t>Understand the distinct and valuable role of a Health and Wellness Coach to improve employee well-being</a:t>
          </a:r>
        </a:p>
      </dsp:txBody>
      <dsp:txXfrm>
        <a:off x="16116" y="760486"/>
        <a:ext cx="2157762" cy="3333231"/>
      </dsp:txXfrm>
    </dsp:sp>
    <dsp:sp modelId="{57D2A9EF-5787-A64B-99CB-9390343FE547}">
      <dsp:nvSpPr>
        <dsp:cNvPr id="0" name=""/>
        <dsp:cNvSpPr/>
      </dsp:nvSpPr>
      <dsp:spPr>
        <a:xfrm>
          <a:off x="2281667" y="113157"/>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Clarify</a:t>
          </a:r>
        </a:p>
      </dsp:txBody>
      <dsp:txXfrm>
        <a:off x="2281667" y="113157"/>
        <a:ext cx="2157762" cy="647328"/>
      </dsp:txXfrm>
    </dsp:sp>
    <dsp:sp modelId="{2685DF1B-CD4F-EC41-908A-A141BD094A27}">
      <dsp:nvSpPr>
        <dsp:cNvPr id="0" name=""/>
        <dsp:cNvSpPr/>
      </dsp:nvSpPr>
      <dsp:spPr>
        <a:xfrm>
          <a:off x="2281667" y="760486"/>
          <a:ext cx="2157762" cy="33332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Verdana" panose="020B0604030504040204" pitchFamily="34" charset="0"/>
            </a:rPr>
            <a:t>Clarify the scope of practice and credentials for a Workplace Health and Wellness Coach globally</a:t>
          </a:r>
        </a:p>
      </dsp:txBody>
      <dsp:txXfrm>
        <a:off x="2281667" y="760486"/>
        <a:ext cx="2157762" cy="3333231"/>
      </dsp:txXfrm>
    </dsp:sp>
    <dsp:sp modelId="{3F8D2A63-7BB1-4047-BA16-ED3F7C261FF3}">
      <dsp:nvSpPr>
        <dsp:cNvPr id="0" name=""/>
        <dsp:cNvSpPr/>
      </dsp:nvSpPr>
      <dsp:spPr>
        <a:xfrm>
          <a:off x="4547218" y="113157"/>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Increase</a:t>
          </a:r>
        </a:p>
      </dsp:txBody>
      <dsp:txXfrm>
        <a:off x="4547218" y="113157"/>
        <a:ext cx="2157762" cy="647328"/>
      </dsp:txXfrm>
    </dsp:sp>
    <dsp:sp modelId="{D032CFF7-1189-2440-AAFD-FCC23EEAD642}">
      <dsp:nvSpPr>
        <dsp:cNvPr id="0" name=""/>
        <dsp:cNvSpPr/>
      </dsp:nvSpPr>
      <dsp:spPr>
        <a:xfrm>
          <a:off x="4547218" y="760486"/>
          <a:ext cx="2157762" cy="33332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844550">
            <a:lnSpc>
              <a:spcPct val="90000"/>
            </a:lnSpc>
            <a:spcBef>
              <a:spcPct val="0"/>
            </a:spcBef>
            <a:spcAft>
              <a:spcPct val="35000"/>
            </a:spcAft>
            <a:buNone/>
          </a:pPr>
          <a:r>
            <a:rPr lang="en-US" sz="1900" kern="1200">
              <a:latin typeface="Verdana" panose="020B0604030504040204" pitchFamily="34" charset="0"/>
              <a:ea typeface="Verdana" panose="020B0604030504040204" pitchFamily="34" charset="0"/>
              <a:cs typeface="Verdana" panose="020B0604030504040204" pitchFamily="34" charset="0"/>
            </a:rPr>
            <a:t>Increase awareness of the current context of workplace well-being globally</a:t>
          </a:r>
        </a:p>
      </dsp:txBody>
      <dsp:txXfrm>
        <a:off x="4547218" y="760486"/>
        <a:ext cx="2157762" cy="3333231"/>
      </dsp:txXfrm>
    </dsp:sp>
    <dsp:sp modelId="{E058C5DE-3131-4B4E-9CDA-DD7FC73C72D5}">
      <dsp:nvSpPr>
        <dsp:cNvPr id="0" name=""/>
        <dsp:cNvSpPr/>
      </dsp:nvSpPr>
      <dsp:spPr>
        <a:xfrm>
          <a:off x="6812770" y="113157"/>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Share</a:t>
          </a:r>
        </a:p>
      </dsp:txBody>
      <dsp:txXfrm>
        <a:off x="6812770" y="113157"/>
        <a:ext cx="2157762" cy="647328"/>
      </dsp:txXfrm>
    </dsp:sp>
    <dsp:sp modelId="{4810D79F-9815-F742-8953-5478BBB62B65}">
      <dsp:nvSpPr>
        <dsp:cNvPr id="0" name=""/>
        <dsp:cNvSpPr/>
      </dsp:nvSpPr>
      <dsp:spPr>
        <a:xfrm>
          <a:off x="6812770" y="760486"/>
          <a:ext cx="2157762" cy="33332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844550">
            <a:lnSpc>
              <a:spcPct val="90000"/>
            </a:lnSpc>
            <a:spcBef>
              <a:spcPct val="0"/>
            </a:spcBef>
            <a:spcAft>
              <a:spcPct val="35000"/>
            </a:spcAft>
            <a:buNone/>
          </a:pPr>
          <a:r>
            <a:rPr lang="en-US" sz="1900" kern="1200">
              <a:latin typeface="Verdana" panose="020B0604030504040204" pitchFamily="34" charset="0"/>
              <a:ea typeface="Verdana" panose="020B0604030504040204" pitchFamily="34" charset="0"/>
              <a:cs typeface="Verdana" panose="020B0604030504040204" pitchFamily="34" charset="0"/>
            </a:rPr>
            <a:t>Share practices (case studies) that workplaces are utilizing to improve employee well-being and performance</a:t>
          </a:r>
        </a:p>
      </dsp:txBody>
      <dsp:txXfrm>
        <a:off x="6812770" y="760486"/>
        <a:ext cx="2157762" cy="3333231"/>
      </dsp:txXfrm>
    </dsp:sp>
    <dsp:sp modelId="{DAE048C0-4079-5E4C-B809-4348F772F393}">
      <dsp:nvSpPr>
        <dsp:cNvPr id="0" name=""/>
        <dsp:cNvSpPr/>
      </dsp:nvSpPr>
      <dsp:spPr>
        <a:xfrm>
          <a:off x="9078321" y="113157"/>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Provide</a:t>
          </a:r>
        </a:p>
      </dsp:txBody>
      <dsp:txXfrm>
        <a:off x="9078321" y="113157"/>
        <a:ext cx="2157762" cy="647328"/>
      </dsp:txXfrm>
    </dsp:sp>
    <dsp:sp modelId="{C5E9BCE9-FC3C-5F4F-AD93-3C37A699FC6B}">
      <dsp:nvSpPr>
        <dsp:cNvPr id="0" name=""/>
        <dsp:cNvSpPr/>
      </dsp:nvSpPr>
      <dsp:spPr>
        <a:xfrm>
          <a:off x="9078321" y="760486"/>
          <a:ext cx="2157762" cy="33332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Verdana" panose="020B0604030504040204" pitchFamily="34" charset="0"/>
            </a:rPr>
            <a:t>Provide resources to help integrate Health and Wellness Coaching into a workplace</a:t>
          </a:r>
        </a:p>
      </dsp:txBody>
      <dsp:txXfrm>
        <a:off x="9078321" y="760486"/>
        <a:ext cx="2157762" cy="33332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86E0-72F1-C54E-B839-E6183EA0A6FE}">
      <dsp:nvSpPr>
        <dsp:cNvPr id="0" name=""/>
        <dsp:cNvSpPr/>
      </dsp:nvSpPr>
      <dsp:spPr>
        <a:xfrm>
          <a:off x="4092872" y="1419522"/>
          <a:ext cx="3536354" cy="353635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Verdana" panose="020B0604030504040204" pitchFamily="34" charset="0"/>
              <a:ea typeface="Verdana" panose="020B0604030504040204" pitchFamily="34" charset="0"/>
              <a:cs typeface="Verdana" panose="020B0604030504040204" pitchFamily="34" charset="0"/>
            </a:rPr>
            <a:t>Program structure &amp; support</a:t>
          </a:r>
          <a:endParaRPr lang="en-US" sz="4100" kern="1200" dirty="0">
            <a:latin typeface="Verdana" panose="020B0604030504040204" pitchFamily="34" charset="0"/>
            <a:ea typeface="Verdana" panose="020B0604030504040204" pitchFamily="34" charset="0"/>
            <a:cs typeface="Verdana" panose="020B0604030504040204" pitchFamily="34" charset="0"/>
          </a:endParaRPr>
        </a:p>
      </dsp:txBody>
      <dsp:txXfrm>
        <a:off x="4610759" y="1937409"/>
        <a:ext cx="2500580" cy="2500580"/>
      </dsp:txXfrm>
    </dsp:sp>
    <dsp:sp modelId="{F48453F0-ED61-F342-8BB3-435192D18C79}">
      <dsp:nvSpPr>
        <dsp:cNvPr id="0" name=""/>
        <dsp:cNvSpPr/>
      </dsp:nvSpPr>
      <dsp:spPr>
        <a:xfrm>
          <a:off x="4976961" y="631"/>
          <a:ext cx="1768177" cy="17681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Verdana" panose="020B0604030504040204" pitchFamily="34" charset="0"/>
              <a:ea typeface="Verdana" panose="020B0604030504040204" pitchFamily="34" charset="0"/>
              <a:cs typeface="Verdana" panose="020B0604030504040204" pitchFamily="34" charset="0"/>
            </a:rPr>
            <a:t>Wellness champion networks</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5235905" y="259575"/>
        <a:ext cx="1250289" cy="1250289"/>
      </dsp:txXfrm>
    </dsp:sp>
    <dsp:sp modelId="{20831FC9-DE64-7942-954B-C4E29842DB5B}">
      <dsp:nvSpPr>
        <dsp:cNvPr id="0" name=""/>
        <dsp:cNvSpPr/>
      </dsp:nvSpPr>
      <dsp:spPr>
        <a:xfrm>
          <a:off x="6971400" y="1152121"/>
          <a:ext cx="1768177" cy="176817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i="1" kern="1200" dirty="0">
              <a:solidFill>
                <a:schemeClr val="bg1"/>
              </a:solidFill>
              <a:latin typeface="Verdana" panose="020B0604030504040204" pitchFamily="34" charset="0"/>
              <a:ea typeface="Verdana" panose="020B0604030504040204" pitchFamily="34" charset="0"/>
              <a:cs typeface="Verdana" panose="020B0604030504040204" pitchFamily="34" charset="0"/>
            </a:rPr>
            <a:t>Lifestyle coaching</a:t>
          </a:r>
          <a:endParaRPr lang="en-US" sz="2000" i="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7230344" y="1411065"/>
        <a:ext cx="1250289" cy="1250289"/>
      </dsp:txXfrm>
    </dsp:sp>
    <dsp:sp modelId="{28182016-D30C-8842-A3C4-330C39C5A39C}">
      <dsp:nvSpPr>
        <dsp:cNvPr id="0" name=""/>
        <dsp:cNvSpPr/>
      </dsp:nvSpPr>
      <dsp:spPr>
        <a:xfrm>
          <a:off x="6971400" y="3455101"/>
          <a:ext cx="1768177" cy="176817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Verdana" panose="020B0604030504040204" pitchFamily="34" charset="0"/>
              <a:ea typeface="Verdana" panose="020B0604030504040204" pitchFamily="34" charset="0"/>
              <a:cs typeface="Verdana" panose="020B0604030504040204" pitchFamily="34" charset="0"/>
            </a:rPr>
            <a:t>Incentive design</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7230344" y="3714045"/>
        <a:ext cx="1250289" cy="1250289"/>
      </dsp:txXfrm>
    </dsp:sp>
    <dsp:sp modelId="{3969CC16-7CE5-0E46-8174-6BB1461FA959}">
      <dsp:nvSpPr>
        <dsp:cNvPr id="0" name=""/>
        <dsp:cNvSpPr/>
      </dsp:nvSpPr>
      <dsp:spPr>
        <a:xfrm>
          <a:off x="4976961" y="4606591"/>
          <a:ext cx="1768177" cy="176817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latin typeface="Verdana" panose="020B0604030504040204" pitchFamily="34" charset="0"/>
              <a:ea typeface="Verdana" panose="020B0604030504040204" pitchFamily="34" charset="0"/>
              <a:cs typeface="Verdana" panose="020B0604030504040204" pitchFamily="34" charset="0"/>
            </a:rPr>
            <a:t>Communi</a:t>
          </a:r>
          <a:r>
            <a:rPr lang="en-GB" sz="1800" kern="1200" dirty="0">
              <a:latin typeface="Verdana" panose="020B0604030504040204" pitchFamily="34" charset="0"/>
              <a:ea typeface="Verdana" panose="020B0604030504040204" pitchFamily="34" charset="0"/>
              <a:cs typeface="Verdana" panose="020B0604030504040204" pitchFamily="34" charset="0"/>
            </a:rPr>
            <a:t>-cation</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5235905" y="4865535"/>
        <a:ext cx="1250289" cy="1250289"/>
      </dsp:txXfrm>
    </dsp:sp>
    <dsp:sp modelId="{0E2DD063-61FD-8145-BD26-BFFEC52AA525}">
      <dsp:nvSpPr>
        <dsp:cNvPr id="0" name=""/>
        <dsp:cNvSpPr/>
      </dsp:nvSpPr>
      <dsp:spPr>
        <a:xfrm>
          <a:off x="2982522" y="3455101"/>
          <a:ext cx="1768177" cy="176817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Verdana" panose="020B0604030504040204" pitchFamily="34" charset="0"/>
              <a:ea typeface="Verdana" panose="020B0604030504040204" pitchFamily="34" charset="0"/>
              <a:cs typeface="Verdana" panose="020B0604030504040204" pitchFamily="34" charset="0"/>
            </a:rPr>
            <a:t>Biometric health screening</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3241466" y="3714045"/>
        <a:ext cx="1250289" cy="1250289"/>
      </dsp:txXfrm>
    </dsp:sp>
    <dsp:sp modelId="{EA406216-1FC3-744A-8036-A646A539B8A8}">
      <dsp:nvSpPr>
        <dsp:cNvPr id="0" name=""/>
        <dsp:cNvSpPr/>
      </dsp:nvSpPr>
      <dsp:spPr>
        <a:xfrm>
          <a:off x="2982522" y="1152121"/>
          <a:ext cx="1768177" cy="17681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Verdana" panose="020B0604030504040204" pitchFamily="34" charset="0"/>
              <a:ea typeface="Verdana" panose="020B0604030504040204" pitchFamily="34" charset="0"/>
              <a:cs typeface="Verdana" panose="020B0604030504040204" pitchFamily="34" charset="0"/>
            </a:rPr>
            <a:t>Outcomes program-</a:t>
          </a:r>
          <a:r>
            <a:rPr lang="en-GB" sz="1800" kern="1200" dirty="0" err="1">
              <a:latin typeface="Verdana" panose="020B0604030504040204" pitchFamily="34" charset="0"/>
              <a:ea typeface="Verdana" panose="020B0604030504040204" pitchFamily="34" charset="0"/>
              <a:cs typeface="Verdana" panose="020B0604030504040204" pitchFamily="34" charset="0"/>
            </a:rPr>
            <a:t>ming</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3241466" y="1411065"/>
        <a:ext cx="1250289" cy="12502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9FA73-791D-4637-9B80-C46F079C13C6}">
      <dsp:nvSpPr>
        <dsp:cNvPr id="0" name=""/>
        <dsp:cNvSpPr/>
      </dsp:nvSpPr>
      <dsp:spPr>
        <a:xfrm>
          <a:off x="11399" y="8633"/>
          <a:ext cx="6311900" cy="6538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CEB3E-84AF-4E34-A483-23DC71F18864}">
      <dsp:nvSpPr>
        <dsp:cNvPr id="0" name=""/>
        <dsp:cNvSpPr/>
      </dsp:nvSpPr>
      <dsp:spPr>
        <a:xfrm>
          <a:off x="-11399" y="20205"/>
          <a:ext cx="800836" cy="63074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7F6E85-3F45-4634-8F1C-C80075D0824E}">
      <dsp:nvSpPr>
        <dsp:cNvPr id="0" name=""/>
        <dsp:cNvSpPr/>
      </dsp:nvSpPr>
      <dsp:spPr>
        <a:xfrm>
          <a:off x="766638" y="8633"/>
          <a:ext cx="5555184" cy="65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03" tIns="69203" rIns="69203" bIns="69203" numCol="1" spcCol="1270" anchor="ctr" anchorCtr="0">
          <a:noAutofit/>
        </a:bodyPr>
        <a:lstStyle/>
        <a:p>
          <a:pPr marL="0" lvl="0" indent="0" algn="l" defTabSz="889000">
            <a:lnSpc>
              <a:spcPct val="100000"/>
            </a:lnSpc>
            <a:spcBef>
              <a:spcPct val="0"/>
            </a:spcBef>
            <a:spcAft>
              <a:spcPct val="35000"/>
            </a:spcAft>
            <a:buNone/>
          </a:pPr>
          <a:r>
            <a:rPr lang="en-US" sz="2000" kern="1200">
              <a:latin typeface="Verdana" panose="020B0604030504040204" pitchFamily="34" charset="0"/>
              <a:ea typeface="Verdana" panose="020B0604030504040204" pitchFamily="34" charset="0"/>
              <a:cs typeface="Verdana" panose="020B0604030504040204" pitchFamily="34" charset="0"/>
            </a:rPr>
            <a:t>A common understanding</a:t>
          </a:r>
        </a:p>
      </dsp:txBody>
      <dsp:txXfrm>
        <a:off x="766638" y="8633"/>
        <a:ext cx="5555184" cy="653886"/>
      </dsp:txXfrm>
    </dsp:sp>
    <dsp:sp modelId="{58979B8E-77C9-4D7B-BED8-C9C46361910D}">
      <dsp:nvSpPr>
        <dsp:cNvPr id="0" name=""/>
        <dsp:cNvSpPr/>
      </dsp:nvSpPr>
      <dsp:spPr>
        <a:xfrm>
          <a:off x="11399" y="825991"/>
          <a:ext cx="6311900" cy="6538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26DAB8-C93B-495D-A557-7AFC9F95E938}">
      <dsp:nvSpPr>
        <dsp:cNvPr id="0" name=""/>
        <dsp:cNvSpPr/>
      </dsp:nvSpPr>
      <dsp:spPr>
        <a:xfrm>
          <a:off x="-11399" y="837563"/>
          <a:ext cx="800836" cy="63074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FFB42-3F83-4CB1-A8AF-0CF6547B87F0}">
      <dsp:nvSpPr>
        <dsp:cNvPr id="0" name=""/>
        <dsp:cNvSpPr/>
      </dsp:nvSpPr>
      <dsp:spPr>
        <a:xfrm>
          <a:off x="766638" y="825991"/>
          <a:ext cx="5555184" cy="65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03" tIns="69203" rIns="69203" bIns="69203"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Verdana" panose="020B0604030504040204" pitchFamily="34" charset="0"/>
              <a:ea typeface="Verdana" panose="020B0604030504040204" pitchFamily="34" charset="0"/>
              <a:cs typeface="Verdana" panose="020B0604030504040204" pitchFamily="34" charset="0"/>
            </a:rPr>
            <a:t>Buy-in from the top</a:t>
          </a:r>
        </a:p>
      </dsp:txBody>
      <dsp:txXfrm>
        <a:off x="766638" y="825991"/>
        <a:ext cx="5555184" cy="653886"/>
      </dsp:txXfrm>
    </dsp:sp>
    <dsp:sp modelId="{BDF18B8B-18E2-44B8-A674-13BBCCBE861E}">
      <dsp:nvSpPr>
        <dsp:cNvPr id="0" name=""/>
        <dsp:cNvSpPr/>
      </dsp:nvSpPr>
      <dsp:spPr>
        <a:xfrm>
          <a:off x="11399" y="1643349"/>
          <a:ext cx="6311900" cy="6538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0199C-CB7A-4576-99CC-E63C953A3CAD}">
      <dsp:nvSpPr>
        <dsp:cNvPr id="0" name=""/>
        <dsp:cNvSpPr/>
      </dsp:nvSpPr>
      <dsp:spPr>
        <a:xfrm>
          <a:off x="-11399" y="1654920"/>
          <a:ext cx="800836" cy="63074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C831F-9A44-445C-8436-390FCDCD963B}">
      <dsp:nvSpPr>
        <dsp:cNvPr id="0" name=""/>
        <dsp:cNvSpPr/>
      </dsp:nvSpPr>
      <dsp:spPr>
        <a:xfrm>
          <a:off x="766638" y="1643349"/>
          <a:ext cx="5555184" cy="65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03" tIns="69203" rIns="69203" bIns="69203"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Verdana" panose="020B0604030504040204" pitchFamily="34" charset="0"/>
              <a:ea typeface="Verdana" panose="020B0604030504040204" pitchFamily="34" charset="0"/>
              <a:cs typeface="Verdana" panose="020B0604030504040204" pitchFamily="34" charset="0"/>
            </a:rPr>
            <a:t>Health and Wellness Coach qualifications</a:t>
          </a:r>
        </a:p>
      </dsp:txBody>
      <dsp:txXfrm>
        <a:off x="766638" y="1643349"/>
        <a:ext cx="5555184" cy="653886"/>
      </dsp:txXfrm>
    </dsp:sp>
    <dsp:sp modelId="{B3D8861D-C937-497C-937B-C8DB8673E408}">
      <dsp:nvSpPr>
        <dsp:cNvPr id="0" name=""/>
        <dsp:cNvSpPr/>
      </dsp:nvSpPr>
      <dsp:spPr>
        <a:xfrm>
          <a:off x="11399" y="2460706"/>
          <a:ext cx="6311900" cy="6538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142B3-798D-4B78-9005-D2BFCAB7C470}">
      <dsp:nvSpPr>
        <dsp:cNvPr id="0" name=""/>
        <dsp:cNvSpPr/>
      </dsp:nvSpPr>
      <dsp:spPr>
        <a:xfrm>
          <a:off x="-11399" y="2472278"/>
          <a:ext cx="800836" cy="63074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E083E0-256D-435F-B9ED-552077A744FC}">
      <dsp:nvSpPr>
        <dsp:cNvPr id="0" name=""/>
        <dsp:cNvSpPr/>
      </dsp:nvSpPr>
      <dsp:spPr>
        <a:xfrm>
          <a:off x="766638" y="2460706"/>
          <a:ext cx="5555184" cy="65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03" tIns="69203" rIns="69203" bIns="69203"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Verdana" panose="020B0604030504040204" pitchFamily="34" charset="0"/>
              <a:ea typeface="Verdana" panose="020B0604030504040204" pitchFamily="34" charset="0"/>
              <a:cs typeface="Verdana" panose="020B0604030504040204" pitchFamily="34" charset="0"/>
            </a:rPr>
            <a:t>Cost and ROI</a:t>
          </a:r>
        </a:p>
      </dsp:txBody>
      <dsp:txXfrm>
        <a:off x="766638" y="2460706"/>
        <a:ext cx="5555184" cy="653886"/>
      </dsp:txXfrm>
    </dsp:sp>
    <dsp:sp modelId="{E096412C-7DCB-4489-AECA-CD63D545B278}">
      <dsp:nvSpPr>
        <dsp:cNvPr id="0" name=""/>
        <dsp:cNvSpPr/>
      </dsp:nvSpPr>
      <dsp:spPr>
        <a:xfrm>
          <a:off x="11399" y="3278064"/>
          <a:ext cx="6311900" cy="6538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2B619A-3804-4DC7-B4BA-99FB223E70C3}">
      <dsp:nvSpPr>
        <dsp:cNvPr id="0" name=""/>
        <dsp:cNvSpPr/>
      </dsp:nvSpPr>
      <dsp:spPr>
        <a:xfrm>
          <a:off x="-11399" y="3289636"/>
          <a:ext cx="800836" cy="63074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53B234-5D0D-4057-96F0-8C888190FF3B}">
      <dsp:nvSpPr>
        <dsp:cNvPr id="0" name=""/>
        <dsp:cNvSpPr/>
      </dsp:nvSpPr>
      <dsp:spPr>
        <a:xfrm>
          <a:off x="766638" y="3278064"/>
          <a:ext cx="5555184" cy="65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03" tIns="69203" rIns="69203" bIns="69203"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Verdana" panose="020B0604030504040204" pitchFamily="34" charset="0"/>
              <a:ea typeface="Verdana" panose="020B0604030504040204" pitchFamily="34" charset="0"/>
              <a:cs typeface="Verdana" panose="020B0604030504040204" pitchFamily="34" charset="0"/>
            </a:rPr>
            <a:t>Individual and/or group coaching</a:t>
          </a:r>
        </a:p>
      </dsp:txBody>
      <dsp:txXfrm>
        <a:off x="766638" y="3278064"/>
        <a:ext cx="5555184" cy="653886"/>
      </dsp:txXfrm>
    </dsp:sp>
    <dsp:sp modelId="{E9CD0F70-291C-490B-BA89-EAC4FE8CA9D9}">
      <dsp:nvSpPr>
        <dsp:cNvPr id="0" name=""/>
        <dsp:cNvSpPr/>
      </dsp:nvSpPr>
      <dsp:spPr>
        <a:xfrm>
          <a:off x="11399" y="4095422"/>
          <a:ext cx="6311900" cy="6538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C9678-A8F7-45E2-B8EE-5E20935301BD}">
      <dsp:nvSpPr>
        <dsp:cNvPr id="0" name=""/>
        <dsp:cNvSpPr/>
      </dsp:nvSpPr>
      <dsp:spPr>
        <a:xfrm>
          <a:off x="-11399" y="4106993"/>
          <a:ext cx="800836" cy="63074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6D1E1-AF99-4D47-A3DC-54C1BEAB7116}">
      <dsp:nvSpPr>
        <dsp:cNvPr id="0" name=""/>
        <dsp:cNvSpPr/>
      </dsp:nvSpPr>
      <dsp:spPr>
        <a:xfrm>
          <a:off x="766638" y="4095422"/>
          <a:ext cx="5555184" cy="65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03" tIns="69203" rIns="69203" bIns="69203" numCol="1" spcCol="1270" anchor="ctr" anchorCtr="0">
          <a:noAutofit/>
        </a:bodyPr>
        <a:lstStyle/>
        <a:p>
          <a:pPr marL="0" lvl="0" indent="0" algn="l" defTabSz="889000">
            <a:lnSpc>
              <a:spcPct val="100000"/>
            </a:lnSpc>
            <a:spcBef>
              <a:spcPct val="0"/>
            </a:spcBef>
            <a:spcAft>
              <a:spcPct val="35000"/>
            </a:spcAft>
            <a:buNone/>
          </a:pPr>
          <a:r>
            <a:rPr lang="en-US" sz="2000" kern="1200">
              <a:latin typeface="Verdana" panose="020B0604030504040204" pitchFamily="34" charset="0"/>
              <a:ea typeface="Verdana" panose="020B0604030504040204" pitchFamily="34" charset="0"/>
              <a:cs typeface="Verdana" panose="020B0604030504040204" pitchFamily="34" charset="0"/>
            </a:rPr>
            <a:t>Needs assessment</a:t>
          </a:r>
        </a:p>
      </dsp:txBody>
      <dsp:txXfrm>
        <a:off x="766638" y="4095422"/>
        <a:ext cx="5555184" cy="653886"/>
      </dsp:txXfrm>
    </dsp:sp>
    <dsp:sp modelId="{5E57BEED-C702-4338-8003-055814904969}">
      <dsp:nvSpPr>
        <dsp:cNvPr id="0" name=""/>
        <dsp:cNvSpPr/>
      </dsp:nvSpPr>
      <dsp:spPr>
        <a:xfrm>
          <a:off x="11399" y="4912779"/>
          <a:ext cx="6311900" cy="6538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E6F13-2A23-4C03-8113-6D6BB6F8701D}">
      <dsp:nvSpPr>
        <dsp:cNvPr id="0" name=""/>
        <dsp:cNvSpPr/>
      </dsp:nvSpPr>
      <dsp:spPr>
        <a:xfrm>
          <a:off x="-11399" y="4924351"/>
          <a:ext cx="800836" cy="63074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696D07-AE96-43AB-A678-7A526E02C52A}">
      <dsp:nvSpPr>
        <dsp:cNvPr id="0" name=""/>
        <dsp:cNvSpPr/>
      </dsp:nvSpPr>
      <dsp:spPr>
        <a:xfrm>
          <a:off x="766638" y="4912779"/>
          <a:ext cx="5555184" cy="65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03" tIns="69203" rIns="69203" bIns="69203"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Verdana" panose="020B0604030504040204" pitchFamily="34" charset="0"/>
              <a:ea typeface="Verdana" panose="020B0604030504040204" pitchFamily="34" charset="0"/>
              <a:cs typeface="Verdana" panose="020B0604030504040204" pitchFamily="34" charset="0"/>
            </a:rPr>
            <a:t>Insurance and privacy measures</a:t>
          </a:r>
        </a:p>
      </dsp:txBody>
      <dsp:txXfrm>
        <a:off x="766638" y="4912779"/>
        <a:ext cx="5555184" cy="653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1E647-16B5-604B-94EF-69E11DFE94D7}">
      <dsp:nvSpPr>
        <dsp:cNvPr id="0" name=""/>
        <dsp:cNvSpPr/>
      </dsp:nvSpPr>
      <dsp:spPr>
        <a:xfrm>
          <a:off x="267536" y="2347"/>
          <a:ext cx="7569248" cy="1026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Post covid-19, workplace well-being more urgent than ever — new workplace imperative</a:t>
          </a:r>
        </a:p>
      </dsp:txBody>
      <dsp:txXfrm>
        <a:off x="317640" y="52451"/>
        <a:ext cx="7469040" cy="926186"/>
      </dsp:txXfrm>
    </dsp:sp>
    <dsp:sp modelId="{1BB2D058-5F55-734E-96BA-4737CCE47C68}">
      <dsp:nvSpPr>
        <dsp:cNvPr id="0" name=""/>
        <dsp:cNvSpPr/>
      </dsp:nvSpPr>
      <dsp:spPr>
        <a:xfrm>
          <a:off x="267536" y="1080062"/>
          <a:ext cx="7569248" cy="1026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Disengagement high — “Quiet Quitting”</a:t>
          </a:r>
        </a:p>
      </dsp:txBody>
      <dsp:txXfrm>
        <a:off x="317640" y="1130166"/>
        <a:ext cx="7469040" cy="926186"/>
      </dsp:txXfrm>
    </dsp:sp>
    <dsp:sp modelId="{2F521253-B72F-C64E-B3AE-150282865F9A}">
      <dsp:nvSpPr>
        <dsp:cNvPr id="0" name=""/>
        <dsp:cNvSpPr/>
      </dsp:nvSpPr>
      <dsp:spPr>
        <a:xfrm>
          <a:off x="267536" y="2157776"/>
          <a:ext cx="7569248" cy="1026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Indisputable link between high employee well-being and low turnover</a:t>
          </a:r>
          <a:r>
            <a:rPr lang="en-CH" sz="2400" kern="1200" dirty="0">
              <a:latin typeface="Verdana" panose="020B0604030504040204" pitchFamily="34" charset="0"/>
              <a:ea typeface="Verdana" panose="020B0604030504040204" pitchFamily="34" charset="0"/>
              <a:cs typeface="Verdana" panose="020B0604030504040204" pitchFamily="34" charset="0"/>
            </a:rPr>
            <a:t> </a:t>
          </a:r>
          <a:endParaRPr lang="en-US" sz="2400" kern="1200" dirty="0">
            <a:latin typeface="Verdana" panose="020B0604030504040204" pitchFamily="34" charset="0"/>
            <a:ea typeface="Verdana" panose="020B0604030504040204" pitchFamily="34" charset="0"/>
            <a:cs typeface="Verdana" panose="020B0604030504040204" pitchFamily="34" charset="0"/>
          </a:endParaRPr>
        </a:p>
      </dsp:txBody>
      <dsp:txXfrm>
        <a:off x="317640" y="2207880"/>
        <a:ext cx="7469040" cy="926186"/>
      </dsp:txXfrm>
    </dsp:sp>
    <dsp:sp modelId="{3871691B-F44C-7E40-BE7B-801947254F57}">
      <dsp:nvSpPr>
        <dsp:cNvPr id="0" name=""/>
        <dsp:cNvSpPr/>
      </dsp:nvSpPr>
      <dsp:spPr>
        <a:xfrm>
          <a:off x="267536" y="3235491"/>
          <a:ext cx="7569248" cy="1026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Most successful organizations make employee engagement central to their business strategy</a:t>
          </a:r>
          <a:r>
            <a:rPr lang="en-CH" sz="2400" kern="1200" dirty="0">
              <a:latin typeface="Verdana" panose="020B0604030504040204" pitchFamily="34" charset="0"/>
              <a:ea typeface="Verdana" panose="020B0604030504040204" pitchFamily="34" charset="0"/>
              <a:cs typeface="Verdana" panose="020B0604030504040204" pitchFamily="34" charset="0"/>
            </a:rPr>
            <a:t> </a:t>
          </a:r>
          <a:endParaRPr lang="en-US" sz="2400" kern="1200" dirty="0">
            <a:latin typeface="Verdana" panose="020B0604030504040204" pitchFamily="34" charset="0"/>
            <a:ea typeface="Verdana" panose="020B0604030504040204" pitchFamily="34" charset="0"/>
            <a:cs typeface="Verdana" panose="020B0604030504040204" pitchFamily="34" charset="0"/>
          </a:endParaRPr>
        </a:p>
      </dsp:txBody>
      <dsp:txXfrm>
        <a:off x="317640" y="3285595"/>
        <a:ext cx="7469040" cy="926186"/>
      </dsp:txXfrm>
    </dsp:sp>
    <dsp:sp modelId="{AE694756-8DB4-6F4A-97EF-2C8BA8B88A64}">
      <dsp:nvSpPr>
        <dsp:cNvPr id="0" name=""/>
        <dsp:cNvSpPr/>
      </dsp:nvSpPr>
      <dsp:spPr>
        <a:xfrm>
          <a:off x="267536" y="4313205"/>
          <a:ext cx="7569248" cy="1026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Verdana" panose="020B0604030504040204" pitchFamily="34" charset="0"/>
              <a:ea typeface="Verdana" panose="020B0604030504040204" pitchFamily="34" charset="0"/>
              <a:cs typeface="Verdana" panose="020B0604030504040204" pitchFamily="34" charset="0"/>
            </a:rPr>
            <a:t>Teams scoring in top 20% in engagement realize 41% reduction in absenteeism &amp; 59% less turnover </a:t>
          </a:r>
          <a:endParaRPr lang="en-US" sz="2400" kern="1200" dirty="0">
            <a:latin typeface="Verdana" panose="020B0604030504040204" pitchFamily="34" charset="0"/>
            <a:ea typeface="Verdana" panose="020B0604030504040204" pitchFamily="34" charset="0"/>
            <a:cs typeface="Verdana" panose="020B0604030504040204" pitchFamily="34" charset="0"/>
          </a:endParaRPr>
        </a:p>
      </dsp:txBody>
      <dsp:txXfrm>
        <a:off x="317640" y="4363309"/>
        <a:ext cx="7469040" cy="926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A5E4-440B-8C42-ACFE-993818EFD329}">
      <dsp:nvSpPr>
        <dsp:cNvPr id="0" name=""/>
        <dsp:cNvSpPr/>
      </dsp:nvSpPr>
      <dsp:spPr>
        <a:xfrm>
          <a:off x="3699038" y="0"/>
          <a:ext cx="4948906" cy="4948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H" sz="1600" kern="1200" dirty="0">
              <a:latin typeface="Verdana" panose="020B0604030504040204" pitchFamily="34" charset="0"/>
              <a:ea typeface="Verdana" panose="020B0604030504040204" pitchFamily="34" charset="0"/>
              <a:cs typeface="Verdana" panose="020B0604030504040204" pitchFamily="34" charset="0"/>
            </a:rPr>
            <a:t>Holistic</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5245571" y="247445"/>
        <a:ext cx="1855839" cy="494890"/>
      </dsp:txXfrm>
    </dsp:sp>
    <dsp:sp modelId="{DF942FBC-D2BD-2C4B-ACF3-1408632CBB2B}">
      <dsp:nvSpPr>
        <dsp:cNvPr id="0" name=""/>
        <dsp:cNvSpPr/>
      </dsp:nvSpPr>
      <dsp:spPr>
        <a:xfrm>
          <a:off x="4070206" y="742335"/>
          <a:ext cx="4206570" cy="4206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H" sz="1600" kern="1200" dirty="0">
              <a:latin typeface="Verdana" panose="020B0604030504040204" pitchFamily="34" charset="0"/>
              <a:ea typeface="Verdana" panose="020B0604030504040204" pitchFamily="34" charset="0"/>
              <a:cs typeface="Verdana" panose="020B0604030504040204" pitchFamily="34" charset="0"/>
            </a:rPr>
            <a:t>Mental Wellness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5266449" y="984213"/>
        <a:ext cx="1814083" cy="483755"/>
      </dsp:txXfrm>
    </dsp:sp>
    <dsp:sp modelId="{39C03DF6-DA71-084C-BC29-6EE5B4C23ABB}">
      <dsp:nvSpPr>
        <dsp:cNvPr id="0" name=""/>
        <dsp:cNvSpPr/>
      </dsp:nvSpPr>
      <dsp:spPr>
        <a:xfrm>
          <a:off x="4441374" y="1484671"/>
          <a:ext cx="3464234" cy="34642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H" sz="1600" kern="1200" dirty="0">
              <a:latin typeface="Verdana" panose="020B0604030504040204" pitchFamily="34" charset="0"/>
              <a:ea typeface="Verdana" panose="020B0604030504040204" pitchFamily="34" charset="0"/>
              <a:cs typeface="Verdana" panose="020B0604030504040204" pitchFamily="34" charset="0"/>
            </a:rPr>
            <a:t>Diversity Equity Inclusion</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5277120" y="1723703"/>
        <a:ext cx="1792741" cy="478064"/>
      </dsp:txXfrm>
    </dsp:sp>
    <dsp:sp modelId="{BC4AA294-AC0C-ED4F-8D6E-0AB1AB44763C}">
      <dsp:nvSpPr>
        <dsp:cNvPr id="0" name=""/>
        <dsp:cNvSpPr/>
      </dsp:nvSpPr>
      <dsp:spPr>
        <a:xfrm>
          <a:off x="4812542" y="2227007"/>
          <a:ext cx="2721898" cy="27218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H" sz="1600" kern="1200" dirty="0">
              <a:latin typeface="Verdana" panose="020B0604030504040204" pitchFamily="34" charset="0"/>
              <a:ea typeface="Verdana" panose="020B0604030504040204" pitchFamily="34" charset="0"/>
              <a:cs typeface="Verdana" panose="020B0604030504040204" pitchFamily="34" charset="0"/>
            </a:rPr>
            <a:t>Remote &amp; hybrid work</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5438578" y="2471978"/>
        <a:ext cx="1469825" cy="489941"/>
      </dsp:txXfrm>
    </dsp:sp>
    <dsp:sp modelId="{55539D15-B956-E648-9549-75E21470D5A2}">
      <dsp:nvSpPr>
        <dsp:cNvPr id="0" name=""/>
        <dsp:cNvSpPr/>
      </dsp:nvSpPr>
      <dsp:spPr>
        <a:xfrm>
          <a:off x="5183710" y="2969343"/>
          <a:ext cx="1979562" cy="19795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H" sz="1600" kern="1200" dirty="0">
              <a:latin typeface="Verdana" panose="020B0604030504040204" pitchFamily="34" charset="0"/>
              <a:ea typeface="Verdana" panose="020B0604030504040204" pitchFamily="34" charset="0"/>
              <a:cs typeface="Verdana" panose="020B0604030504040204" pitchFamily="34" charset="0"/>
            </a:rPr>
            <a:t>Financial Wellness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5473610" y="3464234"/>
        <a:ext cx="1399761" cy="989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011BB-DBB1-D042-B55B-7A1A519E3EC6}">
      <dsp:nvSpPr>
        <dsp:cNvPr id="0" name=""/>
        <dsp:cNvSpPr/>
      </dsp:nvSpPr>
      <dsp:spPr>
        <a:xfrm>
          <a:off x="3067999" y="598416"/>
          <a:ext cx="5324597" cy="5324597"/>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i="0" kern="1200" dirty="0">
              <a:latin typeface="Verdana" panose="020B0604030504040204" pitchFamily="34" charset="0"/>
              <a:ea typeface="Verdana" panose="020B0604030504040204" pitchFamily="34" charset="0"/>
              <a:cs typeface="Verdana" panose="020B0604030504040204" pitchFamily="34" charset="0"/>
            </a:rPr>
            <a:t>Physical</a:t>
          </a:r>
          <a:endParaRPr lang="en-CH" sz="3200" i="0" kern="1200" dirty="0">
            <a:latin typeface="Verdana" panose="020B0604030504040204" pitchFamily="34" charset="0"/>
            <a:ea typeface="Verdana" panose="020B0604030504040204" pitchFamily="34" charset="0"/>
            <a:cs typeface="Verdana" panose="020B0604030504040204" pitchFamily="34" charset="0"/>
          </a:endParaRPr>
        </a:p>
      </dsp:txBody>
      <dsp:txXfrm>
        <a:off x="5962932" y="1580931"/>
        <a:ext cx="1806559" cy="1774865"/>
      </dsp:txXfrm>
    </dsp:sp>
    <dsp:sp modelId="{4D76F7E0-A063-2A49-B7A1-23275190533E}">
      <dsp:nvSpPr>
        <dsp:cNvPr id="0" name=""/>
        <dsp:cNvSpPr/>
      </dsp:nvSpPr>
      <dsp:spPr>
        <a:xfrm>
          <a:off x="3066574" y="586339"/>
          <a:ext cx="5324597" cy="5324597"/>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i="0" kern="1200" dirty="0">
              <a:latin typeface="Verdana" panose="020B0604030504040204" pitchFamily="34" charset="0"/>
              <a:ea typeface="Verdana" panose="020B0604030504040204" pitchFamily="34" charset="0"/>
              <a:cs typeface="Verdana" panose="020B0604030504040204" pitchFamily="34" charset="0"/>
            </a:rPr>
            <a:t>Mental</a:t>
          </a:r>
          <a:endParaRPr lang="en-CH" sz="3200" i="0" kern="1200" dirty="0">
            <a:latin typeface="Verdana" panose="020B0604030504040204" pitchFamily="34" charset="0"/>
            <a:ea typeface="Verdana" panose="020B0604030504040204" pitchFamily="34" charset="0"/>
            <a:cs typeface="Verdana" panose="020B0604030504040204" pitchFamily="34" charset="0"/>
          </a:endParaRPr>
        </a:p>
      </dsp:txBody>
      <dsp:txXfrm>
        <a:off x="4524499" y="3945907"/>
        <a:ext cx="2408746" cy="1648089"/>
      </dsp:txXfrm>
    </dsp:sp>
    <dsp:sp modelId="{453B2364-5EE2-3349-85F2-1A351DEE0D71}">
      <dsp:nvSpPr>
        <dsp:cNvPr id="0" name=""/>
        <dsp:cNvSpPr/>
      </dsp:nvSpPr>
      <dsp:spPr>
        <a:xfrm>
          <a:off x="3066574" y="586339"/>
          <a:ext cx="5324597" cy="5324597"/>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i="0" kern="1200" dirty="0">
              <a:latin typeface="Verdana" panose="020B0604030504040204" pitchFamily="34" charset="0"/>
              <a:ea typeface="Verdana" panose="020B0604030504040204" pitchFamily="34" charset="0"/>
              <a:cs typeface="Verdana" panose="020B0604030504040204" pitchFamily="34" charset="0"/>
            </a:rPr>
            <a:t>Social</a:t>
          </a:r>
          <a:endParaRPr lang="en-CH" sz="3200" i="0" kern="1200" dirty="0">
            <a:latin typeface="Verdana" panose="020B0604030504040204" pitchFamily="34" charset="0"/>
            <a:ea typeface="Verdana" panose="020B0604030504040204" pitchFamily="34" charset="0"/>
            <a:cs typeface="Verdana" panose="020B0604030504040204" pitchFamily="34" charset="0"/>
          </a:endParaRPr>
        </a:p>
      </dsp:txBody>
      <dsp:txXfrm>
        <a:off x="3637067" y="1632242"/>
        <a:ext cx="1806559" cy="1774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A7450-0E3D-8046-905B-B6F52D941F5B}">
      <dsp:nvSpPr>
        <dsp:cNvPr id="0" name=""/>
        <dsp:cNvSpPr/>
      </dsp:nvSpPr>
      <dsp:spPr>
        <a:xfrm rot="5400000">
          <a:off x="3425446" y="-1036838"/>
          <a:ext cx="1468683" cy="391509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Growth Mindset</a:t>
          </a:r>
          <a:endParaRPr lang="en-US" sz="1900" kern="1200" dirty="0"/>
        </a:p>
        <a:p>
          <a:pPr marL="171450" lvl="1" indent="-171450" algn="l" defTabSz="844550">
            <a:lnSpc>
              <a:spcPct val="90000"/>
            </a:lnSpc>
            <a:spcBef>
              <a:spcPct val="0"/>
            </a:spcBef>
            <a:spcAft>
              <a:spcPct val="15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Strengths-based support</a:t>
          </a:r>
          <a:endParaRPr lang="en-US" sz="1900" kern="1200" dirty="0"/>
        </a:p>
        <a:p>
          <a:pPr marL="342900" lvl="2" indent="-171450" algn="l" defTabSz="844550">
            <a:lnSpc>
              <a:spcPct val="90000"/>
            </a:lnSpc>
            <a:spcBef>
              <a:spcPct val="0"/>
            </a:spcBef>
            <a:spcAft>
              <a:spcPct val="15000"/>
            </a:spcAft>
            <a:buChar char="•"/>
          </a:pPr>
          <a:r>
            <a:rPr lang="en-US" sz="1900" kern="1200" dirty="0"/>
            <a:t>Personal Strengths</a:t>
          </a:r>
        </a:p>
        <a:p>
          <a:pPr marL="342900" lvl="2" indent="-171450" algn="l" defTabSz="844550">
            <a:lnSpc>
              <a:spcPct val="90000"/>
            </a:lnSpc>
            <a:spcBef>
              <a:spcPct val="0"/>
            </a:spcBef>
            <a:spcAft>
              <a:spcPct val="15000"/>
            </a:spcAft>
            <a:buChar char="•"/>
          </a:pPr>
          <a:r>
            <a:rPr lang="en-US" sz="1900" kern="1200" dirty="0"/>
            <a:t>Attitudes &amp; Beliefs</a:t>
          </a:r>
        </a:p>
      </dsp:txBody>
      <dsp:txXfrm rot="-5400000">
        <a:off x="2202241" y="258062"/>
        <a:ext cx="3843400" cy="1325293"/>
      </dsp:txXfrm>
    </dsp:sp>
    <dsp:sp modelId="{F953A95D-BB07-604B-94F1-B75C2E07E2F8}">
      <dsp:nvSpPr>
        <dsp:cNvPr id="0" name=""/>
        <dsp:cNvSpPr/>
      </dsp:nvSpPr>
      <dsp:spPr>
        <a:xfrm>
          <a:off x="0" y="2781"/>
          <a:ext cx="2202240" cy="1835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Coach</a:t>
          </a:r>
        </a:p>
      </dsp:txBody>
      <dsp:txXfrm>
        <a:off x="89619" y="92400"/>
        <a:ext cx="2023002" cy="1656616"/>
      </dsp:txXfrm>
    </dsp:sp>
    <dsp:sp modelId="{B3920818-CBBC-A848-BFB3-F6CFDF75EB01}">
      <dsp:nvSpPr>
        <dsp:cNvPr id="0" name=""/>
        <dsp:cNvSpPr/>
      </dsp:nvSpPr>
      <dsp:spPr>
        <a:xfrm rot="5400000">
          <a:off x="3425446" y="890808"/>
          <a:ext cx="1468683" cy="3915095"/>
        </a:xfrm>
        <a:prstGeom prst="round2SameRect">
          <a:avLst/>
        </a:prstGeom>
        <a:solidFill>
          <a:schemeClr val="accent2">
            <a:tint val="40000"/>
            <a:alpha val="90000"/>
            <a:hueOff val="-726289"/>
            <a:satOff val="-67"/>
            <a:lumOff val="19"/>
            <a:alphaOff val="0"/>
          </a:schemeClr>
        </a:solidFill>
        <a:ln w="12700" cap="flat" cmpd="sng" algn="ctr">
          <a:solidFill>
            <a:schemeClr val="accent2">
              <a:tint val="40000"/>
              <a:alpha val="90000"/>
              <a:hueOff val="-726289"/>
              <a:satOff val="-67"/>
              <a:lumOff val="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Maximize Individual Performance:</a:t>
          </a:r>
          <a:endParaRPr lang="en-US" sz="1900" kern="1200" dirty="0"/>
        </a:p>
        <a:p>
          <a:pPr marL="342900" lvl="2" indent="-171450" algn="l" defTabSz="844550">
            <a:lnSpc>
              <a:spcPct val="90000"/>
            </a:lnSpc>
            <a:spcBef>
              <a:spcPct val="0"/>
            </a:spcBef>
            <a:spcAft>
              <a:spcPct val="15000"/>
            </a:spcAft>
            <a:buChar char="•"/>
          </a:pPr>
          <a:r>
            <a:rPr lang="en-US" sz="1900" kern="1200" dirty="0"/>
            <a:t>Personal Development</a:t>
          </a:r>
        </a:p>
        <a:p>
          <a:pPr marL="342900" lvl="2" indent="-171450" algn="l" defTabSz="844550">
            <a:lnSpc>
              <a:spcPct val="90000"/>
            </a:lnSpc>
            <a:spcBef>
              <a:spcPct val="0"/>
            </a:spcBef>
            <a:spcAft>
              <a:spcPct val="15000"/>
            </a:spcAft>
            <a:buChar char="•"/>
          </a:pPr>
          <a:r>
            <a:rPr lang="en-US" sz="1900" kern="1200" dirty="0"/>
            <a:t>Leadership Behaviors</a:t>
          </a:r>
        </a:p>
      </dsp:txBody>
      <dsp:txXfrm rot="-5400000">
        <a:off x="2202241" y="2185709"/>
        <a:ext cx="3843400" cy="1325293"/>
      </dsp:txXfrm>
    </dsp:sp>
    <dsp:sp modelId="{2CD9F7B2-4E38-AF4E-A3FC-DF57F353B7E3}">
      <dsp:nvSpPr>
        <dsp:cNvPr id="0" name=""/>
        <dsp:cNvSpPr/>
      </dsp:nvSpPr>
      <dsp:spPr>
        <a:xfrm>
          <a:off x="0" y="1930428"/>
          <a:ext cx="2202240" cy="1835854"/>
        </a:xfrm>
        <a:prstGeom prst="round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Executive &amp; Leadership Coach</a:t>
          </a:r>
        </a:p>
      </dsp:txBody>
      <dsp:txXfrm>
        <a:off x="89619" y="2020047"/>
        <a:ext cx="2023002" cy="1656616"/>
      </dsp:txXfrm>
    </dsp:sp>
    <dsp:sp modelId="{79D683AA-1321-EE4B-B2BF-23B7BEFE3A9E}">
      <dsp:nvSpPr>
        <dsp:cNvPr id="0" name=""/>
        <dsp:cNvSpPr/>
      </dsp:nvSpPr>
      <dsp:spPr>
        <a:xfrm rot="5400000">
          <a:off x="3425446" y="2818455"/>
          <a:ext cx="1468683" cy="3915095"/>
        </a:xfrm>
        <a:prstGeom prst="round2SameRect">
          <a:avLst/>
        </a:prstGeom>
        <a:solidFill>
          <a:schemeClr val="accent2">
            <a:tint val="40000"/>
            <a:alpha val="90000"/>
            <a:hueOff val="-1452578"/>
            <a:satOff val="-133"/>
            <a:lumOff val="39"/>
            <a:alphaOff val="0"/>
          </a:schemeClr>
        </a:solidFill>
        <a:ln w="12700" cap="flat" cmpd="sng" algn="ctr">
          <a:solidFill>
            <a:schemeClr val="accent2">
              <a:tint val="40000"/>
              <a:alpha val="90000"/>
              <a:hueOff val="-1452578"/>
              <a:satOff val="-133"/>
              <a:lumOff val="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Behaviors for Health &amp; Wellbeing</a:t>
          </a:r>
          <a:endParaRPr lang="en-US" sz="1900" kern="1200" dirty="0"/>
        </a:p>
        <a:p>
          <a:pPr marL="342900" lvl="2" indent="-171450" algn="l" defTabSz="844550">
            <a:lnSpc>
              <a:spcPct val="90000"/>
            </a:lnSpc>
            <a:spcBef>
              <a:spcPct val="0"/>
            </a:spcBef>
            <a:spcAft>
              <a:spcPct val="15000"/>
            </a:spcAft>
            <a:buChar char="•"/>
          </a:pPr>
          <a:r>
            <a:rPr lang="en-US" sz="1900" kern="1200" dirty="0"/>
            <a:t>Holistic Health</a:t>
          </a:r>
        </a:p>
        <a:p>
          <a:pPr marL="342900" lvl="2" indent="-171450" algn="l" defTabSz="844550">
            <a:lnSpc>
              <a:spcPct val="90000"/>
            </a:lnSpc>
            <a:spcBef>
              <a:spcPct val="0"/>
            </a:spcBef>
            <a:spcAft>
              <a:spcPct val="15000"/>
            </a:spcAft>
            <a:buChar char="•"/>
          </a:pPr>
          <a:r>
            <a:rPr lang="en-US" sz="1900" kern="1200" dirty="0"/>
            <a:t>Lifestyle behaviors</a:t>
          </a:r>
        </a:p>
      </dsp:txBody>
      <dsp:txXfrm rot="-5400000">
        <a:off x="2202241" y="4113356"/>
        <a:ext cx="3843400" cy="1325293"/>
      </dsp:txXfrm>
    </dsp:sp>
    <dsp:sp modelId="{3FD17927-FCA8-DE4A-A95E-4E0CF9FB32DC}">
      <dsp:nvSpPr>
        <dsp:cNvPr id="0" name=""/>
        <dsp:cNvSpPr/>
      </dsp:nvSpPr>
      <dsp:spPr>
        <a:xfrm>
          <a:off x="0" y="3858075"/>
          <a:ext cx="2202240" cy="1835854"/>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Health &amp; Wellness Coach</a:t>
          </a:r>
        </a:p>
      </dsp:txBody>
      <dsp:txXfrm>
        <a:off x="89619" y="3947694"/>
        <a:ext cx="2023002" cy="1656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F56DA-23E1-D24C-9986-F487CFD49812}">
      <dsp:nvSpPr>
        <dsp:cNvPr id="0" name=""/>
        <dsp:cNvSpPr/>
      </dsp:nvSpPr>
      <dsp:spPr>
        <a:xfrm>
          <a:off x="2198417" y="492"/>
          <a:ext cx="1720500" cy="17205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Verdana" panose="020B0604030504040204" pitchFamily="34" charset="0"/>
              <a:ea typeface="Verdana" panose="020B0604030504040204" pitchFamily="34" charset="0"/>
              <a:cs typeface="Verdana" panose="020B0604030504040204" pitchFamily="34" charset="0"/>
            </a:rPr>
            <a:t>Stress </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2450378" y="252453"/>
        <a:ext cx="1216578" cy="1216578"/>
      </dsp:txXfrm>
    </dsp:sp>
    <dsp:sp modelId="{8C1943A1-A097-244C-B1F7-18896F1F43DB}">
      <dsp:nvSpPr>
        <dsp:cNvPr id="0" name=""/>
        <dsp:cNvSpPr/>
      </dsp:nvSpPr>
      <dsp:spPr>
        <a:xfrm rot="2160000">
          <a:off x="3864517" y="1322002"/>
          <a:ext cx="457261" cy="5806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877616" y="1397820"/>
        <a:ext cx="320083" cy="348401"/>
      </dsp:txXfrm>
    </dsp:sp>
    <dsp:sp modelId="{339CEFDF-2908-5F41-A428-A118CFA9AAEF}">
      <dsp:nvSpPr>
        <dsp:cNvPr id="0" name=""/>
        <dsp:cNvSpPr/>
      </dsp:nvSpPr>
      <dsp:spPr>
        <a:xfrm>
          <a:off x="4288317" y="1518893"/>
          <a:ext cx="1720500" cy="1720500"/>
        </a:xfrm>
        <a:prstGeom prst="ellipse">
          <a:avLst/>
        </a:prstGeom>
        <a:solidFill>
          <a:schemeClr val="accent2">
            <a:hueOff val="-209531"/>
            <a:satOff val="-2415"/>
            <a:lumOff val="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en-AU" sz="1800" kern="1200" dirty="0">
              <a:latin typeface="Verdana" panose="020B0604030504040204" pitchFamily="34" charset="0"/>
              <a:ea typeface="Verdana" panose="020B0604030504040204" pitchFamily="34" charset="0"/>
              <a:cs typeface="Verdana" panose="020B0604030504040204" pitchFamily="34" charset="0"/>
            </a:rPr>
            <a:t>Resilience</a:t>
          </a:r>
          <a:endParaRPr lang="en-CH" sz="1800" kern="1200" dirty="0">
            <a:latin typeface="Verdana" panose="020B0604030504040204" pitchFamily="34" charset="0"/>
            <a:ea typeface="Verdana" panose="020B0604030504040204" pitchFamily="34" charset="0"/>
            <a:cs typeface="Verdana" panose="020B0604030504040204" pitchFamily="34" charset="0"/>
          </a:endParaRPr>
        </a:p>
      </dsp:txBody>
      <dsp:txXfrm>
        <a:off x="4540278" y="1770854"/>
        <a:ext cx="1216578" cy="1216578"/>
      </dsp:txXfrm>
    </dsp:sp>
    <dsp:sp modelId="{8EED1E68-F890-4346-BE53-DF16E15046DD}">
      <dsp:nvSpPr>
        <dsp:cNvPr id="0" name=""/>
        <dsp:cNvSpPr/>
      </dsp:nvSpPr>
      <dsp:spPr>
        <a:xfrm rot="6480000">
          <a:off x="4524801" y="3304914"/>
          <a:ext cx="457261" cy="580669"/>
        </a:xfrm>
        <a:prstGeom prst="rightArrow">
          <a:avLst>
            <a:gd name="adj1" fmla="val 60000"/>
            <a:gd name="adj2" fmla="val 50000"/>
          </a:avLst>
        </a:prstGeom>
        <a:solidFill>
          <a:schemeClr val="accent2">
            <a:hueOff val="-209531"/>
            <a:satOff val="-2415"/>
            <a:lumOff val="5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10800000">
        <a:off x="4614585" y="3355816"/>
        <a:ext cx="320083" cy="348401"/>
      </dsp:txXfrm>
    </dsp:sp>
    <dsp:sp modelId="{ACBF40C8-9D6F-3442-B494-3D649F5230A8}">
      <dsp:nvSpPr>
        <dsp:cNvPr id="0" name=""/>
        <dsp:cNvSpPr/>
      </dsp:nvSpPr>
      <dsp:spPr>
        <a:xfrm>
          <a:off x="3490047" y="3975718"/>
          <a:ext cx="1720500" cy="1720500"/>
        </a:xfrm>
        <a:prstGeom prst="ellipse">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en-AU" sz="1800" kern="1200" dirty="0">
              <a:latin typeface="Verdana" panose="020B0604030504040204" pitchFamily="34" charset="0"/>
              <a:ea typeface="Verdana" panose="020B0604030504040204" pitchFamily="34" charset="0"/>
              <a:cs typeface="Verdana" panose="020B0604030504040204" pitchFamily="34" charset="0"/>
            </a:rPr>
            <a:t>Burnout</a:t>
          </a:r>
          <a:endParaRPr lang="en-CH" sz="1800" kern="1200" dirty="0">
            <a:latin typeface="Verdana" panose="020B0604030504040204" pitchFamily="34" charset="0"/>
            <a:ea typeface="Verdana" panose="020B0604030504040204" pitchFamily="34" charset="0"/>
            <a:cs typeface="Verdana" panose="020B0604030504040204" pitchFamily="34" charset="0"/>
          </a:endParaRPr>
        </a:p>
      </dsp:txBody>
      <dsp:txXfrm>
        <a:off x="3742008" y="4227679"/>
        <a:ext cx="1216578" cy="1216578"/>
      </dsp:txXfrm>
    </dsp:sp>
    <dsp:sp modelId="{E6888697-4F19-8F4A-B7EE-F869544BE196}">
      <dsp:nvSpPr>
        <dsp:cNvPr id="0" name=""/>
        <dsp:cNvSpPr/>
      </dsp:nvSpPr>
      <dsp:spPr>
        <a:xfrm rot="10800000">
          <a:off x="2842978" y="4545634"/>
          <a:ext cx="457261" cy="580669"/>
        </a:xfrm>
        <a:prstGeom prst="rightArrow">
          <a:avLst>
            <a:gd name="adj1" fmla="val 60000"/>
            <a:gd name="adj2" fmla="val 50000"/>
          </a:avLst>
        </a:prstGeom>
        <a:solidFill>
          <a:schemeClr val="accent2">
            <a:hueOff val="-419062"/>
            <a:satOff val="-4829"/>
            <a:lumOff val="1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10800000">
        <a:off x="2980156" y="4661768"/>
        <a:ext cx="320083" cy="348401"/>
      </dsp:txXfrm>
    </dsp:sp>
    <dsp:sp modelId="{6602B5D0-63C5-7040-A17C-3D9BAD8A00AF}">
      <dsp:nvSpPr>
        <dsp:cNvPr id="0" name=""/>
        <dsp:cNvSpPr/>
      </dsp:nvSpPr>
      <dsp:spPr>
        <a:xfrm>
          <a:off x="906788" y="3975718"/>
          <a:ext cx="1720500" cy="1720500"/>
        </a:xfrm>
        <a:prstGeom prst="ellipse">
          <a:avLst/>
        </a:prstGeom>
        <a:solidFill>
          <a:schemeClr val="accent2">
            <a:hueOff val="-628592"/>
            <a:satOff val="-7244"/>
            <a:lumOff val="1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en-AU" sz="1800" kern="1200" dirty="0" err="1">
              <a:latin typeface="Verdana" panose="020B0604030504040204" pitchFamily="34" charset="0"/>
              <a:ea typeface="Verdana" panose="020B0604030504040204" pitchFamily="34" charset="0"/>
              <a:cs typeface="Verdana" panose="020B0604030504040204" pitchFamily="34" charset="0"/>
            </a:rPr>
            <a:t>Cogni-tive</a:t>
          </a:r>
          <a:r>
            <a:rPr lang="en-AU" sz="1800" kern="1200" dirty="0">
              <a:latin typeface="Verdana" panose="020B0604030504040204" pitchFamily="34" charset="0"/>
              <a:ea typeface="Verdana" panose="020B0604030504040204" pitchFamily="34" charset="0"/>
              <a:cs typeface="Verdana" panose="020B0604030504040204" pitchFamily="34" charset="0"/>
            </a:rPr>
            <a:t> perform-</a:t>
          </a:r>
          <a:r>
            <a:rPr lang="en-AU" sz="1800" kern="1200" dirty="0" err="1">
              <a:latin typeface="Verdana" panose="020B0604030504040204" pitchFamily="34" charset="0"/>
              <a:ea typeface="Verdana" panose="020B0604030504040204" pitchFamily="34" charset="0"/>
              <a:cs typeface="Verdana" panose="020B0604030504040204" pitchFamily="34" charset="0"/>
            </a:rPr>
            <a:t>ance</a:t>
          </a:r>
          <a:endParaRPr lang="en-CH" sz="1800" kern="1200" dirty="0">
            <a:latin typeface="Verdana" panose="020B0604030504040204" pitchFamily="34" charset="0"/>
            <a:ea typeface="Verdana" panose="020B0604030504040204" pitchFamily="34" charset="0"/>
            <a:cs typeface="Verdana" panose="020B0604030504040204" pitchFamily="34" charset="0"/>
          </a:endParaRPr>
        </a:p>
      </dsp:txBody>
      <dsp:txXfrm>
        <a:off x="1158749" y="4227679"/>
        <a:ext cx="1216578" cy="1216578"/>
      </dsp:txXfrm>
    </dsp:sp>
    <dsp:sp modelId="{D402EB13-1E48-AB46-A732-B3AFF25CE7AB}">
      <dsp:nvSpPr>
        <dsp:cNvPr id="0" name=""/>
        <dsp:cNvSpPr/>
      </dsp:nvSpPr>
      <dsp:spPr>
        <a:xfrm rot="15120000">
          <a:off x="1143271" y="3329530"/>
          <a:ext cx="457261" cy="580669"/>
        </a:xfrm>
        <a:prstGeom prst="rightArrow">
          <a:avLst>
            <a:gd name="adj1" fmla="val 60000"/>
            <a:gd name="adj2" fmla="val 50000"/>
          </a:avLst>
        </a:prstGeom>
        <a:solidFill>
          <a:schemeClr val="accent2">
            <a:hueOff val="-628592"/>
            <a:satOff val="-7244"/>
            <a:lumOff val="16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10800000">
        <a:off x="1233055" y="3510896"/>
        <a:ext cx="320083" cy="348401"/>
      </dsp:txXfrm>
    </dsp:sp>
    <dsp:sp modelId="{3C1587CB-4CE2-AF44-867A-0F3E699A9908}">
      <dsp:nvSpPr>
        <dsp:cNvPr id="0" name=""/>
        <dsp:cNvSpPr/>
      </dsp:nvSpPr>
      <dsp:spPr>
        <a:xfrm>
          <a:off x="108517" y="1518893"/>
          <a:ext cx="1720500" cy="1720500"/>
        </a:xfrm>
        <a:prstGeom prst="ellipse">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en-AU" sz="1800" kern="1200" dirty="0">
              <a:latin typeface="Verdana" panose="020B0604030504040204" pitchFamily="34" charset="0"/>
              <a:ea typeface="Verdana" panose="020B0604030504040204" pitchFamily="34" charset="0"/>
              <a:cs typeface="Verdana" panose="020B0604030504040204" pitchFamily="34" charset="0"/>
            </a:rPr>
            <a:t>Mental wellness</a:t>
          </a:r>
          <a:endParaRPr lang="en-CH" sz="1800" kern="1200" dirty="0">
            <a:latin typeface="Verdana" panose="020B0604030504040204" pitchFamily="34" charset="0"/>
            <a:ea typeface="Verdana" panose="020B0604030504040204" pitchFamily="34" charset="0"/>
            <a:cs typeface="Verdana" panose="020B0604030504040204" pitchFamily="34" charset="0"/>
          </a:endParaRPr>
        </a:p>
      </dsp:txBody>
      <dsp:txXfrm>
        <a:off x="360478" y="1770854"/>
        <a:ext cx="1216578" cy="1216578"/>
      </dsp:txXfrm>
    </dsp:sp>
    <dsp:sp modelId="{A8DC82EA-45BF-084C-8E72-CB3F2F035ED6}">
      <dsp:nvSpPr>
        <dsp:cNvPr id="0" name=""/>
        <dsp:cNvSpPr/>
      </dsp:nvSpPr>
      <dsp:spPr>
        <a:xfrm rot="19440000">
          <a:off x="1774617" y="1337215"/>
          <a:ext cx="457261" cy="580669"/>
        </a:xfrm>
        <a:prstGeom prst="rightArrow">
          <a:avLst>
            <a:gd name="adj1" fmla="val 60000"/>
            <a:gd name="adj2" fmla="val 50000"/>
          </a:avLst>
        </a:prstGeom>
        <a:solidFill>
          <a:schemeClr val="accent2">
            <a:hueOff val="-838123"/>
            <a:satOff val="-9658"/>
            <a:lumOff val="21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1787716" y="1493665"/>
        <a:ext cx="320083" cy="348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396CE-4D91-C040-A229-BCAEBC378301}">
      <dsp:nvSpPr>
        <dsp:cNvPr id="0" name=""/>
        <dsp:cNvSpPr/>
      </dsp:nvSpPr>
      <dsp:spPr>
        <a:xfrm>
          <a:off x="51" y="643912"/>
          <a:ext cx="4913783" cy="19655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Verdana" panose="020B0604030504040204" pitchFamily="34" charset="0"/>
              <a:ea typeface="Verdana" panose="020B0604030504040204" pitchFamily="34" charset="0"/>
              <a:cs typeface="Verdana" panose="020B0604030504040204" pitchFamily="34" charset="0"/>
            </a:rPr>
            <a:t>Employers access credentialed Health &amp; Wellness Coaches through Workplace Wellbeing providers</a:t>
          </a:r>
          <a:endParaRPr lang="en-US" sz="2500" kern="1200" dirty="0">
            <a:latin typeface="Verdana" panose="020B0604030504040204" pitchFamily="34" charset="0"/>
            <a:ea typeface="Verdana" panose="020B0604030504040204" pitchFamily="34" charset="0"/>
            <a:cs typeface="Verdana" panose="020B0604030504040204" pitchFamily="34" charset="0"/>
          </a:endParaRPr>
        </a:p>
      </dsp:txBody>
      <dsp:txXfrm>
        <a:off x="51" y="643912"/>
        <a:ext cx="4913783" cy="1965513"/>
      </dsp:txXfrm>
    </dsp:sp>
    <dsp:sp modelId="{99E63FB1-0066-7141-84C2-E2196FDBD4AE}">
      <dsp:nvSpPr>
        <dsp:cNvPr id="0" name=""/>
        <dsp:cNvSpPr/>
      </dsp:nvSpPr>
      <dsp:spPr>
        <a:xfrm>
          <a:off x="51" y="2609425"/>
          <a:ext cx="4913783" cy="1098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FontTx/>
            <a:buNone/>
          </a:pPr>
          <a:r>
            <a:rPr lang="en-US" sz="2500" kern="1200" dirty="0">
              <a:latin typeface="Verdana" panose="020B0604030504040204" pitchFamily="34" charset="0"/>
              <a:ea typeface="Verdana" panose="020B0604030504040204" pitchFamily="34" charset="0"/>
              <a:cs typeface="Verdana" panose="020B0604030504040204" pitchFamily="34" charset="0"/>
            </a:rPr>
            <a:t>“Workplace Options”</a:t>
          </a:r>
        </a:p>
        <a:p>
          <a:pPr marL="228600" lvl="1" indent="-228600" algn="ctr" defTabSz="1111250">
            <a:lnSpc>
              <a:spcPct val="90000"/>
            </a:lnSpc>
            <a:spcBef>
              <a:spcPct val="0"/>
            </a:spcBef>
            <a:spcAft>
              <a:spcPct val="15000"/>
            </a:spcAft>
            <a:buFontTx/>
            <a:buNone/>
          </a:pPr>
          <a:r>
            <a:rPr lang="en-US" sz="2500" kern="1200" dirty="0">
              <a:latin typeface="Verdana" panose="020B0604030504040204" pitchFamily="34" charset="0"/>
              <a:ea typeface="Verdana" panose="020B0604030504040204" pitchFamily="34" charset="0"/>
              <a:cs typeface="Verdana" panose="020B0604030504040204" pitchFamily="34" charset="0"/>
            </a:rPr>
            <a:t>principal global provider</a:t>
          </a:r>
        </a:p>
      </dsp:txBody>
      <dsp:txXfrm>
        <a:off x="51" y="2609425"/>
        <a:ext cx="4913783" cy="1098000"/>
      </dsp:txXfrm>
    </dsp:sp>
    <dsp:sp modelId="{0555951F-42E1-CD44-8DA6-070E0604E693}">
      <dsp:nvSpPr>
        <dsp:cNvPr id="0" name=""/>
        <dsp:cNvSpPr/>
      </dsp:nvSpPr>
      <dsp:spPr>
        <a:xfrm>
          <a:off x="5601764" y="643912"/>
          <a:ext cx="4913783" cy="19655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Verdana" panose="020B0604030504040204" pitchFamily="34" charset="0"/>
              <a:ea typeface="Verdana" panose="020B0604030504040204" pitchFamily="34" charset="0"/>
              <a:cs typeface="Verdana" panose="020B0604030504040204" pitchFamily="34" charset="0"/>
            </a:rPr>
            <a:t>Employers access credentialed Health &amp; Wellness Coaches through Digital Wellness Platforms</a:t>
          </a:r>
          <a:endParaRPr lang="en-US" sz="2500" kern="1200" dirty="0">
            <a:latin typeface="Verdana" panose="020B0604030504040204" pitchFamily="34" charset="0"/>
            <a:ea typeface="Verdana" panose="020B0604030504040204" pitchFamily="34" charset="0"/>
            <a:cs typeface="Verdana" panose="020B0604030504040204" pitchFamily="34" charset="0"/>
          </a:endParaRPr>
        </a:p>
      </dsp:txBody>
      <dsp:txXfrm>
        <a:off x="5601764" y="643912"/>
        <a:ext cx="4913783" cy="1965513"/>
      </dsp:txXfrm>
    </dsp:sp>
    <dsp:sp modelId="{1BD0E369-E35F-414E-A8AA-A3A91DD14DE9}">
      <dsp:nvSpPr>
        <dsp:cNvPr id="0" name=""/>
        <dsp:cNvSpPr/>
      </dsp:nvSpPr>
      <dsp:spPr>
        <a:xfrm>
          <a:off x="5601764" y="2609425"/>
          <a:ext cx="4913783" cy="1098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FontTx/>
            <a:buNone/>
          </a:pPr>
          <a:r>
            <a:rPr lang="en-GB" sz="2500" kern="1200" dirty="0">
              <a:latin typeface="Verdana" panose="020B0604030504040204" pitchFamily="34" charset="0"/>
              <a:ea typeface="Verdana" panose="020B0604030504040204" pitchFamily="34" charset="0"/>
              <a:cs typeface="Verdana" panose="020B0604030504040204" pitchFamily="34" charset="0"/>
            </a:rPr>
            <a:t>Holistic Health</a:t>
          </a:r>
          <a:endParaRPr lang="en-US" sz="2500" kern="1200" dirty="0">
            <a:latin typeface="Verdana" panose="020B0604030504040204" pitchFamily="34" charset="0"/>
            <a:ea typeface="Verdana" panose="020B0604030504040204" pitchFamily="34" charset="0"/>
            <a:cs typeface="Verdana" panose="020B0604030504040204" pitchFamily="34" charset="0"/>
          </a:endParaRPr>
        </a:p>
        <a:p>
          <a:pPr marL="228600" lvl="1" indent="-228600" algn="ctr" defTabSz="1111250">
            <a:lnSpc>
              <a:spcPct val="90000"/>
            </a:lnSpc>
            <a:spcBef>
              <a:spcPct val="0"/>
            </a:spcBef>
            <a:spcAft>
              <a:spcPct val="15000"/>
            </a:spcAft>
            <a:buFontTx/>
            <a:buNone/>
          </a:pPr>
          <a:r>
            <a:rPr lang="en-GB" sz="2500" kern="1200" dirty="0">
              <a:latin typeface="Verdana" panose="020B0604030504040204" pitchFamily="34" charset="0"/>
              <a:ea typeface="Verdana" panose="020B0604030504040204" pitchFamily="34" charset="0"/>
              <a:cs typeface="Verdana" panose="020B0604030504040204" pitchFamily="34" charset="0"/>
            </a:rPr>
            <a:t>Mental Health</a:t>
          </a:r>
          <a:endParaRPr lang="en-US" sz="2500" kern="1200" dirty="0">
            <a:latin typeface="Verdana" panose="020B0604030504040204" pitchFamily="34" charset="0"/>
            <a:ea typeface="Verdana" panose="020B0604030504040204" pitchFamily="34" charset="0"/>
            <a:cs typeface="Verdana" panose="020B0604030504040204" pitchFamily="34" charset="0"/>
          </a:endParaRPr>
        </a:p>
      </dsp:txBody>
      <dsp:txXfrm>
        <a:off x="5601764" y="2609425"/>
        <a:ext cx="4913783" cy="1098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50EAA-2C99-4994-98BF-E66678E56039}">
      <dsp:nvSpPr>
        <dsp:cNvPr id="0" name=""/>
        <dsp:cNvSpPr/>
      </dsp:nvSpPr>
      <dsp:spPr>
        <a:xfrm>
          <a:off x="1269745" y="1168896"/>
          <a:ext cx="1532436" cy="1532436"/>
        </a:xfrm>
        <a:prstGeom prst="rect">
          <a:avLst/>
        </a:prstGeom>
        <a:blipFill>
          <a:blip xmlns:r="http://schemas.openxmlformats.org/officeDocument/2006/relationships" r:embed="rId1">
            <a:biLevel thresh="75000"/>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95ED52-8298-40EE-B20D-DE6141020FCE}">
      <dsp:nvSpPr>
        <dsp:cNvPr id="0" name=""/>
        <dsp:cNvSpPr/>
      </dsp:nvSpPr>
      <dsp:spPr>
        <a:xfrm>
          <a:off x="333256" y="3269222"/>
          <a:ext cx="3405414" cy="168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b="0" kern="1200">
              <a:latin typeface="Verdana" panose="020B0604030504040204" pitchFamily="34" charset="0"/>
              <a:ea typeface="Verdana" panose="020B0604030504040204" pitchFamily="34" charset="0"/>
              <a:cs typeface="Verdana" panose="020B0604030504040204" pitchFamily="34" charset="0"/>
            </a:rPr>
            <a:t>Meeting today's workplace wellness trends</a:t>
          </a:r>
          <a:endParaRPr lang="en-US" sz="2000" kern="1200">
            <a:latin typeface="Verdana" panose="020B0604030504040204" pitchFamily="34" charset="0"/>
            <a:ea typeface="Verdana" panose="020B0604030504040204" pitchFamily="34" charset="0"/>
            <a:cs typeface="Verdana" panose="020B0604030504040204" pitchFamily="34" charset="0"/>
          </a:endParaRPr>
        </a:p>
      </dsp:txBody>
      <dsp:txXfrm>
        <a:off x="333256" y="3269222"/>
        <a:ext cx="3405414" cy="1683281"/>
      </dsp:txXfrm>
    </dsp:sp>
    <dsp:sp modelId="{122F47ED-5944-4487-B121-9FD450170ED7}">
      <dsp:nvSpPr>
        <dsp:cNvPr id="0" name=""/>
        <dsp:cNvSpPr/>
      </dsp:nvSpPr>
      <dsp:spPr>
        <a:xfrm>
          <a:off x="5271107" y="1168896"/>
          <a:ext cx="1532436" cy="1532436"/>
        </a:xfrm>
        <a:prstGeom prst="rect">
          <a:avLst/>
        </a:prstGeom>
        <a:blipFill>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6D7118-B485-4FAE-A28E-9E32A8982109}">
      <dsp:nvSpPr>
        <dsp:cNvPr id="0" name=""/>
        <dsp:cNvSpPr/>
      </dsp:nvSpPr>
      <dsp:spPr>
        <a:xfrm>
          <a:off x="4334618" y="3269222"/>
          <a:ext cx="3405414" cy="168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000" b="0" kern="1200" dirty="0">
              <a:latin typeface="Verdana" panose="020B0604030504040204" pitchFamily="34" charset="0"/>
              <a:ea typeface="Verdana" panose="020B0604030504040204" pitchFamily="34" charset="0"/>
              <a:cs typeface="Verdana" panose="020B0604030504040204" pitchFamily="34" charset="0"/>
            </a:rPr>
            <a:t>Creates a Well-being Culture to improve the bottom line</a:t>
          </a:r>
          <a:endParaRPr lang="en-US" sz="2000" kern="1200" dirty="0">
            <a:latin typeface="Verdana" panose="020B0604030504040204" pitchFamily="34" charset="0"/>
            <a:ea typeface="Verdana" panose="020B0604030504040204" pitchFamily="34" charset="0"/>
            <a:cs typeface="Verdana" panose="020B0604030504040204" pitchFamily="34" charset="0"/>
          </a:endParaRPr>
        </a:p>
      </dsp:txBody>
      <dsp:txXfrm>
        <a:off x="4334618" y="3269222"/>
        <a:ext cx="3405414" cy="1683281"/>
      </dsp:txXfrm>
    </dsp:sp>
    <dsp:sp modelId="{2A1A591D-E736-4D0F-91BF-0C3D65BEAD8D}">
      <dsp:nvSpPr>
        <dsp:cNvPr id="0" name=""/>
        <dsp:cNvSpPr/>
      </dsp:nvSpPr>
      <dsp:spPr>
        <a:xfrm>
          <a:off x="9272469" y="1168896"/>
          <a:ext cx="1532436" cy="1532436"/>
        </a:xfrm>
        <a:prstGeom prst="rect">
          <a:avLst/>
        </a:prstGeom>
        <a:blipFill>
          <a:blip xmlns:r="http://schemas.openxmlformats.org/officeDocument/2006/relationships" r:embed="rId5">
            <a:biLevel thresh="75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AB7611-4594-439E-92A7-1B5D576FC87D}">
      <dsp:nvSpPr>
        <dsp:cNvPr id="0" name=""/>
        <dsp:cNvSpPr/>
      </dsp:nvSpPr>
      <dsp:spPr>
        <a:xfrm>
          <a:off x="8335980" y="3269222"/>
          <a:ext cx="3405414" cy="168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b="0" kern="1200" dirty="0">
              <a:latin typeface="Verdana" panose="020B0604030504040204" pitchFamily="34" charset="0"/>
              <a:ea typeface="Verdana" panose="020B0604030504040204" pitchFamily="34" charset="0"/>
              <a:cs typeface="Verdana" panose="020B0604030504040204" pitchFamily="34" charset="0"/>
            </a:rPr>
            <a:t>Holistic Wellness Focus: Personalized Attention, Promotes Deeper Understanding, Makes Difficult Goals Achievable, Measurable Impact</a:t>
          </a:r>
          <a:endParaRPr lang="en-US" sz="2000" kern="1200" dirty="0">
            <a:latin typeface="Verdana" panose="020B0604030504040204" pitchFamily="34" charset="0"/>
            <a:ea typeface="Verdana" panose="020B0604030504040204" pitchFamily="34" charset="0"/>
            <a:cs typeface="Verdana" panose="020B0604030504040204" pitchFamily="34" charset="0"/>
          </a:endParaRPr>
        </a:p>
      </dsp:txBody>
      <dsp:txXfrm>
        <a:off x="8335980" y="3269222"/>
        <a:ext cx="3405414" cy="16832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4023-9332-5343-876C-D6EDB1A0986C}">
      <dsp:nvSpPr>
        <dsp:cNvPr id="0" name=""/>
        <dsp:cNvSpPr/>
      </dsp:nvSpPr>
      <dsp:spPr>
        <a:xfrm>
          <a:off x="3222" y="905936"/>
          <a:ext cx="3232869" cy="17483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Font typeface="+mj-lt"/>
            <a:buNone/>
          </a:pPr>
          <a:r>
            <a:rPr lang="en-CH" sz="2400" kern="1200" dirty="0">
              <a:latin typeface="Verdana" panose="020B0604030504040204" pitchFamily="34" charset="0"/>
              <a:ea typeface="Verdana" panose="020B0604030504040204" pitchFamily="34" charset="0"/>
              <a:cs typeface="Verdana" panose="020B0604030504040204" pitchFamily="34" charset="0"/>
            </a:rPr>
            <a:t>1. </a:t>
          </a:r>
        </a:p>
        <a:p>
          <a:pPr marL="0" lvl="0" indent="0" algn="ctr" defTabSz="1066800">
            <a:lnSpc>
              <a:spcPct val="90000"/>
            </a:lnSpc>
            <a:spcBef>
              <a:spcPct val="0"/>
            </a:spcBef>
            <a:spcAft>
              <a:spcPct val="35000"/>
            </a:spcAft>
            <a:buFont typeface="+mj-lt"/>
            <a:buNone/>
          </a:pPr>
          <a:r>
            <a:rPr lang="en-CH" sz="2400" kern="1200" dirty="0">
              <a:latin typeface="Verdana" panose="020B0604030504040204" pitchFamily="34" charset="0"/>
              <a:ea typeface="Verdana" panose="020B0604030504040204" pitchFamily="34" charset="0"/>
              <a:cs typeface="Verdana" panose="020B0604030504040204" pitchFamily="34" charset="0"/>
            </a:rPr>
            <a:t>Embed</a:t>
          </a:r>
          <a:endParaRPr lang="en-GB" sz="2400" kern="1200" dirty="0">
            <a:latin typeface="Verdana" panose="020B0604030504040204" pitchFamily="34" charset="0"/>
            <a:ea typeface="Verdana" panose="020B0604030504040204" pitchFamily="34" charset="0"/>
            <a:cs typeface="Verdana" panose="020B0604030504040204" pitchFamily="34" charset="0"/>
          </a:endParaRPr>
        </a:p>
      </dsp:txBody>
      <dsp:txXfrm>
        <a:off x="3222" y="905936"/>
        <a:ext cx="2795779" cy="1748361"/>
      </dsp:txXfrm>
    </dsp:sp>
    <dsp:sp modelId="{8E72FE23-632F-9242-9F93-3679DD873D96}">
      <dsp:nvSpPr>
        <dsp:cNvPr id="0" name=""/>
        <dsp:cNvSpPr/>
      </dsp:nvSpPr>
      <dsp:spPr>
        <a:xfrm>
          <a:off x="2589517" y="905936"/>
          <a:ext cx="3232869" cy="17483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CH" sz="2400" kern="1200" dirty="0">
              <a:latin typeface="Verdana" panose="020B0604030504040204" pitchFamily="34" charset="0"/>
              <a:ea typeface="Verdana" panose="020B0604030504040204" pitchFamily="34" charset="0"/>
              <a:cs typeface="Verdana" panose="020B0604030504040204" pitchFamily="34" charset="0"/>
            </a:rPr>
            <a:t>3.</a:t>
          </a:r>
        </a:p>
        <a:p>
          <a:pPr marL="0" lvl="0" indent="0" algn="ctr" defTabSz="1066800">
            <a:lnSpc>
              <a:spcPct val="90000"/>
            </a:lnSpc>
            <a:spcBef>
              <a:spcPct val="0"/>
            </a:spcBef>
            <a:spcAft>
              <a:spcPct val="35000"/>
            </a:spcAft>
            <a:buNone/>
          </a:pPr>
          <a:r>
            <a:rPr lang="en-CH" sz="2400" kern="1200" dirty="0">
              <a:latin typeface="Verdana" panose="020B0604030504040204" pitchFamily="34" charset="0"/>
              <a:ea typeface="Verdana" panose="020B0604030504040204" pitchFamily="34" charset="0"/>
              <a:cs typeface="Verdana" panose="020B0604030504040204" pitchFamily="34" charset="0"/>
            </a:rPr>
            <a:t>Discover</a:t>
          </a:r>
        </a:p>
      </dsp:txBody>
      <dsp:txXfrm>
        <a:off x="3463698" y="905936"/>
        <a:ext cx="1484508" cy="1748361"/>
      </dsp:txXfrm>
    </dsp:sp>
    <dsp:sp modelId="{EAF78F05-8A62-6440-8DF9-49F77541105E}">
      <dsp:nvSpPr>
        <dsp:cNvPr id="0" name=""/>
        <dsp:cNvSpPr/>
      </dsp:nvSpPr>
      <dsp:spPr>
        <a:xfrm>
          <a:off x="5175813" y="905936"/>
          <a:ext cx="3232869" cy="17483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CH" sz="2400" kern="1200" dirty="0">
              <a:latin typeface="Verdana" panose="020B0604030504040204" pitchFamily="34" charset="0"/>
              <a:ea typeface="Verdana" panose="020B0604030504040204" pitchFamily="34" charset="0"/>
              <a:cs typeface="Verdana" panose="020B0604030504040204" pitchFamily="34" charset="0"/>
            </a:rPr>
            <a:t>3.</a:t>
          </a:r>
        </a:p>
        <a:p>
          <a:pPr marL="0" lvl="0" indent="0" algn="ctr" defTabSz="1066800">
            <a:lnSpc>
              <a:spcPct val="90000"/>
            </a:lnSpc>
            <a:spcBef>
              <a:spcPct val="0"/>
            </a:spcBef>
            <a:spcAft>
              <a:spcPct val="35000"/>
            </a:spcAft>
            <a:buNone/>
          </a:pPr>
          <a:r>
            <a:rPr lang="en-CH" sz="2400" kern="1200" dirty="0">
              <a:latin typeface="Verdana" panose="020B0604030504040204" pitchFamily="34" charset="0"/>
              <a:ea typeface="Verdana" panose="020B0604030504040204" pitchFamily="34" charset="0"/>
              <a:cs typeface="Verdana" panose="020B0604030504040204" pitchFamily="34" charset="0"/>
            </a:rPr>
            <a:t>Design </a:t>
          </a:r>
        </a:p>
      </dsp:txBody>
      <dsp:txXfrm>
        <a:off x="6049994" y="905936"/>
        <a:ext cx="1484508" cy="1748361"/>
      </dsp:txXfrm>
    </dsp:sp>
    <dsp:sp modelId="{A9250A8A-E0E3-964C-8AD6-B08FFC35CF53}">
      <dsp:nvSpPr>
        <dsp:cNvPr id="0" name=""/>
        <dsp:cNvSpPr/>
      </dsp:nvSpPr>
      <dsp:spPr>
        <a:xfrm>
          <a:off x="7762108" y="905936"/>
          <a:ext cx="3232869" cy="17483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CH" sz="2400" kern="1200" dirty="0">
              <a:latin typeface="Verdana" panose="020B0604030504040204" pitchFamily="34" charset="0"/>
              <a:ea typeface="Verdana" panose="020B0604030504040204" pitchFamily="34" charset="0"/>
              <a:cs typeface="Verdana" panose="020B0604030504040204" pitchFamily="34" charset="0"/>
            </a:rPr>
            <a:t>4.</a:t>
          </a:r>
        </a:p>
        <a:p>
          <a:pPr marL="0" lvl="0" indent="0" algn="ctr" defTabSz="1066800">
            <a:lnSpc>
              <a:spcPct val="90000"/>
            </a:lnSpc>
            <a:spcBef>
              <a:spcPct val="0"/>
            </a:spcBef>
            <a:spcAft>
              <a:spcPct val="35000"/>
            </a:spcAft>
            <a:buNone/>
          </a:pPr>
          <a:r>
            <a:rPr lang="en-CH" sz="2400" kern="1200" dirty="0">
              <a:latin typeface="Verdana" panose="020B0604030504040204" pitchFamily="34" charset="0"/>
              <a:ea typeface="Verdana" panose="020B0604030504040204" pitchFamily="34" charset="0"/>
              <a:cs typeface="Verdana" panose="020B0604030504040204" pitchFamily="34" charset="0"/>
            </a:rPr>
            <a:t>Deploy</a:t>
          </a:r>
        </a:p>
      </dsp:txBody>
      <dsp:txXfrm>
        <a:off x="8636289" y="905936"/>
        <a:ext cx="1484508" cy="1748361"/>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5AF2D-DE96-3E48-9024-86113D4074B5}" type="datetimeFigureOut">
              <a:rPr lang="en-CH" smtClean="0"/>
              <a:t>20.03.23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4EB3E-5497-A14B-9DC4-EBA562E36EDC}" type="slidenum">
              <a:rPr lang="en-CH" smtClean="0"/>
              <a:t>‹#›</a:t>
            </a:fld>
            <a:endParaRPr lang="en-CH"/>
          </a:p>
        </p:txBody>
      </p:sp>
    </p:spTree>
    <p:extLst>
      <p:ext uri="{BB962C8B-B14F-4D97-AF65-F5344CB8AC3E}">
        <p14:creationId xmlns:p14="http://schemas.microsoft.com/office/powerpoint/2010/main" val="35350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orkplaceoptions.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rkplaceoptions.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h.pandora.ne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hop.lululemon.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rudentialplc.com/e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r>
              <a:rPr lang="en-US" sz="1200" b="1" dirty="0">
                <a:solidFill>
                  <a:srgbClr val="FFFFFF"/>
                </a:solidFill>
              </a:rPr>
              <a:t>Health and Wellness Coaching in the Workplace Setting</a:t>
            </a:r>
            <a:endParaRPr lang="en-CH" sz="1200" b="1" dirty="0">
              <a:solidFill>
                <a:srgbClr val="FFFFFF"/>
              </a:solidFill>
            </a:endParaRPr>
          </a:p>
          <a:p>
            <a:pPr marL="228600" algn="just"/>
            <a:r>
              <a:rPr lang="en-US" sz="1200" b="1" dirty="0">
                <a:solidFill>
                  <a:srgbClr val="FFFFFF"/>
                </a:solidFill>
              </a:rPr>
              <a:t>Context, International Landscape, and Future Outlook</a:t>
            </a:r>
            <a:endParaRPr lang="en-CH" sz="1200" b="1" dirty="0">
              <a:solidFill>
                <a:srgbClr val="FFFFFF"/>
              </a:solidFill>
            </a:endParaRPr>
          </a:p>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a:t>
            </a:fld>
            <a:endParaRPr lang="en-CH"/>
          </a:p>
        </p:txBody>
      </p:sp>
    </p:spTree>
    <p:extLst>
      <p:ext uri="{BB962C8B-B14F-4D97-AF65-F5344CB8AC3E}">
        <p14:creationId xmlns:p14="http://schemas.microsoft.com/office/powerpoint/2010/main" val="120258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50B4EB3E-5497-A14B-9DC4-EBA562E36EDC}" type="slidenum">
              <a:rPr lang="en-CH" smtClean="0"/>
              <a:t>17</a:t>
            </a:fld>
            <a:endParaRPr lang="en-CH"/>
          </a:p>
        </p:txBody>
      </p:sp>
    </p:spTree>
    <p:extLst>
      <p:ext uri="{BB962C8B-B14F-4D97-AF65-F5344CB8AC3E}">
        <p14:creationId xmlns:p14="http://schemas.microsoft.com/office/powerpoint/2010/main" val="1237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solidFill>
                  <a:srgbClr val="7030A0"/>
                </a:solidFill>
                <a:effectLst/>
                <a:latin typeface="Verdana" panose="020B0604030504040204" pitchFamily="34" charset="0"/>
                <a:ea typeface="Times New Roman" panose="02020603050405020304" pitchFamily="18" charset="0"/>
                <a:cs typeface="Open Sans" panose="020B0606030504020204" pitchFamily="34" charset="0"/>
              </a:rPr>
              <a:t>Company and Context</a:t>
            </a:r>
            <a:endParaRPr lang="en-CH" sz="1800" dirty="0">
              <a:effectLst/>
              <a:latin typeface="Times New Roman" panose="02020603050405020304" pitchFamily="18" charset="0"/>
              <a:ea typeface="Times New Roman" panose="02020603050405020304" pitchFamily="18" charset="0"/>
            </a:endParaRPr>
          </a:p>
          <a:p>
            <a:pPr algn="just"/>
            <a:r>
              <a:rPr lang="en-AU" sz="1800" dirty="0">
                <a:solidFill>
                  <a:srgbClr val="000000"/>
                </a:solidFill>
                <a:effectLst/>
                <a:latin typeface="Verdana" panose="020B0604030504040204" pitchFamily="34" charset="0"/>
                <a:ea typeface="Times New Roman" panose="02020603050405020304" pitchFamily="18" charset="0"/>
                <a:cs typeface="Open Sans" panose="020B0606030504020204" pitchFamily="34" charset="0"/>
              </a:rPr>
              <a:t>Founded in 1982, </a:t>
            </a:r>
            <a:r>
              <a:rPr lang="en-AU" sz="1800" u="sng" dirty="0">
                <a:solidFill>
                  <a:srgbClr val="000000"/>
                </a:solidFill>
                <a:effectLst/>
                <a:latin typeface="Verdana" panose="020B0604030504040204" pitchFamily="34" charset="0"/>
                <a:ea typeface="Times New Roman" panose="02020603050405020304" pitchFamily="18" charset="0"/>
                <a:cs typeface="Open Sans" panose="020B0606030504020204" pitchFamily="34" charset="0"/>
                <a:hlinkClick r:id="rId3"/>
              </a:rPr>
              <a:t>Workplace Options</a:t>
            </a:r>
            <a:r>
              <a:rPr lang="en-AU" sz="1800" dirty="0">
                <a:solidFill>
                  <a:srgbClr val="000000"/>
                </a:solidFill>
                <a:effectLst/>
                <a:latin typeface="Verdana" panose="020B0604030504040204" pitchFamily="34" charset="0"/>
                <a:ea typeface="Times New Roman" panose="02020603050405020304" pitchFamily="18" charset="0"/>
                <a:cs typeface="Open Sans" panose="020B0606030504020204" pitchFamily="34" charset="0"/>
              </a:rPr>
              <a:t> (Employee Wellbeing </a:t>
            </a:r>
            <a:r>
              <a:rPr lang="en-AU" sz="1800" dirty="0" err="1">
                <a:solidFill>
                  <a:srgbClr val="000000"/>
                </a:solidFill>
                <a:effectLst/>
                <a:latin typeface="Verdana" panose="020B0604030504040204" pitchFamily="34" charset="0"/>
                <a:ea typeface="Times New Roman" panose="02020603050405020304" pitchFamily="18" charset="0"/>
                <a:cs typeface="Open Sans" panose="020B0606030504020204" pitchFamily="34" charset="0"/>
              </a:rPr>
              <a:t>Solutiions</a:t>
            </a:r>
            <a:r>
              <a:rPr lang="en-AU" sz="1800" dirty="0">
                <a:solidFill>
                  <a:srgbClr val="000000"/>
                </a:solidFill>
                <a:effectLst/>
                <a:latin typeface="Verdana" panose="020B0604030504040204" pitchFamily="34" charset="0"/>
                <a:ea typeface="Times New Roman" panose="02020603050405020304" pitchFamily="18" charset="0"/>
                <a:cs typeface="Open Sans" panose="020B0606030504020204" pitchFamily="34" charset="0"/>
              </a:rPr>
              <a:t>, 2022) is a leading, global, independent provider of holistic well-being solutions. Through customized programs and a comprehensive global network of credentialed providers and professionals, WPO supports individuals to become healthier, happier, and more productive both personally and professionally. Trusted by 51% of Fortune 500 companies, WPO delivers high-quality care digitally and in person to more than 75 million people across 116,000 organizations in more than 200 countries and territories. </a:t>
            </a:r>
            <a:endParaRPr lang="en-CH" sz="1800" dirty="0">
              <a:effectLst/>
              <a:latin typeface="Times New Roman" panose="02020603050405020304" pitchFamily="18" charset="0"/>
              <a:ea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21</a:t>
            </a:fld>
            <a:endParaRPr lang="en-CH"/>
          </a:p>
        </p:txBody>
      </p:sp>
    </p:spTree>
    <p:extLst>
      <p:ext uri="{BB962C8B-B14F-4D97-AF65-F5344CB8AC3E}">
        <p14:creationId xmlns:p14="http://schemas.microsoft.com/office/powerpoint/2010/main" val="47665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solidFill>
                  <a:srgbClr val="7030A0"/>
                </a:solidFill>
                <a:effectLst/>
                <a:latin typeface="Verdana" panose="020B0604030504040204" pitchFamily="34" charset="0"/>
                <a:ea typeface="Times New Roman" panose="02020603050405020304" pitchFamily="18" charset="0"/>
                <a:cs typeface="Open Sans" panose="020B0606030504020204" pitchFamily="34" charset="0"/>
              </a:rPr>
              <a:t>Company and Context</a:t>
            </a:r>
            <a:endParaRPr lang="en-CH" sz="1800" dirty="0">
              <a:effectLst/>
              <a:latin typeface="Times New Roman" panose="02020603050405020304" pitchFamily="18" charset="0"/>
              <a:ea typeface="Times New Roman" panose="02020603050405020304" pitchFamily="18" charset="0"/>
            </a:endParaRPr>
          </a:p>
          <a:p>
            <a:pPr algn="just"/>
            <a:r>
              <a:rPr lang="en-AU" sz="1800" dirty="0">
                <a:solidFill>
                  <a:srgbClr val="000000"/>
                </a:solidFill>
                <a:effectLst/>
                <a:latin typeface="Verdana" panose="020B0604030504040204" pitchFamily="34" charset="0"/>
                <a:ea typeface="Times New Roman" panose="02020603050405020304" pitchFamily="18" charset="0"/>
                <a:cs typeface="Open Sans" panose="020B0606030504020204" pitchFamily="34" charset="0"/>
              </a:rPr>
              <a:t>Founded in 1982, </a:t>
            </a:r>
            <a:r>
              <a:rPr lang="en-AU" sz="1800" u="sng" dirty="0">
                <a:solidFill>
                  <a:srgbClr val="000000"/>
                </a:solidFill>
                <a:effectLst/>
                <a:latin typeface="Verdana" panose="020B0604030504040204" pitchFamily="34" charset="0"/>
                <a:ea typeface="Times New Roman" panose="02020603050405020304" pitchFamily="18" charset="0"/>
                <a:cs typeface="Open Sans" panose="020B0606030504020204" pitchFamily="34" charset="0"/>
                <a:hlinkClick r:id="rId3"/>
              </a:rPr>
              <a:t>Workplace Options</a:t>
            </a:r>
            <a:r>
              <a:rPr lang="en-AU" sz="1800" dirty="0">
                <a:solidFill>
                  <a:srgbClr val="000000"/>
                </a:solidFill>
                <a:effectLst/>
                <a:latin typeface="Verdana" panose="020B0604030504040204" pitchFamily="34" charset="0"/>
                <a:ea typeface="Times New Roman" panose="02020603050405020304" pitchFamily="18" charset="0"/>
                <a:cs typeface="Open Sans" panose="020B0606030504020204" pitchFamily="34" charset="0"/>
              </a:rPr>
              <a:t> (Employee Wellbeing </a:t>
            </a:r>
            <a:r>
              <a:rPr lang="en-AU" sz="1800" dirty="0" err="1">
                <a:solidFill>
                  <a:srgbClr val="000000"/>
                </a:solidFill>
                <a:effectLst/>
                <a:latin typeface="Verdana" panose="020B0604030504040204" pitchFamily="34" charset="0"/>
                <a:ea typeface="Times New Roman" panose="02020603050405020304" pitchFamily="18" charset="0"/>
                <a:cs typeface="Open Sans" panose="020B0606030504020204" pitchFamily="34" charset="0"/>
              </a:rPr>
              <a:t>Solutiions</a:t>
            </a:r>
            <a:r>
              <a:rPr lang="en-AU" sz="1800" dirty="0">
                <a:solidFill>
                  <a:srgbClr val="000000"/>
                </a:solidFill>
                <a:effectLst/>
                <a:latin typeface="Verdana" panose="020B0604030504040204" pitchFamily="34" charset="0"/>
                <a:ea typeface="Times New Roman" panose="02020603050405020304" pitchFamily="18" charset="0"/>
                <a:cs typeface="Open Sans" panose="020B0606030504020204" pitchFamily="34" charset="0"/>
              </a:rPr>
              <a:t>, 2022) is a leading, global, independent provider of holistic well-being solutions. Through customized programs and a comprehensive global network of credentialed providers and professionals, WPO supports individuals to become healthier, happier, and more productive both personally and professionally. Trusted by 51% of Fortune 500 companies, WPO delivers high-quality care digitally and in person to more than 75 million people across 116,000 organizations in more than 200 countries and territories. </a:t>
            </a:r>
            <a:endParaRPr lang="en-CH" sz="1800" dirty="0">
              <a:effectLst/>
              <a:latin typeface="Times New Roman" panose="02020603050405020304" pitchFamily="18" charset="0"/>
              <a:ea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67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0" i="0" dirty="0">
                <a:solidFill>
                  <a:srgbClr val="000000"/>
                </a:solidFill>
                <a:effectLst/>
                <a:latin typeface="Sohne"/>
              </a:rPr>
              <a:t>Since 2013 we have been pioneering growth for the Whole Person™. We believe that well-being and peak performance go hand in hand. And that through custom support and strengthening mental fitness, you unleash personal and professional potential.</a:t>
            </a:r>
            <a:br>
              <a:rPr lang="en-GB" sz="2800" dirty="0"/>
            </a:br>
            <a:br>
              <a:rPr lang="en-GB" sz="2800" dirty="0"/>
            </a:br>
            <a:r>
              <a:rPr lang="en-GB" sz="2800" b="0" i="0" dirty="0">
                <a:solidFill>
                  <a:srgbClr val="000000"/>
                </a:solidFill>
                <a:effectLst/>
                <a:latin typeface="Sohne"/>
              </a:rPr>
              <a:t>The </a:t>
            </a:r>
            <a:r>
              <a:rPr lang="en-GB" sz="2800" b="0" i="0" dirty="0" err="1">
                <a:solidFill>
                  <a:srgbClr val="000000"/>
                </a:solidFill>
                <a:effectLst/>
                <a:latin typeface="Sohne"/>
              </a:rPr>
              <a:t>BetterUp</a:t>
            </a:r>
            <a:r>
              <a:rPr lang="en-GB" sz="2800" b="0" i="0" dirty="0">
                <a:solidFill>
                  <a:srgbClr val="000000"/>
                </a:solidFill>
                <a:effectLst/>
                <a:latin typeface="Sohne"/>
              </a:rPr>
              <a:t>® experience brings together world-class coaching, AI technology, and </a:t>
            </a:r>
            <a:r>
              <a:rPr lang="en-GB" sz="2800" b="0" i="0" dirty="0" err="1">
                <a:solidFill>
                  <a:srgbClr val="000000"/>
                </a:solidFill>
                <a:effectLst/>
                <a:latin typeface="Sohne"/>
              </a:rPr>
              <a:t>behavioral</a:t>
            </a:r>
            <a:r>
              <a:rPr lang="en-GB" sz="2800" b="0" i="0" dirty="0">
                <a:solidFill>
                  <a:srgbClr val="000000"/>
                </a:solidFill>
                <a:effectLst/>
                <a:latin typeface="Sohne"/>
              </a:rPr>
              <a:t> science experts to deliver change at scale — improving individual resilience, adaptability, and effectiveness.</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04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defRPr b="1"/>
            </a:pPr>
            <a:r>
              <a:rPr lang="en-GB" b="0" dirty="0">
                <a:latin typeface="Verdana" panose="020B0604030504040204" pitchFamily="34" charset="0"/>
                <a:ea typeface="Verdana" panose="020B0604030504040204" pitchFamily="34" charset="0"/>
                <a:cs typeface="Verdana" panose="020B0604030504040204" pitchFamily="34" charset="0"/>
              </a:rPr>
              <a:t>Meeting today's workplace wellness trends</a:t>
            </a:r>
            <a:endParaRPr lang="en-US" b="0" dirty="0">
              <a:latin typeface="Verdana" panose="020B0604030504040204" pitchFamily="34" charset="0"/>
              <a:ea typeface="Verdana" panose="020B0604030504040204" pitchFamily="34" charset="0"/>
              <a:cs typeface="Verdana" panose="020B0604030504040204" pitchFamily="34" charset="0"/>
            </a:endParaRPr>
          </a:p>
          <a:p>
            <a:pPr lvl="0">
              <a:lnSpc>
                <a:spcPct val="100000"/>
              </a:lnSpc>
              <a:defRPr b="1"/>
            </a:pPr>
            <a:r>
              <a:rPr lang="en-AU" b="0" dirty="0">
                <a:latin typeface="Verdana" panose="020B0604030504040204" pitchFamily="34" charset="0"/>
                <a:ea typeface="Verdana" panose="020B0604030504040204" pitchFamily="34" charset="0"/>
                <a:cs typeface="Verdana" panose="020B0604030504040204" pitchFamily="34" charset="0"/>
              </a:rPr>
              <a:t>Helps Create a Well-being Culture and improve the bottom line</a:t>
            </a:r>
            <a:endParaRPr lang="en-US" b="0" dirty="0">
              <a:latin typeface="Verdana" panose="020B0604030504040204" pitchFamily="34" charset="0"/>
              <a:ea typeface="Verdana" panose="020B0604030504040204" pitchFamily="34" charset="0"/>
              <a:cs typeface="Verdana" panose="020B0604030504040204" pitchFamily="34" charset="0"/>
            </a:endParaRPr>
          </a:p>
          <a:p>
            <a:pPr lvl="0">
              <a:lnSpc>
                <a:spcPct val="100000"/>
              </a:lnSpc>
              <a:defRPr b="1"/>
            </a:pPr>
            <a:r>
              <a:rPr lang="en-GB" b="0" dirty="0">
                <a:latin typeface="Verdana" panose="020B0604030504040204" pitchFamily="34" charset="0"/>
                <a:ea typeface="Verdana" panose="020B0604030504040204" pitchFamily="34" charset="0"/>
                <a:cs typeface="Verdana" panose="020B0604030504040204" pitchFamily="34" charset="0"/>
              </a:rPr>
              <a:t>Holistic Wellness Focus, Personalized Attention, Promote Deeper Understanding, Makes Difficult Goals Achievable, Measurable Impact</a:t>
            </a:r>
            <a:endParaRPr lang="en-US"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50B4EB3E-5497-A14B-9DC4-EBA562E36EDC}" type="slidenum">
              <a:rPr lang="en-CH" smtClean="0"/>
              <a:t>26</a:t>
            </a:fld>
            <a:endParaRPr lang="en-CH"/>
          </a:p>
        </p:txBody>
      </p:sp>
    </p:spTree>
    <p:extLst>
      <p:ext uri="{BB962C8B-B14F-4D97-AF65-F5344CB8AC3E}">
        <p14:creationId xmlns:p14="http://schemas.microsoft.com/office/powerpoint/2010/main" val="2546255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000"/>
              </a:spcAft>
              <a:buFont typeface="Symbol" pitchFamily="2" charset="2"/>
              <a:buChar char=""/>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Where is the organization positioned today?</a:t>
            </a:r>
            <a:endParaRPr lang="en-CH"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Symbol" pitchFamily="2" charset="2"/>
              <a:buChar char=""/>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What are the key health issues affecting employees?</a:t>
            </a:r>
            <a:endParaRPr lang="en-CH"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Symbol" pitchFamily="2" charset="2"/>
              <a:buChar char=""/>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What factors at the worksite influence employee health?</a:t>
            </a:r>
            <a:endParaRPr lang="en-CH"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Symbol" pitchFamily="2" charset="2"/>
              <a:buChar char=""/>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What are employees’ health, safety, and well-being concerns?</a:t>
            </a:r>
            <a:endParaRPr lang="en-CH"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Symbol" pitchFamily="2" charset="2"/>
              <a:buChar char=""/>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What strategies are most appropriate to address these issues?</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B4EB3E-5497-A14B-9DC4-EBA562E36EDC}" type="slidenum">
              <a:rPr lang="en-CH" smtClean="0"/>
              <a:t>28</a:t>
            </a:fld>
            <a:endParaRPr lang="en-CH"/>
          </a:p>
        </p:txBody>
      </p:sp>
    </p:spTree>
    <p:extLst>
      <p:ext uri="{BB962C8B-B14F-4D97-AF65-F5344CB8AC3E}">
        <p14:creationId xmlns:p14="http://schemas.microsoft.com/office/powerpoint/2010/main" val="800171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29</a:t>
            </a:fld>
            <a:endParaRPr lang="en-CH"/>
          </a:p>
        </p:txBody>
      </p:sp>
    </p:spTree>
    <p:extLst>
      <p:ext uri="{BB962C8B-B14F-4D97-AF65-F5344CB8AC3E}">
        <p14:creationId xmlns:p14="http://schemas.microsoft.com/office/powerpoint/2010/main" val="120089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Company and Context</a:t>
            </a:r>
            <a:endParaRPr lang="en-CH" sz="1800" dirty="0">
              <a:effectLst/>
              <a:latin typeface="Times New Roman" panose="02020603050405020304" pitchFamily="18" charset="0"/>
              <a:ea typeface="Times New Roman" panose="02020603050405020304" pitchFamily="18" charset="0"/>
            </a:endParaRPr>
          </a:p>
          <a:p>
            <a:pPr algn="just"/>
            <a:r>
              <a:rPr lang="en-US" sz="1800" u="sng"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hlinkClick r:id="rId3"/>
              </a:rPr>
              <a:t>Pandora</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(Pandora, 2022) designs, manufactures, and markets hand-finished and contemporary jewelry made from high-quality materials at affordable prices.</a:t>
            </a:r>
            <a:endParaRPr lang="en-CH"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Pandora is the world's largest jewelry brand. The company designs, manufactures, and markets hand-finished jewelry made from high-quality materials at affordable prices. Pandora jewelry is sold in more than 100 countries through 6,400 points of sale, including more than 2,400 concept stores.</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727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35</a:t>
            </a:fld>
            <a:endParaRPr lang="en-CH"/>
          </a:p>
        </p:txBody>
      </p:sp>
    </p:spTree>
    <p:extLst>
      <p:ext uri="{BB962C8B-B14F-4D97-AF65-F5344CB8AC3E}">
        <p14:creationId xmlns:p14="http://schemas.microsoft.com/office/powerpoint/2010/main" val="234870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Company and Context</a:t>
            </a:r>
            <a:endParaRPr lang="en-CH" sz="1800" dirty="0">
              <a:effectLst/>
              <a:latin typeface="Times New Roman" panose="02020603050405020304" pitchFamily="18" charset="0"/>
              <a:ea typeface="Times New Roman" panose="02020603050405020304" pitchFamily="18" charset="0"/>
            </a:endParaRPr>
          </a:p>
          <a:p>
            <a:pPr marL="457200" algn="just"/>
            <a:r>
              <a:rPr lang="en-US" sz="1800" u="sng"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hlinkClick r:id="rId3"/>
              </a:rPr>
              <a:t>lululemon</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is a technical athletic apparel, footwear, and accessories company for yoga, running, training, and most other activities, creating transformational products and experiences that build meaningful connections, unlocking greater possibility and well-being for all. </a:t>
            </a:r>
            <a:endParaRPr lang="en-CH" sz="1800" dirty="0">
              <a:effectLst/>
              <a:latin typeface="Times New Roman" panose="02020603050405020304" pitchFamily="18" charset="0"/>
              <a:ea typeface="Times New Roman" panose="02020603050405020304" pitchFamily="18" charset="0"/>
            </a:endParaRPr>
          </a:p>
          <a:p>
            <a:pPr marL="457200" algn="just"/>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endParaRPr lang="en-CH" sz="1800" dirty="0">
              <a:effectLst/>
              <a:latin typeface="Times New Roman" panose="02020603050405020304" pitchFamily="18" charset="0"/>
              <a:ea typeface="Times New Roman" panose="02020603050405020304" pitchFamily="18" charset="0"/>
            </a:endParaRPr>
          </a:p>
          <a:p>
            <a:pPr marL="457200" algn="just"/>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The company is in the early stages of global growth and has more than 600 company-operated store locations across 18 countries, with approximately 29,000 employees around the world.  With its Global Headquarters in Vancouver, British Columbia, Canada, lululemon operates with a decentralized strategic approach, allowing for local community insight and consumer preference in each region.</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9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2</a:t>
            </a:fld>
            <a:endParaRPr lang="en-CH"/>
          </a:p>
        </p:txBody>
      </p:sp>
    </p:spTree>
    <p:extLst>
      <p:ext uri="{BB962C8B-B14F-4D97-AF65-F5344CB8AC3E}">
        <p14:creationId xmlns:p14="http://schemas.microsoft.com/office/powerpoint/2010/main" val="126732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089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just"/>
            <a:r>
              <a:rPr lang="en-US" sz="18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Company and Context</a:t>
            </a:r>
            <a:endParaRPr lang="en-CH" sz="1800" dirty="0">
              <a:effectLst/>
              <a:latin typeface="Times New Roman" panose="02020603050405020304" pitchFamily="18" charset="0"/>
              <a:ea typeface="Times New Roman" panose="02020603050405020304" pitchFamily="18" charset="0"/>
            </a:endParaRPr>
          </a:p>
          <a:p>
            <a:pPr algn="just"/>
            <a:r>
              <a:rPr lang="en-US" sz="1800" u="sng"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hlinkClick r:id="rId3"/>
              </a:rPr>
              <a:t>Prudential Assurance Company Singapore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(PACS) is one of the top insurance companies in Singapore that has been serving the needs of Singaporeans for over 90 years. It is a subsidiary of UK based Prudential plc and is one of the market leaders in investment linked plans. With close to 1 million customers, Prudential is “committed to supporting them to live well for longer by taking care of their health and wealth needs.” The business aims to help people “get the most out of life, by making healthcare affordable and accessible and by promoting financial inclusion.” (https://</a:t>
            </a:r>
            <a:r>
              <a:rPr lang="en-US" sz="1800" dirty="0" err="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www.prudential.com.sg</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/about/about-us)</a:t>
            </a:r>
            <a:endParaRPr lang="en-CH"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In 2019, Prudential launched PULSE, a digital personal health assistant with </a:t>
            </a:r>
            <a:r>
              <a:rPr lang="en-US" sz="1800" dirty="0" err="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personalised</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AI-powered and data driven insights to support customers towards a healthier lifestyle. It is an all in one app that is free to use and helps clients to track their health data, check symptoms, consult a doctor, and also support the financial planning journey. This links to Prudential’s goals to not just help customers get the most out of life but also to support their own employees.</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25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875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just"/>
            <a:r>
              <a:rPr lang="en-CH" sz="1800" dirty="0">
                <a:effectLst/>
                <a:latin typeface="Verdana" panose="020B0604030504040204" pitchFamily="34" charset="0"/>
                <a:ea typeface="Arial" panose="020B0604020202020204" pitchFamily="34" charset="0"/>
                <a:cs typeface="Arial" panose="020B0604020202020204" pitchFamily="34" charset="0"/>
              </a:rPr>
              <a:t>The health &amp; wellness coaches work in partnership with a care management team and facilitate behavior change after patients are medically stable with an aim to improve lifestyle habits. </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470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44</a:t>
            </a:fld>
            <a:endParaRPr lang="en-CH"/>
          </a:p>
        </p:txBody>
      </p:sp>
    </p:spTree>
    <p:extLst>
      <p:ext uri="{BB962C8B-B14F-4D97-AF65-F5344CB8AC3E}">
        <p14:creationId xmlns:p14="http://schemas.microsoft.com/office/powerpoint/2010/main" val="2886769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45</a:t>
            </a:fld>
            <a:endParaRPr lang="en-CH"/>
          </a:p>
        </p:txBody>
      </p:sp>
    </p:spTree>
    <p:extLst>
      <p:ext uri="{BB962C8B-B14F-4D97-AF65-F5344CB8AC3E}">
        <p14:creationId xmlns:p14="http://schemas.microsoft.com/office/powerpoint/2010/main" val="1636374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46</a:t>
            </a:fld>
            <a:endParaRPr lang="en-CH"/>
          </a:p>
        </p:txBody>
      </p:sp>
    </p:spTree>
    <p:extLst>
      <p:ext uri="{BB962C8B-B14F-4D97-AF65-F5344CB8AC3E}">
        <p14:creationId xmlns:p14="http://schemas.microsoft.com/office/powerpoint/2010/main" val="61194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3</a:t>
            </a:fld>
            <a:endParaRPr lang="en-CH"/>
          </a:p>
        </p:txBody>
      </p:sp>
    </p:spTree>
    <p:extLst>
      <p:ext uri="{BB962C8B-B14F-4D97-AF65-F5344CB8AC3E}">
        <p14:creationId xmlns:p14="http://schemas.microsoft.com/office/powerpoint/2010/main" val="14432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5</a:t>
            </a:fld>
            <a:endParaRPr lang="en-CH"/>
          </a:p>
        </p:txBody>
      </p:sp>
    </p:spTree>
    <p:extLst>
      <p:ext uri="{BB962C8B-B14F-4D97-AF65-F5344CB8AC3E}">
        <p14:creationId xmlns:p14="http://schemas.microsoft.com/office/powerpoint/2010/main" val="253116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6</a:t>
            </a:fld>
            <a:endParaRPr lang="en-CH"/>
          </a:p>
        </p:txBody>
      </p:sp>
    </p:spTree>
    <p:extLst>
      <p:ext uri="{BB962C8B-B14F-4D97-AF65-F5344CB8AC3E}">
        <p14:creationId xmlns:p14="http://schemas.microsoft.com/office/powerpoint/2010/main" val="252648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9</a:t>
            </a:fld>
            <a:endParaRPr lang="en-CH"/>
          </a:p>
        </p:txBody>
      </p:sp>
    </p:spTree>
    <p:extLst>
      <p:ext uri="{BB962C8B-B14F-4D97-AF65-F5344CB8AC3E}">
        <p14:creationId xmlns:p14="http://schemas.microsoft.com/office/powerpoint/2010/main" val="230932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10</a:t>
            </a:fld>
            <a:endParaRPr lang="en-CH"/>
          </a:p>
        </p:txBody>
      </p:sp>
    </p:spTree>
    <p:extLst>
      <p:ext uri="{BB962C8B-B14F-4D97-AF65-F5344CB8AC3E}">
        <p14:creationId xmlns:p14="http://schemas.microsoft.com/office/powerpoint/2010/main" val="89124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11</a:t>
            </a:fld>
            <a:endParaRPr lang="en-CH"/>
          </a:p>
        </p:txBody>
      </p:sp>
    </p:spTree>
    <p:extLst>
      <p:ext uri="{BB962C8B-B14F-4D97-AF65-F5344CB8AC3E}">
        <p14:creationId xmlns:p14="http://schemas.microsoft.com/office/powerpoint/2010/main" val="256378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14</a:t>
            </a:fld>
            <a:endParaRPr lang="en-CH"/>
          </a:p>
        </p:txBody>
      </p:sp>
    </p:spTree>
    <p:extLst>
      <p:ext uri="{BB962C8B-B14F-4D97-AF65-F5344CB8AC3E}">
        <p14:creationId xmlns:p14="http://schemas.microsoft.com/office/powerpoint/2010/main" val="180253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89B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3189-5FEB-0DBC-88C8-1A37A37852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D72C8BED-F6AB-F0B2-EE38-2B4188988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CD3390F7-24F0-5862-EC60-70BF6D6CC53F}"/>
              </a:ext>
            </a:extLst>
          </p:cNvPr>
          <p:cNvSpPr>
            <a:spLocks noGrp="1"/>
          </p:cNvSpPr>
          <p:nvPr>
            <p:ph type="dt" sz="half" idx="10"/>
          </p:nvPr>
        </p:nvSpPr>
        <p:spPr/>
        <p:txBody>
          <a:bodyPr/>
          <a:lstStyle/>
          <a:p>
            <a:fld id="{07B8005E-60BE-7841-BBD9-EA24883EDC3B}" type="datetimeFigureOut">
              <a:rPr lang="en-CH" smtClean="0"/>
              <a:t>20.03.23</a:t>
            </a:fld>
            <a:endParaRPr lang="en-CH"/>
          </a:p>
        </p:txBody>
      </p:sp>
      <p:sp>
        <p:nvSpPr>
          <p:cNvPr id="5" name="Footer Placeholder 4">
            <a:extLst>
              <a:ext uri="{FF2B5EF4-FFF2-40B4-BE49-F238E27FC236}">
                <a16:creationId xmlns:a16="http://schemas.microsoft.com/office/drawing/2014/main" id="{7AD94733-FD79-6FDF-02A2-7622A23E4BBC}"/>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08ABD6E1-7FF1-FFB0-1D49-14535AE46671}"/>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206797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re - Centré">
    <p:bg>
      <p:bgPr>
        <a:solidFill>
          <a:srgbClr val="222222"/>
        </a:solidFill>
        <a:effectLst/>
      </p:bgPr>
    </p:bg>
    <p:spTree>
      <p:nvGrpSpPr>
        <p:cNvPr id="1" name=""/>
        <p:cNvGrpSpPr/>
        <p:nvPr/>
      </p:nvGrpSpPr>
      <p:grpSpPr>
        <a:xfrm>
          <a:off x="0" y="0"/>
          <a:ext cx="0" cy="0"/>
          <a:chOff x="0" y="0"/>
          <a:chExt cx="0" cy="0"/>
        </a:xfrm>
      </p:grpSpPr>
      <p:sp>
        <p:nvSpPr>
          <p:cNvPr id="43" name="Texte du titre"/>
          <p:cNvSpPr txBox="1">
            <a:spLocks noGrp="1"/>
          </p:cNvSpPr>
          <p:nvPr>
            <p:ph type="title"/>
          </p:nvPr>
        </p:nvSpPr>
        <p:spPr>
          <a:xfrm>
            <a:off x="381000" y="2838450"/>
            <a:ext cx="11430000" cy="3175000"/>
          </a:xfrm>
          <a:prstGeom prst="rect">
            <a:avLst/>
          </a:prstGeom>
        </p:spPr>
        <p:txBody>
          <a:bodyPr/>
          <a:lstStyle>
            <a:lvl1pPr>
              <a:spcBef>
                <a:spcPts val="0"/>
              </a:spcBef>
              <a:defRPr sz="15150"/>
            </a:lvl1pPr>
          </a:lstStyle>
          <a:p>
            <a:r>
              <a:t>Texte du titre</a:t>
            </a:r>
          </a:p>
        </p:txBody>
      </p:sp>
      <p:sp>
        <p:nvSpPr>
          <p:cNvPr id="44" name="Numéro de diapositive"/>
          <p:cNvSpPr txBox="1">
            <a:spLocks noGrp="1"/>
          </p:cNvSpPr>
          <p:nvPr>
            <p:ph type="sldNum" sz="quarter" idx="2"/>
          </p:nvPr>
        </p:nvSpPr>
        <p:spPr>
          <a:xfrm>
            <a:off x="11457140" y="304800"/>
            <a:ext cx="351058" cy="32419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98323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AEC5-FEF7-4BBD-FDD8-242519BD85EE}"/>
              </a:ext>
            </a:extLst>
          </p:cNvPr>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2886F6D1-F24F-3A9D-D9D8-40AD9869B6C6}"/>
              </a:ext>
            </a:extLst>
          </p:cNvPr>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96D651FE-2AB4-A92F-D08D-7C9C84A8DB0F}"/>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07B8005E-60BE-7841-BBD9-EA24883EDC3B}" type="datetimeFigureOut">
              <a:rPr lang="en-CH" smtClean="0"/>
              <a:pPr/>
              <a:t>20.03.23</a:t>
            </a:fld>
            <a:endParaRPr lang="en-CH"/>
          </a:p>
        </p:txBody>
      </p:sp>
      <p:sp>
        <p:nvSpPr>
          <p:cNvPr id="5" name="Footer Placeholder 4">
            <a:extLst>
              <a:ext uri="{FF2B5EF4-FFF2-40B4-BE49-F238E27FC236}">
                <a16:creationId xmlns:a16="http://schemas.microsoft.com/office/drawing/2014/main" id="{08B6738C-8E65-758C-0DC0-82FABEECB81E}"/>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CH"/>
          </a:p>
        </p:txBody>
      </p:sp>
      <p:sp>
        <p:nvSpPr>
          <p:cNvPr id="6" name="Slide Number Placeholder 5">
            <a:extLst>
              <a:ext uri="{FF2B5EF4-FFF2-40B4-BE49-F238E27FC236}">
                <a16:creationId xmlns:a16="http://schemas.microsoft.com/office/drawing/2014/main" id="{C6B66E0B-AC4D-454F-C532-EC5EB1DE3942}"/>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8EA453FE-55E6-904F-BAFD-F52722C5A6BA}" type="slidenum">
              <a:rPr lang="en-CH" smtClean="0"/>
              <a:pPr/>
              <a:t>‹#›</a:t>
            </a:fld>
            <a:endParaRPr lang="en-CH"/>
          </a:p>
        </p:txBody>
      </p:sp>
    </p:spTree>
    <p:extLst>
      <p:ext uri="{BB962C8B-B14F-4D97-AF65-F5344CB8AC3E}">
        <p14:creationId xmlns:p14="http://schemas.microsoft.com/office/powerpoint/2010/main" val="27930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4863-9EFA-C9F9-BFA6-B27D2A2A1B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AC9B2C88-3708-091C-826C-DA86327B7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F5CE84-6125-172F-E75C-0B9432352860}"/>
              </a:ext>
            </a:extLst>
          </p:cNvPr>
          <p:cNvSpPr>
            <a:spLocks noGrp="1"/>
          </p:cNvSpPr>
          <p:nvPr>
            <p:ph type="dt" sz="half" idx="10"/>
          </p:nvPr>
        </p:nvSpPr>
        <p:spPr/>
        <p:txBody>
          <a:bodyPr/>
          <a:lstStyle/>
          <a:p>
            <a:fld id="{07B8005E-60BE-7841-BBD9-EA24883EDC3B}" type="datetimeFigureOut">
              <a:rPr lang="en-CH" smtClean="0"/>
              <a:t>20.03.23</a:t>
            </a:fld>
            <a:endParaRPr lang="en-CH"/>
          </a:p>
        </p:txBody>
      </p:sp>
      <p:sp>
        <p:nvSpPr>
          <p:cNvPr id="5" name="Footer Placeholder 4">
            <a:extLst>
              <a:ext uri="{FF2B5EF4-FFF2-40B4-BE49-F238E27FC236}">
                <a16:creationId xmlns:a16="http://schemas.microsoft.com/office/drawing/2014/main" id="{C0763E27-AB0F-DF34-FEA9-ECA1F4DBB6B5}"/>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7003B378-5C7C-7C87-BBAA-E7506C93F8DC}"/>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337211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8B92-4A92-10A9-3426-4E7671D1BF01}"/>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1FE9CBBD-4200-9768-ADCF-C0875BF591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041CC106-0EB0-E53F-00AE-0BDA0859DEF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02BE2AD1-7D3B-5CFD-88C5-29F5AABD4C00}"/>
              </a:ext>
            </a:extLst>
          </p:cNvPr>
          <p:cNvSpPr>
            <a:spLocks noGrp="1"/>
          </p:cNvSpPr>
          <p:nvPr>
            <p:ph type="dt" sz="half" idx="10"/>
          </p:nvPr>
        </p:nvSpPr>
        <p:spPr/>
        <p:txBody>
          <a:bodyPr/>
          <a:lstStyle/>
          <a:p>
            <a:fld id="{07B8005E-60BE-7841-BBD9-EA24883EDC3B}" type="datetimeFigureOut">
              <a:rPr lang="en-CH" smtClean="0"/>
              <a:t>20.03.23</a:t>
            </a:fld>
            <a:endParaRPr lang="en-CH"/>
          </a:p>
        </p:txBody>
      </p:sp>
      <p:sp>
        <p:nvSpPr>
          <p:cNvPr id="6" name="Footer Placeholder 5">
            <a:extLst>
              <a:ext uri="{FF2B5EF4-FFF2-40B4-BE49-F238E27FC236}">
                <a16:creationId xmlns:a16="http://schemas.microsoft.com/office/drawing/2014/main" id="{349F6DE6-8EAF-9CAC-B660-C002A62587F6}"/>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01D65B4C-05BC-54E9-2212-9AEFA9D7B4AE}"/>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203431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441B-A5BF-4932-4D41-3499E39A58FD}"/>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47747D73-ED1F-34FC-43CE-6BC3BAC66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625D5A-6D95-6DC1-A24C-97DBE9DCC2ED}"/>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5" name="Text Placeholder 4">
            <a:extLst>
              <a:ext uri="{FF2B5EF4-FFF2-40B4-BE49-F238E27FC236}">
                <a16:creationId xmlns:a16="http://schemas.microsoft.com/office/drawing/2014/main" id="{74162A28-86E7-70A7-5CEE-9910F5AC4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A933600-FDB6-E930-66D4-75AF18D3BD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88925DB1-4489-1101-B748-67BD7C8947A7}"/>
              </a:ext>
            </a:extLst>
          </p:cNvPr>
          <p:cNvSpPr>
            <a:spLocks noGrp="1"/>
          </p:cNvSpPr>
          <p:nvPr>
            <p:ph type="dt" sz="half" idx="10"/>
          </p:nvPr>
        </p:nvSpPr>
        <p:spPr/>
        <p:txBody>
          <a:bodyPr/>
          <a:lstStyle/>
          <a:p>
            <a:fld id="{07B8005E-60BE-7841-BBD9-EA24883EDC3B}" type="datetimeFigureOut">
              <a:rPr lang="en-CH" smtClean="0"/>
              <a:t>20.03.23</a:t>
            </a:fld>
            <a:endParaRPr lang="en-CH"/>
          </a:p>
        </p:txBody>
      </p:sp>
      <p:sp>
        <p:nvSpPr>
          <p:cNvPr id="9" name="Slide Number Placeholder 8">
            <a:extLst>
              <a:ext uri="{FF2B5EF4-FFF2-40B4-BE49-F238E27FC236}">
                <a16:creationId xmlns:a16="http://schemas.microsoft.com/office/drawing/2014/main" id="{56A86A79-5B63-DCC2-48A2-BA2BBD413046}"/>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283196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F9FC-B9BC-E9DF-1CA2-E929E1E9DF2D}"/>
              </a:ext>
            </a:extLst>
          </p:cNvPr>
          <p:cNvSpPr>
            <a:spLocks noGrp="1"/>
          </p:cNvSpPr>
          <p:nvPr>
            <p:ph type="title"/>
          </p:nvPr>
        </p:nvSpPr>
        <p:spPr/>
        <p:txBody>
          <a:bodyPr/>
          <a:lstStyle/>
          <a:p>
            <a:r>
              <a:rPr lang="en-GB" dirty="0"/>
              <a:t>Click to edit Master title style</a:t>
            </a:r>
            <a:endParaRPr lang="en-CH" dirty="0"/>
          </a:p>
        </p:txBody>
      </p:sp>
      <p:sp>
        <p:nvSpPr>
          <p:cNvPr id="3" name="Date Placeholder 2">
            <a:extLst>
              <a:ext uri="{FF2B5EF4-FFF2-40B4-BE49-F238E27FC236}">
                <a16:creationId xmlns:a16="http://schemas.microsoft.com/office/drawing/2014/main" id="{D610F725-00C1-49BE-9683-9A9E2967AF37}"/>
              </a:ext>
            </a:extLst>
          </p:cNvPr>
          <p:cNvSpPr>
            <a:spLocks noGrp="1"/>
          </p:cNvSpPr>
          <p:nvPr>
            <p:ph type="dt" sz="half" idx="10"/>
          </p:nvPr>
        </p:nvSpPr>
        <p:spPr/>
        <p:txBody>
          <a:bodyPr/>
          <a:lstStyle/>
          <a:p>
            <a:fld id="{07B8005E-60BE-7841-BBD9-EA24883EDC3B}" type="datetimeFigureOut">
              <a:rPr lang="en-CH" smtClean="0"/>
              <a:t>20.03.23</a:t>
            </a:fld>
            <a:endParaRPr lang="en-CH"/>
          </a:p>
        </p:txBody>
      </p:sp>
      <p:sp>
        <p:nvSpPr>
          <p:cNvPr id="4" name="Footer Placeholder 3">
            <a:extLst>
              <a:ext uri="{FF2B5EF4-FFF2-40B4-BE49-F238E27FC236}">
                <a16:creationId xmlns:a16="http://schemas.microsoft.com/office/drawing/2014/main" id="{2A514B6F-94CD-A9AA-BF83-41C1C0A292DB}"/>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083AF862-6F46-126F-B2B7-B908BC697E3B}"/>
              </a:ext>
            </a:extLst>
          </p:cNvPr>
          <p:cNvSpPr>
            <a:spLocks noGrp="1"/>
          </p:cNvSpPr>
          <p:nvPr>
            <p:ph type="sldNum" sz="quarter" idx="12"/>
          </p:nvPr>
        </p:nvSpPr>
        <p:spPr/>
        <p:txBody>
          <a:bodyPr/>
          <a:lstStyle/>
          <a:p>
            <a:fld id="{8EA453FE-55E6-904F-BAFD-F52722C5A6BA}" type="slidenum">
              <a:rPr lang="en-CH" smtClean="0"/>
              <a:t>‹#›</a:t>
            </a:fld>
            <a:endParaRPr lang="en-CH"/>
          </a:p>
        </p:txBody>
      </p:sp>
      <p:cxnSp>
        <p:nvCxnSpPr>
          <p:cNvPr id="6" name="Straight Connector 5">
            <a:extLst>
              <a:ext uri="{FF2B5EF4-FFF2-40B4-BE49-F238E27FC236}">
                <a16:creationId xmlns:a16="http://schemas.microsoft.com/office/drawing/2014/main" id="{2D3CB89E-0246-5491-B424-8C5CD8ACB345}"/>
              </a:ext>
            </a:extLst>
          </p:cNvPr>
          <p:cNvCxnSpPr/>
          <p:nvPr userDrawn="1"/>
        </p:nvCxnSpPr>
        <p:spPr>
          <a:xfrm>
            <a:off x="838200" y="1690688"/>
            <a:ext cx="10515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18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1EE38-0930-C716-3A52-B82C6FB3897B}"/>
              </a:ext>
            </a:extLst>
          </p:cNvPr>
          <p:cNvSpPr>
            <a:spLocks noGrp="1"/>
          </p:cNvSpPr>
          <p:nvPr>
            <p:ph type="dt" sz="half" idx="10"/>
          </p:nvPr>
        </p:nvSpPr>
        <p:spPr/>
        <p:txBody>
          <a:bodyPr/>
          <a:lstStyle/>
          <a:p>
            <a:fld id="{07B8005E-60BE-7841-BBD9-EA24883EDC3B}" type="datetimeFigureOut">
              <a:rPr lang="en-CH" smtClean="0"/>
              <a:t>20.03.23</a:t>
            </a:fld>
            <a:endParaRPr lang="en-CH"/>
          </a:p>
        </p:txBody>
      </p:sp>
      <p:sp>
        <p:nvSpPr>
          <p:cNvPr id="3" name="Footer Placeholder 2">
            <a:extLst>
              <a:ext uri="{FF2B5EF4-FFF2-40B4-BE49-F238E27FC236}">
                <a16:creationId xmlns:a16="http://schemas.microsoft.com/office/drawing/2014/main" id="{02FB0B39-8616-2960-5D2D-1887E8669BBF}"/>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1FCDD50F-FD3D-AD5A-44D4-E5BCACED93AA}"/>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17642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4A9E-C853-3ED2-FA13-39133F67CB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BB08C24C-675F-92F4-C8C8-64B0AA5673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84E7B50D-13C5-3D4E-AD0B-D182881B3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12188A-A56B-245F-ADBF-2D75E6C134E0}"/>
              </a:ext>
            </a:extLst>
          </p:cNvPr>
          <p:cNvSpPr>
            <a:spLocks noGrp="1"/>
          </p:cNvSpPr>
          <p:nvPr>
            <p:ph type="dt" sz="half" idx="10"/>
          </p:nvPr>
        </p:nvSpPr>
        <p:spPr/>
        <p:txBody>
          <a:bodyPr/>
          <a:lstStyle/>
          <a:p>
            <a:fld id="{07B8005E-60BE-7841-BBD9-EA24883EDC3B}" type="datetimeFigureOut">
              <a:rPr lang="en-CH" smtClean="0"/>
              <a:t>20.03.23</a:t>
            </a:fld>
            <a:endParaRPr lang="en-CH"/>
          </a:p>
        </p:txBody>
      </p:sp>
      <p:sp>
        <p:nvSpPr>
          <p:cNvPr id="6" name="Footer Placeholder 5">
            <a:extLst>
              <a:ext uri="{FF2B5EF4-FFF2-40B4-BE49-F238E27FC236}">
                <a16:creationId xmlns:a16="http://schemas.microsoft.com/office/drawing/2014/main" id="{FD57CF23-F12D-F79D-5973-32420DB83508}"/>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B7D9BE84-77C1-FC0D-2613-A54FC6783321}"/>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350443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ierge - Autre">
    <p:spTree>
      <p:nvGrpSpPr>
        <p:cNvPr id="1" name=""/>
        <p:cNvGrpSpPr/>
        <p:nvPr/>
      </p:nvGrpSpPr>
      <p:grpSpPr>
        <a:xfrm>
          <a:off x="0" y="0"/>
          <a:ext cx="0" cy="0"/>
          <a:chOff x="0" y="0"/>
          <a:chExt cx="0" cy="0"/>
        </a:xfrm>
      </p:grpSpPr>
      <p:sp>
        <p:nvSpPr>
          <p:cNvPr id="15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748928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22C297-7671-0B42-9059-784B66309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CH" dirty="0"/>
          </a:p>
        </p:txBody>
      </p:sp>
      <p:sp>
        <p:nvSpPr>
          <p:cNvPr id="3" name="Text Placeholder 2">
            <a:extLst>
              <a:ext uri="{FF2B5EF4-FFF2-40B4-BE49-F238E27FC236}">
                <a16:creationId xmlns:a16="http://schemas.microsoft.com/office/drawing/2014/main" id="{94441987-5718-6CA4-4A73-111CD5E19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Date Placeholder 3">
            <a:extLst>
              <a:ext uri="{FF2B5EF4-FFF2-40B4-BE49-F238E27FC236}">
                <a16:creationId xmlns:a16="http://schemas.microsoft.com/office/drawing/2014/main" id="{51916611-F4EE-5156-24C6-D0EB24D35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07B8005E-60BE-7841-BBD9-EA24883EDC3B}" type="datetimeFigureOut">
              <a:rPr lang="en-CH" smtClean="0"/>
              <a:pPr/>
              <a:t>20.03.23</a:t>
            </a:fld>
            <a:endParaRPr lang="en-CH"/>
          </a:p>
        </p:txBody>
      </p:sp>
      <p:sp>
        <p:nvSpPr>
          <p:cNvPr id="6" name="Slide Number Placeholder 5">
            <a:extLst>
              <a:ext uri="{FF2B5EF4-FFF2-40B4-BE49-F238E27FC236}">
                <a16:creationId xmlns:a16="http://schemas.microsoft.com/office/drawing/2014/main" id="{E86934A6-B83D-1308-B510-EE381E3D434C}"/>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8EA453FE-55E6-904F-BAFD-F52722C5A6BA}" type="slidenum">
              <a:rPr lang="en-CH" smtClean="0"/>
              <a:pPr/>
              <a:t>‹#›</a:t>
            </a:fld>
            <a:endParaRPr lang="en-CH"/>
          </a:p>
        </p:txBody>
      </p:sp>
      <p:pic>
        <p:nvPicPr>
          <p:cNvPr id="5" name="logo.png" descr="logo.png">
            <a:extLst>
              <a:ext uri="{FF2B5EF4-FFF2-40B4-BE49-F238E27FC236}">
                <a16:creationId xmlns:a16="http://schemas.microsoft.com/office/drawing/2014/main" id="{BFFE07BB-391E-93A8-9CCB-3E06A60AE91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638008" y="6155078"/>
            <a:ext cx="2287292" cy="526526"/>
          </a:xfrm>
          <a:prstGeom prst="rect">
            <a:avLst/>
          </a:prstGeom>
          <a:ln w="12700">
            <a:miter lim="400000"/>
          </a:ln>
        </p:spPr>
      </p:pic>
    </p:spTree>
    <p:extLst>
      <p:ext uri="{BB962C8B-B14F-4D97-AF65-F5344CB8AC3E}">
        <p14:creationId xmlns:p14="http://schemas.microsoft.com/office/powerpoint/2010/main" val="36130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5" r:id="rId10"/>
  </p:sldLayoutIdLst>
  <p:txStyles>
    <p:title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8" Type="http://schemas.openxmlformats.org/officeDocument/2006/relationships/hyperlink" Target="mailto:drkat@thecoachpartenership.com" TargetMode="External"/><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hyperlink" Target="mailto:fiona@wellnesscoachingaustralia.com.au" TargetMode="External"/><Relationship Id="rId11" Type="http://schemas.openxmlformats.org/officeDocument/2006/relationships/image" Target="../media/image40.jpeg"/><Relationship Id="rId5" Type="http://schemas.openxmlformats.org/officeDocument/2006/relationships/image" Target="../media/image37.png"/><Relationship Id="rId10" Type="http://schemas.openxmlformats.org/officeDocument/2006/relationships/hyperlink" Target="mailto:ekocher@whealthness.ch" TargetMode="External"/><Relationship Id="rId4" Type="http://schemas.openxmlformats.org/officeDocument/2006/relationships/hyperlink" Target="mailto:oconnor.susanm@gmail.com" TargetMode="External"/><Relationship Id="rId9"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26B1-5A20-F192-6944-80208F1420D6}"/>
              </a:ext>
            </a:extLst>
          </p:cNvPr>
          <p:cNvSpPr>
            <a:spLocks noGrp="1"/>
          </p:cNvSpPr>
          <p:nvPr>
            <p:ph type="ctrTitle"/>
          </p:nvPr>
        </p:nvSpPr>
        <p:spPr>
          <a:xfrm>
            <a:off x="735291" y="971748"/>
            <a:ext cx="9385421" cy="2387600"/>
          </a:xfrm>
        </p:spPr>
        <p:txBody>
          <a:bodyPr>
            <a:noAutofit/>
          </a:bodyPr>
          <a:lstStyle/>
          <a:p>
            <a:pPr marL="228600" algn="l"/>
            <a:r>
              <a:rPr lang="en-CH" sz="4800" dirty="0">
                <a:solidFill>
                  <a:schemeClr val="bg1"/>
                </a:solidFill>
                <a:latin typeface="Verdana" panose="020B0604030504040204" pitchFamily="34" charset="0"/>
                <a:ea typeface="Verdana" panose="020B0604030504040204" pitchFamily="34" charset="0"/>
                <a:cs typeface="Verdana" panose="020B0604030504040204" pitchFamily="34" charset="0"/>
              </a:rPr>
              <a:t>Health &amp; Wellness Coaching in the Workplace for Sustainable Business Outcomes</a:t>
            </a:r>
          </a:p>
        </p:txBody>
      </p:sp>
      <p:sp>
        <p:nvSpPr>
          <p:cNvPr id="3" name="Subtitle 2">
            <a:extLst>
              <a:ext uri="{FF2B5EF4-FFF2-40B4-BE49-F238E27FC236}">
                <a16:creationId xmlns:a16="http://schemas.microsoft.com/office/drawing/2014/main" id="{75228BCD-2250-CF54-8FE0-A63944CFA14B}"/>
              </a:ext>
            </a:extLst>
          </p:cNvPr>
          <p:cNvSpPr>
            <a:spLocks noGrp="1"/>
          </p:cNvSpPr>
          <p:nvPr>
            <p:ph type="subTitle" idx="1"/>
          </p:nvPr>
        </p:nvSpPr>
        <p:spPr>
          <a:xfrm>
            <a:off x="735291" y="3602038"/>
            <a:ext cx="9144000" cy="1655762"/>
          </a:xfrm>
        </p:spPr>
        <p:txBody>
          <a:bodyPr/>
          <a:lstStyle/>
          <a:p>
            <a:pPr algn="l"/>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Context, International Landscape &amp; Future Outlook</a:t>
            </a:r>
          </a:p>
        </p:txBody>
      </p:sp>
      <p:pic>
        <p:nvPicPr>
          <p:cNvPr id="4" name="logo.png" descr="logo.png">
            <a:extLst>
              <a:ext uri="{FF2B5EF4-FFF2-40B4-BE49-F238E27FC236}">
                <a16:creationId xmlns:a16="http://schemas.microsoft.com/office/drawing/2014/main" id="{F1793C51-6D35-6E8C-8EDC-BF4829311C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91" y="4234068"/>
            <a:ext cx="6138840" cy="1413137"/>
          </a:xfrm>
          <a:prstGeom prst="rect">
            <a:avLst/>
          </a:prstGeom>
          <a:ln w="12700">
            <a:miter lim="400000"/>
          </a:ln>
        </p:spPr>
      </p:pic>
      <p:sp>
        <p:nvSpPr>
          <p:cNvPr id="10" name="Rectangle 9">
            <a:extLst>
              <a:ext uri="{FF2B5EF4-FFF2-40B4-BE49-F238E27FC236}">
                <a16:creationId xmlns:a16="http://schemas.microsoft.com/office/drawing/2014/main" id="{DE976DFF-9418-9C71-EF38-D10B20181E45}"/>
              </a:ext>
            </a:extLst>
          </p:cNvPr>
          <p:cNvSpPr/>
          <p:nvPr/>
        </p:nvSpPr>
        <p:spPr>
          <a:xfrm>
            <a:off x="8144759" y="5505254"/>
            <a:ext cx="3723587" cy="1263191"/>
          </a:xfrm>
          <a:prstGeom prst="rect">
            <a:avLst/>
          </a:prstGeom>
          <a:solidFill>
            <a:srgbClr val="78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Ligne">
            <a:extLst>
              <a:ext uri="{FF2B5EF4-FFF2-40B4-BE49-F238E27FC236}">
                <a16:creationId xmlns:a16="http://schemas.microsoft.com/office/drawing/2014/main" id="{F6B78801-1384-AAAA-D3E3-F1578228D2CC}"/>
              </a:ext>
            </a:extLst>
          </p:cNvPr>
          <p:cNvSpPr/>
          <p:nvPr/>
        </p:nvSpPr>
        <p:spPr>
          <a:xfrm>
            <a:off x="735291" y="3509964"/>
            <a:ext cx="7168047" cy="0"/>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extLst>
      <p:ext uri="{BB962C8B-B14F-4D97-AF65-F5344CB8AC3E}">
        <p14:creationId xmlns:p14="http://schemas.microsoft.com/office/powerpoint/2010/main" val="70217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43E0-129F-6EDA-A988-508F8CBEBF7B}"/>
              </a:ext>
            </a:extLst>
          </p:cNvPr>
          <p:cNvSpPr>
            <a:spLocks noGrp="1"/>
          </p:cNvSpPr>
          <p:nvPr>
            <p:ph type="title"/>
          </p:nvPr>
        </p:nvSpPr>
        <p:spPr>
          <a:xfrm>
            <a:off x="833120" y="1122363"/>
            <a:ext cx="3434080" cy="2027237"/>
          </a:xfrm>
        </p:spPr>
        <p:txBody>
          <a:bodyPr vert="horz" lIns="91440" tIns="45720" rIns="91440" bIns="45720" rtlCol="0" anchor="b">
            <a:normAutofit/>
          </a:bodyPr>
          <a:lstStyle/>
          <a:p>
            <a:r>
              <a:rPr lang="en-US" sz="4800" kern="1200" dirty="0">
                <a:solidFill>
                  <a:schemeClr val="tx1"/>
                </a:solidFill>
              </a:rPr>
              <a:t>Workplace</a:t>
            </a:r>
          </a:p>
        </p:txBody>
      </p:sp>
      <p:sp>
        <p:nvSpPr>
          <p:cNvPr id="3" name="Content Placeholder 2">
            <a:extLst>
              <a:ext uri="{FF2B5EF4-FFF2-40B4-BE49-F238E27FC236}">
                <a16:creationId xmlns:a16="http://schemas.microsoft.com/office/drawing/2014/main" id="{341CE45A-7855-2031-ACB9-32EB5096FDD8}"/>
              </a:ext>
            </a:extLst>
          </p:cNvPr>
          <p:cNvSpPr>
            <a:spLocks noGrp="1"/>
          </p:cNvSpPr>
          <p:nvPr>
            <p:ph idx="1"/>
          </p:nvPr>
        </p:nvSpPr>
        <p:spPr>
          <a:xfrm>
            <a:off x="833120" y="3602038"/>
            <a:ext cx="3200400" cy="1655762"/>
          </a:xfrm>
        </p:spPr>
        <p:txBody>
          <a:bodyPr vert="horz" lIns="91440" tIns="45720" rIns="91440" bIns="45720" rtlCol="0">
            <a:normAutofit/>
          </a:bodyPr>
          <a:lstStyle/>
          <a:p>
            <a:pPr marL="0" indent="0">
              <a:buNone/>
            </a:pPr>
            <a:r>
              <a:rPr lang="en-US" kern="1200" dirty="0">
                <a:solidFill>
                  <a:schemeClr val="tx1"/>
                </a:solidFill>
              </a:rPr>
              <a:t>Any &amp; all places where people are employed</a:t>
            </a:r>
          </a:p>
        </p:txBody>
      </p:sp>
      <p:pic>
        <p:nvPicPr>
          <p:cNvPr id="12" name="Picture 11" descr="Businessman in office">
            <a:extLst>
              <a:ext uri="{FF2B5EF4-FFF2-40B4-BE49-F238E27FC236}">
                <a16:creationId xmlns:a16="http://schemas.microsoft.com/office/drawing/2014/main" id="{6E8CDED3-57F1-D06F-1536-6B31ACE7AD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3627" y="-1"/>
            <a:ext cx="4614002" cy="4515954"/>
          </a:xfrm>
          <a:prstGeom prst="rect">
            <a:avLst/>
          </a:prstGeom>
        </p:spPr>
      </p:pic>
      <p:pic>
        <p:nvPicPr>
          <p:cNvPr id="10" name="Picture 9" descr="Construction workers celebrating">
            <a:extLst>
              <a:ext uri="{FF2B5EF4-FFF2-40B4-BE49-F238E27FC236}">
                <a16:creationId xmlns:a16="http://schemas.microsoft.com/office/drawing/2014/main" id="{D2F71A9F-2D49-71BA-4BD8-0FE012B0BCB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355353" y="-1"/>
            <a:ext cx="2829214" cy="2183054"/>
          </a:xfrm>
          <a:prstGeom prst="rect">
            <a:avLst/>
          </a:prstGeom>
        </p:spPr>
      </p:pic>
      <p:pic>
        <p:nvPicPr>
          <p:cNvPr id="14" name="Picture 13" descr="Healthcare colleagues meeting">
            <a:extLst>
              <a:ext uri="{FF2B5EF4-FFF2-40B4-BE49-F238E27FC236}">
                <a16:creationId xmlns:a16="http://schemas.microsoft.com/office/drawing/2014/main" id="{77A7F29E-1F91-C888-01BA-F4707EDC2A0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355353" y="2274491"/>
            <a:ext cx="2825496" cy="2241463"/>
          </a:xfrm>
          <a:prstGeom prst="rect">
            <a:avLst/>
          </a:prstGeom>
        </p:spPr>
      </p:pic>
      <p:pic>
        <p:nvPicPr>
          <p:cNvPr id="8" name="Picture 7" descr="Woman in cafe doorway">
            <a:extLst>
              <a:ext uri="{FF2B5EF4-FFF2-40B4-BE49-F238E27FC236}">
                <a16:creationId xmlns:a16="http://schemas.microsoft.com/office/drawing/2014/main" id="{D0AF2240-9257-57AF-50B5-B0164DBBD97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653627" y="4616536"/>
            <a:ext cx="2829212" cy="2241464"/>
          </a:xfrm>
          <a:prstGeom prst="rect">
            <a:avLst/>
          </a:prstGeom>
        </p:spPr>
      </p:pic>
      <p:pic>
        <p:nvPicPr>
          <p:cNvPr id="16" name="Picture 15" descr="Person teaching in class">
            <a:extLst>
              <a:ext uri="{FF2B5EF4-FFF2-40B4-BE49-F238E27FC236}">
                <a16:creationId xmlns:a16="http://schemas.microsoft.com/office/drawing/2014/main" id="{F00C7FE5-FD6E-4FD1-61FE-E52B80EB18D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61"/>
          <a:stretch/>
        </p:blipFill>
        <p:spPr>
          <a:xfrm>
            <a:off x="7570565" y="4607393"/>
            <a:ext cx="4614002" cy="2250607"/>
          </a:xfrm>
          <a:prstGeom prst="rect">
            <a:avLst/>
          </a:prstGeom>
        </p:spPr>
      </p:pic>
      <p:sp>
        <p:nvSpPr>
          <p:cNvPr id="4" name="Ligne">
            <a:extLst>
              <a:ext uri="{FF2B5EF4-FFF2-40B4-BE49-F238E27FC236}">
                <a16:creationId xmlns:a16="http://schemas.microsoft.com/office/drawing/2014/main" id="{7802B4B1-EFF3-E35E-35D8-96501EED389D}"/>
              </a:ext>
            </a:extLst>
          </p:cNvPr>
          <p:cNvSpPr/>
          <p:nvPr/>
        </p:nvSpPr>
        <p:spPr>
          <a:xfrm>
            <a:off x="838200" y="3408364"/>
            <a:ext cx="1614209" cy="20636"/>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extLst>
      <p:ext uri="{BB962C8B-B14F-4D97-AF65-F5344CB8AC3E}">
        <p14:creationId xmlns:p14="http://schemas.microsoft.com/office/powerpoint/2010/main" val="33269985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15"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E65A62-C8BF-E9FD-E20B-69FE153417F1}"/>
              </a:ext>
            </a:extLst>
          </p:cNvPr>
          <p:cNvSpPr>
            <a:spLocks noGrp="1"/>
          </p:cNvSpPr>
          <p:nvPr>
            <p:ph type="title" idx="4294967295"/>
          </p:nvPr>
        </p:nvSpPr>
        <p:spPr>
          <a:xfrm>
            <a:off x="2505688" y="1362319"/>
            <a:ext cx="7180623" cy="4133362"/>
          </a:xfrm>
        </p:spPr>
        <p:txBody>
          <a:bodyPr vert="horz" lIns="91440" tIns="45720" rIns="91440" bIns="45720" rtlCol="0" anchor="ctr">
            <a:noAutofit/>
          </a:bodyPr>
          <a:lstStyle/>
          <a:p>
            <a:pPr algn="ctr"/>
            <a:r>
              <a:rPr lang="en-US" sz="3200" i="1" dirty="0">
                <a:solidFill>
                  <a:srgbClr val="7030A0"/>
                </a:solidFill>
                <a:ea typeface="Times New Roman" panose="02020603050405020304" pitchFamily="18" charset="0"/>
                <a:cs typeface="Calibri" panose="020F0502020204030204" pitchFamily="34" charset="0"/>
              </a:rPr>
              <a:t>“</a:t>
            </a:r>
            <a:r>
              <a:rPr lang="en-US" sz="3200" i="1" dirty="0">
                <a:solidFill>
                  <a:srgbClr val="7030A0"/>
                </a:solidFill>
                <a:effectLst/>
                <a:latin typeface="Verdana" panose="020B0604030504040204" pitchFamily="34" charset="0"/>
                <a:ea typeface="Times New Roman" panose="02020603050405020304" pitchFamily="18" charset="0"/>
                <a:cs typeface="Calibri" panose="020F0502020204030204" pitchFamily="34" charset="0"/>
              </a:rPr>
              <a:t>Supporting employees at or through their place of work to maintain a state of optimal physical, mental, and social well-being which supports thriving and flourishing and holistically impacts performance and organizational success.”</a:t>
            </a:r>
            <a:br>
              <a:rPr lang="en-CH" sz="3200" dirty="0">
                <a:solidFill>
                  <a:srgbClr val="7030A0"/>
                </a:solidFill>
                <a:effectLst/>
                <a:latin typeface="Times New Roman" panose="02020603050405020304" pitchFamily="18" charset="0"/>
                <a:ea typeface="Times New Roman" panose="02020603050405020304" pitchFamily="18" charset="0"/>
              </a:rPr>
            </a:br>
            <a:br>
              <a:rPr lang="en-CH" sz="3200" i="1" dirty="0">
                <a:solidFill>
                  <a:srgbClr val="7030A0"/>
                </a:solidFill>
              </a:rPr>
            </a:br>
            <a:r>
              <a:rPr lang="en-CH" sz="3200" i="1" dirty="0">
                <a:solidFill>
                  <a:srgbClr val="7030A0"/>
                </a:solidFill>
              </a:rPr>
              <a:t>—GWI Coaching Initiative, 2023</a:t>
            </a:r>
          </a:p>
        </p:txBody>
      </p:sp>
    </p:spTree>
    <p:extLst>
      <p:ext uri="{BB962C8B-B14F-4D97-AF65-F5344CB8AC3E}">
        <p14:creationId xmlns:p14="http://schemas.microsoft.com/office/powerpoint/2010/main" val="411316444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931B32FF-2BE9-38E1-BB1E-35880242BE2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06719" y="-1"/>
            <a:ext cx="11585281" cy="6857999"/>
          </a:xfrm>
          <a:prstGeom prst="rect">
            <a:avLst/>
          </a:prstGeom>
        </p:spPr>
      </p:pic>
      <p:sp>
        <p:nvSpPr>
          <p:cNvPr id="23" name="Rectangle 2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C56DD-23EC-AAF0-86DA-C70862273DA2}"/>
              </a:ext>
            </a:extLst>
          </p:cNvPr>
          <p:cNvSpPr>
            <a:spLocks noGrp="1"/>
          </p:cNvSpPr>
          <p:nvPr>
            <p:ph type="title"/>
          </p:nvPr>
        </p:nvSpPr>
        <p:spPr>
          <a:xfrm>
            <a:off x="749300" y="1152144"/>
            <a:ext cx="4616231" cy="5632704"/>
          </a:xfrm>
        </p:spPr>
        <p:txBody>
          <a:bodyPr vert="horz" lIns="91440" tIns="45720" rIns="91440" bIns="45720" rtlCol="0" anchor="ctr">
            <a:noAutofit/>
          </a:bodyPr>
          <a:lstStyle/>
          <a:p>
            <a:r>
              <a:rPr lang="en-US" sz="5400" dirty="0"/>
              <a:t>III.</a:t>
            </a:r>
            <a:br>
              <a:rPr lang="en-US" sz="5400" dirty="0"/>
            </a:br>
            <a:r>
              <a:rPr lang="en-US" sz="5400" dirty="0"/>
              <a:t>Definition &amp; Uniqueness of Health &amp; Wellness Coaching</a:t>
            </a:r>
          </a:p>
        </p:txBody>
      </p:sp>
      <p:sp>
        <p:nvSpPr>
          <p:cNvPr id="25" name="Rectangle 2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8"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3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Ovale"/>
          <p:cNvSpPr/>
          <p:nvPr/>
        </p:nvSpPr>
        <p:spPr>
          <a:xfrm>
            <a:off x="6155338" y="1896261"/>
            <a:ext cx="3869320" cy="2997228"/>
          </a:xfrm>
          <a:prstGeom prst="ellipse">
            <a:avLst/>
          </a:prstGeom>
          <a:solidFill>
            <a:srgbClr val="6E6A94"/>
          </a:solidFill>
          <a:ln w="12700">
            <a:miter lim="400000"/>
          </a:ln>
        </p:spPr>
        <p:txBody>
          <a:bodyPr lIns="25400" tIns="25400" rIns="25400" bIns="25400" anchor="ct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196" name="Health  and Wellness Coaching"/>
          <p:cNvSpPr txBox="1"/>
          <p:nvPr/>
        </p:nvSpPr>
        <p:spPr>
          <a:xfrm>
            <a:off x="6751745" y="2485379"/>
            <a:ext cx="2619142" cy="181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algn="ctr">
              <a:defRPr sz="6000">
                <a:solidFill>
                  <a:srgbClr val="F7FDFF"/>
                </a:solidFill>
                <a:latin typeface="Montserrat Regular"/>
                <a:ea typeface="Montserrat Regular"/>
                <a:cs typeface="Montserrat Regular"/>
                <a:sym typeface="Montserrat Regular"/>
              </a:defRPr>
            </a:pPr>
            <a:r>
              <a:rPr sz="3000" dirty="0">
                <a:latin typeface="Verdana" panose="020B0604030504040204" pitchFamily="34" charset="0"/>
                <a:ea typeface="Verdana" panose="020B0604030504040204" pitchFamily="34" charset="0"/>
                <a:cs typeface="Verdana" panose="020B0604030504040204" pitchFamily="34" charset="0"/>
              </a:rPr>
              <a:t>Health </a:t>
            </a:r>
            <a:br>
              <a:rPr sz="3000" dirty="0">
                <a:latin typeface="Verdana" panose="020B0604030504040204" pitchFamily="34" charset="0"/>
                <a:ea typeface="Verdana" panose="020B0604030504040204" pitchFamily="34" charset="0"/>
                <a:cs typeface="Verdana" panose="020B0604030504040204" pitchFamily="34" charset="0"/>
              </a:rPr>
            </a:br>
            <a:r>
              <a:rPr sz="3000" dirty="0">
                <a:latin typeface="Verdana" panose="020B0604030504040204" pitchFamily="34" charset="0"/>
                <a:ea typeface="Verdana" panose="020B0604030504040204" pitchFamily="34" charset="0"/>
                <a:cs typeface="Verdana" panose="020B0604030504040204" pitchFamily="34" charset="0"/>
              </a:rPr>
              <a:t>Wellness Coaching </a:t>
            </a:r>
          </a:p>
        </p:txBody>
      </p:sp>
      <p:grpSp>
        <p:nvGrpSpPr>
          <p:cNvPr id="199" name="Groupe"/>
          <p:cNvGrpSpPr/>
          <p:nvPr/>
        </p:nvGrpSpPr>
        <p:grpSpPr>
          <a:xfrm>
            <a:off x="9538159" y="2552366"/>
            <a:ext cx="2382911" cy="1685019"/>
            <a:chOff x="0" y="0"/>
            <a:chExt cx="4765820" cy="3370036"/>
          </a:xfrm>
        </p:grpSpPr>
        <p:sp>
          <p:nvSpPr>
            <p:cNvPr id="197" name="Ovale"/>
            <p:cNvSpPr/>
            <p:nvPr/>
          </p:nvSpPr>
          <p:spPr>
            <a:xfrm>
              <a:off x="0" y="0"/>
              <a:ext cx="4765821" cy="3370037"/>
            </a:xfrm>
            <a:prstGeom prst="ellipse">
              <a:avLst/>
            </a:prstGeom>
            <a:solidFill>
              <a:srgbClr val="346383"/>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198" name="Transtheoretical Models of Change"/>
            <p:cNvSpPr txBox="1"/>
            <p:nvPr/>
          </p:nvSpPr>
          <p:spPr>
            <a:xfrm>
              <a:off x="192840" y="819335"/>
              <a:ext cx="4380140" cy="20076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dirty="0">
                  <a:latin typeface="Verdana" panose="020B0604030504040204" pitchFamily="34" charset="0"/>
                  <a:ea typeface="Verdana" panose="020B0604030504040204" pitchFamily="34" charset="0"/>
                  <a:cs typeface="Verdana" panose="020B0604030504040204" pitchFamily="34" charset="0"/>
                </a:rPr>
                <a:t>Transtheoretical Model of Change</a:t>
              </a:r>
            </a:p>
          </p:txBody>
        </p:sp>
      </p:grpSp>
      <p:grpSp>
        <p:nvGrpSpPr>
          <p:cNvPr id="202" name="Groupe"/>
          <p:cNvGrpSpPr/>
          <p:nvPr/>
        </p:nvGrpSpPr>
        <p:grpSpPr>
          <a:xfrm>
            <a:off x="5178783" y="781722"/>
            <a:ext cx="2286121" cy="1685019"/>
            <a:chOff x="0" y="0"/>
            <a:chExt cx="4572240" cy="3370036"/>
          </a:xfrm>
        </p:grpSpPr>
        <p:sp>
          <p:nvSpPr>
            <p:cNvPr id="200" name="Ovale"/>
            <p:cNvSpPr/>
            <p:nvPr/>
          </p:nvSpPr>
          <p:spPr>
            <a:xfrm>
              <a:off x="0" y="0"/>
              <a:ext cx="4572241" cy="3370037"/>
            </a:xfrm>
            <a:prstGeom prst="ellipse">
              <a:avLst/>
            </a:prstGeom>
            <a:solidFill>
              <a:srgbClr val="529FD1"/>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201" name="Neuroscience"/>
            <p:cNvSpPr txBox="1"/>
            <p:nvPr/>
          </p:nvSpPr>
          <p:spPr>
            <a:xfrm>
              <a:off x="96050" y="1315865"/>
              <a:ext cx="4380140" cy="7383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a:latin typeface="Verdana" panose="020B0604030504040204" pitchFamily="34" charset="0"/>
                  <a:ea typeface="Verdana" panose="020B0604030504040204" pitchFamily="34" charset="0"/>
                  <a:cs typeface="Verdana" panose="020B0604030504040204" pitchFamily="34" charset="0"/>
                </a:rPr>
                <a:t>Neuroscience</a:t>
              </a:r>
            </a:p>
          </p:txBody>
        </p:sp>
      </p:grpSp>
      <p:grpSp>
        <p:nvGrpSpPr>
          <p:cNvPr id="205" name="Groupe"/>
          <p:cNvGrpSpPr/>
          <p:nvPr/>
        </p:nvGrpSpPr>
        <p:grpSpPr>
          <a:xfrm>
            <a:off x="8919199" y="1161842"/>
            <a:ext cx="2382911" cy="1685019"/>
            <a:chOff x="0" y="0"/>
            <a:chExt cx="4765820" cy="3370036"/>
          </a:xfrm>
        </p:grpSpPr>
        <p:sp>
          <p:nvSpPr>
            <p:cNvPr id="203" name="Ovale"/>
            <p:cNvSpPr/>
            <p:nvPr/>
          </p:nvSpPr>
          <p:spPr>
            <a:xfrm>
              <a:off x="0" y="0"/>
              <a:ext cx="4765821" cy="3370037"/>
            </a:xfrm>
            <a:prstGeom prst="ellipse">
              <a:avLst/>
            </a:prstGeom>
            <a:solidFill>
              <a:srgbClr val="3E779C"/>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204" name="Self-Determination Theory"/>
            <p:cNvSpPr txBox="1"/>
            <p:nvPr/>
          </p:nvSpPr>
          <p:spPr>
            <a:xfrm>
              <a:off x="409664" y="681183"/>
              <a:ext cx="3946493" cy="20076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a:latin typeface="Verdana" panose="020B0604030504040204" pitchFamily="34" charset="0"/>
                  <a:ea typeface="Verdana" panose="020B0604030504040204" pitchFamily="34" charset="0"/>
                  <a:cs typeface="Verdana" panose="020B0604030504040204" pitchFamily="34" charset="0"/>
                </a:rPr>
                <a:t>Self-Determination Theory</a:t>
              </a:r>
            </a:p>
          </p:txBody>
        </p:sp>
      </p:grpSp>
      <p:grpSp>
        <p:nvGrpSpPr>
          <p:cNvPr id="208" name="Groupe"/>
          <p:cNvGrpSpPr/>
          <p:nvPr/>
        </p:nvGrpSpPr>
        <p:grpSpPr>
          <a:xfrm>
            <a:off x="7079776" y="252847"/>
            <a:ext cx="2382911" cy="1685019"/>
            <a:chOff x="0" y="0"/>
            <a:chExt cx="4765820" cy="3370036"/>
          </a:xfrm>
        </p:grpSpPr>
        <p:sp>
          <p:nvSpPr>
            <p:cNvPr id="206" name="Ovale"/>
            <p:cNvSpPr/>
            <p:nvPr/>
          </p:nvSpPr>
          <p:spPr>
            <a:xfrm>
              <a:off x="0" y="0"/>
              <a:ext cx="4765821" cy="3370037"/>
            </a:xfrm>
            <a:prstGeom prst="ellipse">
              <a:avLst/>
            </a:prstGeom>
            <a:solidFill>
              <a:srgbClr val="4686B0"/>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207" name="Motivational interviewing"/>
            <p:cNvSpPr txBox="1"/>
            <p:nvPr/>
          </p:nvSpPr>
          <p:spPr>
            <a:xfrm>
              <a:off x="686423" y="998524"/>
              <a:ext cx="3392973" cy="13729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a:latin typeface="Verdana" panose="020B0604030504040204" pitchFamily="34" charset="0"/>
                  <a:ea typeface="Verdana" panose="020B0604030504040204" pitchFamily="34" charset="0"/>
                  <a:cs typeface="Verdana" panose="020B0604030504040204" pitchFamily="34" charset="0"/>
                </a:rPr>
                <a:t>Motivational interviewing</a:t>
              </a:r>
            </a:p>
          </p:txBody>
        </p:sp>
      </p:grpSp>
      <p:grpSp>
        <p:nvGrpSpPr>
          <p:cNvPr id="211" name="Groupe"/>
          <p:cNvGrpSpPr/>
          <p:nvPr/>
        </p:nvGrpSpPr>
        <p:grpSpPr>
          <a:xfrm>
            <a:off x="8919199" y="4003307"/>
            <a:ext cx="2382911" cy="1520091"/>
            <a:chOff x="0" y="0"/>
            <a:chExt cx="4765820" cy="3040180"/>
          </a:xfrm>
        </p:grpSpPr>
        <p:sp>
          <p:nvSpPr>
            <p:cNvPr id="209" name="Ovale"/>
            <p:cNvSpPr/>
            <p:nvPr/>
          </p:nvSpPr>
          <p:spPr>
            <a:xfrm>
              <a:off x="0" y="0"/>
              <a:ext cx="4765821" cy="3040181"/>
            </a:xfrm>
            <a:prstGeom prst="ellipse">
              <a:avLst/>
            </a:prstGeom>
            <a:solidFill>
              <a:srgbClr val="6A3480"/>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210" name="Positive Psychology"/>
            <p:cNvSpPr txBox="1"/>
            <p:nvPr/>
          </p:nvSpPr>
          <p:spPr>
            <a:xfrm>
              <a:off x="192840" y="833597"/>
              <a:ext cx="4380140" cy="13729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a:latin typeface="Verdana" panose="020B0604030504040204" pitchFamily="34" charset="0"/>
                  <a:ea typeface="Verdana" panose="020B0604030504040204" pitchFamily="34" charset="0"/>
                  <a:cs typeface="Verdana" panose="020B0604030504040204" pitchFamily="34" charset="0"/>
                </a:rPr>
                <a:t>Positive Psychology </a:t>
              </a:r>
            </a:p>
          </p:txBody>
        </p:sp>
      </p:grpSp>
      <p:grpSp>
        <p:nvGrpSpPr>
          <p:cNvPr id="214" name="Groupe"/>
          <p:cNvGrpSpPr/>
          <p:nvPr/>
        </p:nvGrpSpPr>
        <p:grpSpPr>
          <a:xfrm>
            <a:off x="7244698" y="4851884"/>
            <a:ext cx="2382911" cy="1639514"/>
            <a:chOff x="0" y="0"/>
            <a:chExt cx="4765820" cy="3279027"/>
          </a:xfrm>
        </p:grpSpPr>
        <p:sp>
          <p:nvSpPr>
            <p:cNvPr id="212" name="Ovale"/>
            <p:cNvSpPr/>
            <p:nvPr/>
          </p:nvSpPr>
          <p:spPr>
            <a:xfrm>
              <a:off x="0" y="0"/>
              <a:ext cx="4765821" cy="3279028"/>
            </a:xfrm>
            <a:prstGeom prst="ellipse">
              <a:avLst/>
            </a:prstGeom>
            <a:solidFill>
              <a:srgbClr val="6DBA42"/>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213" name="Cognitive Behavioral Principles"/>
            <p:cNvSpPr txBox="1"/>
            <p:nvPr/>
          </p:nvSpPr>
          <p:spPr>
            <a:xfrm>
              <a:off x="192840" y="635678"/>
              <a:ext cx="4380140" cy="20076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a:latin typeface="Verdana" panose="020B0604030504040204" pitchFamily="34" charset="0"/>
                  <a:ea typeface="Verdana" panose="020B0604030504040204" pitchFamily="34" charset="0"/>
                  <a:cs typeface="Verdana" panose="020B0604030504040204" pitchFamily="34" charset="0"/>
                </a:rPr>
                <a:t>Cognitive Behavioral Principles</a:t>
              </a:r>
            </a:p>
          </p:txBody>
        </p:sp>
      </p:grpSp>
      <p:grpSp>
        <p:nvGrpSpPr>
          <p:cNvPr id="217" name="Groupe"/>
          <p:cNvGrpSpPr/>
          <p:nvPr/>
        </p:nvGrpSpPr>
        <p:grpSpPr>
          <a:xfrm>
            <a:off x="4394403" y="1919699"/>
            <a:ext cx="2190070" cy="1685019"/>
            <a:chOff x="0" y="0"/>
            <a:chExt cx="4380138" cy="3370036"/>
          </a:xfrm>
        </p:grpSpPr>
        <p:sp>
          <p:nvSpPr>
            <p:cNvPr id="215" name="Ovale"/>
            <p:cNvSpPr/>
            <p:nvPr/>
          </p:nvSpPr>
          <p:spPr>
            <a:xfrm>
              <a:off x="0" y="0"/>
              <a:ext cx="4380139" cy="3370037"/>
            </a:xfrm>
            <a:prstGeom prst="ellipse">
              <a:avLst/>
            </a:prstGeom>
            <a:solidFill>
              <a:srgbClr val="9749B4"/>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216" name="Mindfulness"/>
            <p:cNvSpPr txBox="1"/>
            <p:nvPr/>
          </p:nvSpPr>
          <p:spPr>
            <a:xfrm>
              <a:off x="0" y="1315865"/>
              <a:ext cx="4380139" cy="7383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dirty="0">
                  <a:latin typeface="Verdana" panose="020B0604030504040204" pitchFamily="34" charset="0"/>
                  <a:ea typeface="Verdana" panose="020B0604030504040204" pitchFamily="34" charset="0"/>
                  <a:cs typeface="Verdana" panose="020B0604030504040204" pitchFamily="34" charset="0"/>
                </a:rPr>
                <a:t>Mindfulness</a:t>
              </a:r>
            </a:p>
          </p:txBody>
        </p:sp>
      </p:grpSp>
      <p:grpSp>
        <p:nvGrpSpPr>
          <p:cNvPr id="220" name="Groupe"/>
          <p:cNvGrpSpPr/>
          <p:nvPr/>
        </p:nvGrpSpPr>
        <p:grpSpPr>
          <a:xfrm>
            <a:off x="5346585" y="4450139"/>
            <a:ext cx="2382911" cy="1685019"/>
            <a:chOff x="0" y="0"/>
            <a:chExt cx="4765820" cy="3370036"/>
          </a:xfrm>
        </p:grpSpPr>
        <p:sp>
          <p:nvSpPr>
            <p:cNvPr id="218" name="Ovale"/>
            <p:cNvSpPr/>
            <p:nvPr/>
          </p:nvSpPr>
          <p:spPr>
            <a:xfrm>
              <a:off x="0" y="0"/>
              <a:ext cx="4765821" cy="3370037"/>
            </a:xfrm>
            <a:prstGeom prst="ellipse">
              <a:avLst/>
            </a:prstGeom>
            <a:solidFill>
              <a:srgbClr val="2F501C"/>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219" name="Social Cognition"/>
            <p:cNvSpPr txBox="1"/>
            <p:nvPr/>
          </p:nvSpPr>
          <p:spPr>
            <a:xfrm>
              <a:off x="192840" y="1315865"/>
              <a:ext cx="4380140" cy="7383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a:latin typeface="Verdana" panose="020B0604030504040204" pitchFamily="34" charset="0"/>
                  <a:ea typeface="Verdana" panose="020B0604030504040204" pitchFamily="34" charset="0"/>
                  <a:cs typeface="Verdana" panose="020B0604030504040204" pitchFamily="34" charset="0"/>
                </a:rPr>
                <a:t>Social Cognition</a:t>
              </a:r>
            </a:p>
          </p:txBody>
        </p:sp>
      </p:grpSp>
      <p:grpSp>
        <p:nvGrpSpPr>
          <p:cNvPr id="223" name="Groupe"/>
          <p:cNvGrpSpPr/>
          <p:nvPr/>
        </p:nvGrpSpPr>
        <p:grpSpPr>
          <a:xfrm>
            <a:off x="4297983" y="3324032"/>
            <a:ext cx="2382911" cy="1685019"/>
            <a:chOff x="0" y="0"/>
            <a:chExt cx="4765820" cy="3370036"/>
          </a:xfrm>
        </p:grpSpPr>
        <p:sp>
          <p:nvSpPr>
            <p:cNvPr id="221" name="Ovale"/>
            <p:cNvSpPr/>
            <p:nvPr/>
          </p:nvSpPr>
          <p:spPr>
            <a:xfrm>
              <a:off x="0" y="0"/>
              <a:ext cx="4765821" cy="3370037"/>
            </a:xfrm>
            <a:prstGeom prst="ellipse">
              <a:avLst/>
            </a:prstGeom>
            <a:solidFill>
              <a:srgbClr val="4C822E"/>
            </a:solidFill>
            <a:ln w="12700" cap="flat">
              <a:noFill/>
              <a:miter lim="400000"/>
            </a:ln>
            <a:effectLst/>
          </p:spPr>
          <p:txBody>
            <a:bodyPr wrap="square" lIns="25400" tIns="25400" rIns="25400" bIns="25400" numCol="1" anchor="ctr">
              <a:noAutofit/>
            </a:bodyPr>
            <a:lstStyle/>
            <a:p>
              <a:pPr algn="ctr">
                <a:lnSpc>
                  <a:spcPct val="80000"/>
                </a:lnSpc>
                <a:defRPr sz="4000" cap="all">
                  <a:solidFill>
                    <a:srgbClr val="FFFFFF"/>
                  </a:solidFill>
                  <a:latin typeface="+mn-lt"/>
                  <a:ea typeface="+mn-ea"/>
                  <a:cs typeface="+mn-cs"/>
                  <a:sym typeface="DIN Condensed"/>
                </a:defRPr>
              </a:pPr>
              <a:endParaRPr sz="2000">
                <a:latin typeface="Verdana" panose="020B0604030504040204" pitchFamily="34" charset="0"/>
                <a:ea typeface="Verdana" panose="020B0604030504040204" pitchFamily="34" charset="0"/>
                <a:cs typeface="Verdana" panose="020B0604030504040204" pitchFamily="34" charset="0"/>
              </a:endParaRPr>
            </a:p>
          </p:txBody>
        </p:sp>
        <p:sp>
          <p:nvSpPr>
            <p:cNvPr id="222" name="Theories of Emotional Intelligence"/>
            <p:cNvSpPr txBox="1"/>
            <p:nvPr/>
          </p:nvSpPr>
          <p:spPr>
            <a:xfrm>
              <a:off x="192840" y="681183"/>
              <a:ext cx="4380140" cy="20076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4000">
                  <a:solidFill>
                    <a:srgbClr val="F7FDFF"/>
                  </a:solidFill>
                  <a:latin typeface="Montserrat Regular"/>
                  <a:ea typeface="Montserrat Regular"/>
                  <a:cs typeface="Montserrat Regular"/>
                  <a:sym typeface="Montserrat Regular"/>
                </a:defRPr>
              </a:lvl1pPr>
            </a:lstStyle>
            <a:p>
              <a:r>
                <a:rPr sz="2000">
                  <a:latin typeface="Verdana" panose="020B0604030504040204" pitchFamily="34" charset="0"/>
                  <a:ea typeface="Verdana" panose="020B0604030504040204" pitchFamily="34" charset="0"/>
                  <a:cs typeface="Verdana" panose="020B0604030504040204" pitchFamily="34" charset="0"/>
                </a:rPr>
                <a:t>Theories of Emotional Intelligence</a:t>
              </a:r>
            </a:p>
          </p:txBody>
        </p:sp>
      </p:grpSp>
      <p:sp>
        <p:nvSpPr>
          <p:cNvPr id="224" name="Health and Wellness Coaching draws from multiple theories"/>
          <p:cNvSpPr txBox="1"/>
          <p:nvPr/>
        </p:nvSpPr>
        <p:spPr>
          <a:xfrm>
            <a:off x="708355" y="1722036"/>
            <a:ext cx="3589775" cy="300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nSpc>
                <a:spcPct val="80000"/>
              </a:lnSpc>
              <a:spcBef>
                <a:spcPts val="0"/>
              </a:spcBef>
              <a:defRPr sz="10000" cap="all">
                <a:solidFill>
                  <a:srgbClr val="FFFFFF"/>
                </a:solidFill>
                <a:latin typeface="Montserrat Bold"/>
                <a:ea typeface="Montserrat Bold"/>
                <a:cs typeface="Montserrat Bold"/>
                <a:sym typeface="Montserrat Bold"/>
              </a:defRPr>
            </a:lvl1pPr>
          </a:lstStyle>
          <a:p>
            <a:r>
              <a:rPr lang="en-GB" sz="4000" cap="none" dirty="0">
                <a:latin typeface="Verdana" panose="020B0604030504040204" pitchFamily="34" charset="0"/>
                <a:ea typeface="Verdana" panose="020B0604030504040204" pitchFamily="34" charset="0"/>
                <a:cs typeface="Verdana" panose="020B0604030504040204" pitchFamily="34" charset="0"/>
              </a:rPr>
              <a:t>Health &amp; Wellness Coaching</a:t>
            </a:r>
          </a:p>
          <a:p>
            <a:r>
              <a:rPr lang="en-GB" sz="4000" cap="none" dirty="0">
                <a:latin typeface="Verdana" panose="020B0604030504040204" pitchFamily="34" charset="0"/>
                <a:ea typeface="Verdana" panose="020B0604030504040204" pitchFamily="34" charset="0"/>
                <a:cs typeface="Verdana" panose="020B0604030504040204" pitchFamily="34" charset="0"/>
              </a:rPr>
              <a:t>draws from multiple theories </a:t>
            </a:r>
          </a:p>
        </p:txBody>
      </p:sp>
      <p:sp>
        <p:nvSpPr>
          <p:cNvPr id="2" name="Ligne">
            <a:extLst>
              <a:ext uri="{FF2B5EF4-FFF2-40B4-BE49-F238E27FC236}">
                <a16:creationId xmlns:a16="http://schemas.microsoft.com/office/drawing/2014/main" id="{2BDCF59A-709A-3485-1AC1-30527D95C851}"/>
              </a:ext>
            </a:extLst>
          </p:cNvPr>
          <p:cNvSpPr/>
          <p:nvPr/>
        </p:nvSpPr>
        <p:spPr>
          <a:xfrm>
            <a:off x="838200" y="5008564"/>
            <a:ext cx="1614209" cy="20636"/>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9453-9D2A-DC27-9B8D-D15DC3ECC632}"/>
              </a:ext>
            </a:extLst>
          </p:cNvPr>
          <p:cNvSpPr>
            <a:spLocks noGrp="1"/>
          </p:cNvSpPr>
          <p:nvPr>
            <p:ph type="title"/>
          </p:nvPr>
        </p:nvSpPr>
        <p:spPr>
          <a:xfrm>
            <a:off x="594360" y="1209086"/>
            <a:ext cx="3876848" cy="4064925"/>
          </a:xfrm>
        </p:spPr>
        <p:txBody>
          <a:bodyPr anchor="ctr">
            <a:normAutofit/>
          </a:bodyPr>
          <a:lstStyle/>
          <a:p>
            <a:r>
              <a:rPr lang="en-GB" sz="4000" dirty="0">
                <a:latin typeface="Verdana" panose="020B0604030504040204" pitchFamily="34" charset="0"/>
                <a:ea typeface="Verdana" panose="020B0604030504040204" pitchFamily="34" charset="0"/>
                <a:cs typeface="Verdana" panose="020B0604030504040204" pitchFamily="34" charset="0"/>
              </a:rPr>
              <a:t>Defining Health &amp; Wellness Coaching </a:t>
            </a:r>
            <a:endParaRPr lang="en-CH" sz="4000" dirty="0"/>
          </a:p>
        </p:txBody>
      </p:sp>
      <p:sp>
        <p:nvSpPr>
          <p:cNvPr id="4" name="Slide Number Placeholder 3" hidden="1">
            <a:extLst>
              <a:ext uri="{FF2B5EF4-FFF2-40B4-BE49-F238E27FC236}">
                <a16:creationId xmlns:a16="http://schemas.microsoft.com/office/drawing/2014/main" id="{179BF7BE-A186-A0B8-82EC-CA1971FC9B7B}"/>
              </a:ext>
            </a:extLst>
          </p:cNvPr>
          <p:cNvSpPr>
            <a:spLocks noGrp="1"/>
          </p:cNvSpPr>
          <p:nvPr>
            <p:ph type="sldNum" sz="quarter" idx="12"/>
          </p:nvPr>
        </p:nvSpPr>
        <p:spPr/>
        <p:txBody>
          <a:bodyPr/>
          <a:lstStyle/>
          <a:p>
            <a:pPr>
              <a:spcAft>
                <a:spcPts val="300"/>
              </a:spcAft>
            </a:pPr>
            <a:fld id="{7402FB9A-7153-4941-9EAE-0368B7633D4F}" type="slidenum">
              <a:rPr lang="en-US" smtClean="0"/>
              <a:pPr>
                <a:spcAft>
                  <a:spcPts val="300"/>
                </a:spcAft>
              </a:pPr>
              <a:t>14</a:t>
            </a:fld>
            <a:endParaRPr lang="en-US"/>
          </a:p>
        </p:txBody>
      </p:sp>
      <p:sp>
        <p:nvSpPr>
          <p:cNvPr id="5" name="Content Placeholder 4">
            <a:extLst>
              <a:ext uri="{FF2B5EF4-FFF2-40B4-BE49-F238E27FC236}">
                <a16:creationId xmlns:a16="http://schemas.microsoft.com/office/drawing/2014/main" id="{6E124884-3809-972A-BE2B-75F2F865B9DA}"/>
              </a:ext>
            </a:extLst>
          </p:cNvPr>
          <p:cNvSpPr>
            <a:spLocks noGrp="1"/>
          </p:cNvSpPr>
          <p:nvPr>
            <p:ph idx="1"/>
          </p:nvPr>
        </p:nvSpPr>
        <p:spPr>
          <a:xfrm>
            <a:off x="6096000" y="644524"/>
            <a:ext cx="5372100" cy="5680076"/>
          </a:xfrm>
        </p:spPr>
        <p:txBody>
          <a:bodyPr>
            <a:normAutofit fontScale="77500" lnSpcReduction="20000"/>
          </a:bodyPr>
          <a:lstStyle/>
          <a:p>
            <a:r>
              <a:rPr lang="en-GB" sz="3300" dirty="0"/>
              <a:t>Individual and group collaboration</a:t>
            </a:r>
          </a:p>
          <a:p>
            <a:r>
              <a:rPr lang="en-GB" sz="3300" dirty="0"/>
              <a:t>Client-led process</a:t>
            </a:r>
          </a:p>
          <a:p>
            <a:r>
              <a:rPr lang="en-GB" sz="3300" dirty="0"/>
              <a:t>Self-determined health and wellness goals</a:t>
            </a:r>
          </a:p>
          <a:p>
            <a:r>
              <a:rPr lang="en-GB" sz="3300" dirty="0"/>
              <a:t>Self-awareness</a:t>
            </a:r>
          </a:p>
          <a:p>
            <a:r>
              <a:rPr lang="en-GB" sz="3300" dirty="0"/>
              <a:t>Insights</a:t>
            </a:r>
          </a:p>
          <a:p>
            <a:r>
              <a:rPr lang="en-GB" sz="3300" dirty="0"/>
              <a:t>Personal strengths</a:t>
            </a:r>
          </a:p>
          <a:p>
            <a:r>
              <a:rPr lang="en-GB" sz="3300" dirty="0"/>
              <a:t>Self-management strategies</a:t>
            </a:r>
          </a:p>
          <a:p>
            <a:r>
              <a:rPr lang="en-GB" sz="3300" dirty="0"/>
              <a:t>Lasting </a:t>
            </a:r>
            <a:r>
              <a:rPr lang="en-GB" sz="3300" dirty="0" err="1"/>
              <a:t>behavior</a:t>
            </a:r>
            <a:r>
              <a:rPr lang="en-GB" sz="3300" dirty="0"/>
              <a:t> change</a:t>
            </a:r>
          </a:p>
          <a:p>
            <a:r>
              <a:rPr lang="en-GB" sz="3300" dirty="0"/>
              <a:t>Unconditional positive regard</a:t>
            </a:r>
          </a:p>
          <a:p>
            <a:r>
              <a:rPr lang="en-GB" sz="3300" dirty="0"/>
              <a:t>Client empowerment </a:t>
            </a:r>
          </a:p>
          <a:p>
            <a:r>
              <a:rPr lang="en-GB" sz="3300" dirty="0"/>
              <a:t>Self-discovery</a:t>
            </a:r>
          </a:p>
          <a:p>
            <a:r>
              <a:rPr lang="en-GB" sz="3300" dirty="0"/>
              <a:t>Overall well-being</a:t>
            </a:r>
          </a:p>
        </p:txBody>
      </p:sp>
      <p:sp>
        <p:nvSpPr>
          <p:cNvPr id="8" name="TextBox 7">
            <a:extLst>
              <a:ext uri="{FF2B5EF4-FFF2-40B4-BE49-F238E27FC236}">
                <a16:creationId xmlns:a16="http://schemas.microsoft.com/office/drawing/2014/main" id="{B9AD0044-6CBC-FCC0-41D9-236EB70D612B}"/>
              </a:ext>
            </a:extLst>
          </p:cNvPr>
          <p:cNvSpPr txBox="1"/>
          <p:nvPr/>
        </p:nvSpPr>
        <p:spPr>
          <a:xfrm>
            <a:off x="594360" y="4627680"/>
            <a:ext cx="3365500" cy="646331"/>
          </a:xfrm>
          <a:prstGeom prst="rect">
            <a:avLst/>
          </a:prstGeom>
          <a:noFill/>
        </p:spPr>
        <p:txBody>
          <a:bodyPr wrap="square">
            <a:spAutoFit/>
          </a:bodyPr>
          <a:lstStyle/>
          <a:p>
            <a:r>
              <a:rPr lang="en-SG" sz="1800" i="1" dirty="0">
                <a:solidFill>
                  <a:schemeClr val="bg1"/>
                </a:solidFill>
              </a:rPr>
              <a:t>— (Global Wellness Institute Global Coaching Initiative, 2022)</a:t>
            </a:r>
            <a:endParaRPr lang="en-CH" dirty="0">
              <a:solidFill>
                <a:schemeClr val="bg1"/>
              </a:solidFill>
            </a:endParaRPr>
          </a:p>
        </p:txBody>
      </p:sp>
    </p:spTree>
    <p:extLst>
      <p:ext uri="{BB962C8B-B14F-4D97-AF65-F5344CB8AC3E}">
        <p14:creationId xmlns:p14="http://schemas.microsoft.com/office/powerpoint/2010/main" val="615437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15"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E65A62-C8BF-E9FD-E20B-69FE153417F1}"/>
              </a:ext>
            </a:extLst>
          </p:cNvPr>
          <p:cNvSpPr>
            <a:spLocks noGrp="1"/>
          </p:cNvSpPr>
          <p:nvPr>
            <p:ph type="title" idx="4294967295"/>
          </p:nvPr>
        </p:nvSpPr>
        <p:spPr>
          <a:xfrm>
            <a:off x="2555631" y="800100"/>
            <a:ext cx="7080738" cy="6057900"/>
          </a:xfrm>
        </p:spPr>
        <p:txBody>
          <a:bodyPr vert="horz" lIns="91440" tIns="45720" rIns="91440" bIns="45720" rtlCol="0" anchor="ctr">
            <a:noAutofit/>
          </a:bodyPr>
          <a:lstStyle/>
          <a:p>
            <a:pPr algn="ctr"/>
            <a:r>
              <a:rPr lang="en-SG" sz="2800" i="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“Health and Wellness Coaches work collaboratively with individuals and groups in a client-led process that supports the client in working toward self-determined health and wellness goals. </a:t>
            </a:r>
            <a:br>
              <a:rPr lang="en-SG" sz="2800" i="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br>
            <a:br>
              <a:rPr lang="en-SG" sz="2800" i="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br>
            <a:r>
              <a:rPr lang="en-SG" sz="2800" i="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Coaches support and encourage clients to become masters of their own health, wellness, and overall well-being.”</a:t>
            </a:r>
            <a:br>
              <a:rPr lang="en-CH" sz="2800" dirty="0">
                <a:solidFill>
                  <a:srgbClr val="7030A0"/>
                </a:solidFill>
                <a:effectLst/>
                <a:latin typeface="Times New Roman" panose="02020603050405020304" pitchFamily="18" charset="0"/>
                <a:ea typeface="Times New Roman" panose="02020603050405020304" pitchFamily="18" charset="0"/>
              </a:rPr>
            </a:br>
            <a:br>
              <a:rPr lang="en-CH" sz="2800" i="1" dirty="0">
                <a:solidFill>
                  <a:srgbClr val="7030A0"/>
                </a:solidFill>
              </a:rPr>
            </a:br>
            <a:r>
              <a:rPr lang="en-SG" sz="2800" i="1" dirty="0">
                <a:solidFill>
                  <a:srgbClr val="7030A0"/>
                </a:solidFill>
              </a:rPr>
              <a:t>— (Global Wellness Institute Global Coaching Initiative, 2022)</a:t>
            </a:r>
            <a:br>
              <a:rPr lang="en-CH" sz="2800" i="1" dirty="0">
                <a:solidFill>
                  <a:srgbClr val="7030A0"/>
                </a:solidFill>
              </a:rPr>
            </a:br>
            <a:endParaRPr lang="en-CH" sz="2800" i="1" dirty="0">
              <a:solidFill>
                <a:srgbClr val="7030A0"/>
              </a:solidFill>
            </a:endParaRPr>
          </a:p>
        </p:txBody>
      </p:sp>
    </p:spTree>
    <p:extLst>
      <p:ext uri="{BB962C8B-B14F-4D97-AF65-F5344CB8AC3E}">
        <p14:creationId xmlns:p14="http://schemas.microsoft.com/office/powerpoint/2010/main" val="30803699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F896-0A35-6EA9-B1D2-D48D7F58CC1E}"/>
              </a:ext>
            </a:extLst>
          </p:cNvPr>
          <p:cNvSpPr>
            <a:spLocks noGrp="1"/>
          </p:cNvSpPr>
          <p:nvPr>
            <p:ph type="title"/>
          </p:nvPr>
        </p:nvSpPr>
        <p:spPr>
          <a:xfrm>
            <a:off x="594359" y="790414"/>
            <a:ext cx="4194617" cy="4483597"/>
          </a:xfrm>
        </p:spPr>
        <p:txBody>
          <a:bodyPr anchor="ctr">
            <a:normAutofit/>
          </a:bodyPr>
          <a:lstStyle/>
          <a:p>
            <a:r>
              <a:rPr lang="en-US" sz="4000" dirty="0"/>
              <a:t>Unique outcomes</a:t>
            </a:r>
            <a:br>
              <a:rPr lang="en-US" sz="4000" dirty="0"/>
            </a:br>
            <a:r>
              <a:rPr lang="en-US" sz="4000" dirty="0"/>
              <a:t>scope of practice &amp; skill set</a:t>
            </a:r>
            <a:endParaRPr lang="en-CH" sz="4000" dirty="0"/>
          </a:p>
        </p:txBody>
      </p:sp>
      <p:graphicFrame>
        <p:nvGraphicFramePr>
          <p:cNvPr id="5" name="Content Placeholder 2">
            <a:extLst>
              <a:ext uri="{FF2B5EF4-FFF2-40B4-BE49-F238E27FC236}">
                <a16:creationId xmlns:a16="http://schemas.microsoft.com/office/drawing/2014/main" id="{CDD5187C-B599-68C1-D6FE-F9EFA3AA3C78}"/>
              </a:ext>
            </a:extLst>
          </p:cNvPr>
          <p:cNvGraphicFramePr>
            <a:graphicFrameLocks noGrp="1"/>
          </p:cNvGraphicFramePr>
          <p:nvPr>
            <p:ph idx="1"/>
            <p:extLst>
              <p:ext uri="{D42A27DB-BD31-4B8C-83A1-F6EECF244321}">
                <p14:modId xmlns:p14="http://schemas.microsoft.com/office/powerpoint/2010/main" val="2166934718"/>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igne">
            <a:extLst>
              <a:ext uri="{FF2B5EF4-FFF2-40B4-BE49-F238E27FC236}">
                <a16:creationId xmlns:a16="http://schemas.microsoft.com/office/drawing/2014/main" id="{303D5029-8944-6F8F-89A6-F9F2DC08B85F}"/>
              </a:ext>
            </a:extLst>
          </p:cNvPr>
          <p:cNvSpPr/>
          <p:nvPr/>
        </p:nvSpPr>
        <p:spPr>
          <a:xfrm>
            <a:off x="838200" y="4830764"/>
            <a:ext cx="1614209" cy="20636"/>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extLst>
      <p:ext uri="{BB962C8B-B14F-4D97-AF65-F5344CB8AC3E}">
        <p14:creationId xmlns:p14="http://schemas.microsoft.com/office/powerpoint/2010/main" val="4283774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9286-C2AD-8CA1-D41F-365B330B3DE1}"/>
              </a:ext>
            </a:extLst>
          </p:cNvPr>
          <p:cNvSpPr>
            <a:spLocks noGrp="1"/>
          </p:cNvSpPr>
          <p:nvPr>
            <p:ph type="title"/>
          </p:nvPr>
        </p:nvSpPr>
        <p:spPr>
          <a:xfrm>
            <a:off x="594360" y="1209086"/>
            <a:ext cx="3876848" cy="4064925"/>
          </a:xfrm>
        </p:spPr>
        <p:txBody>
          <a:bodyPr anchor="ctr">
            <a:normAutofit/>
          </a:bodyPr>
          <a:lstStyle/>
          <a:p>
            <a:r>
              <a:rPr lang="en-US" sz="3900" dirty="0"/>
              <a:t>Health &amp; Wellness Coaches help employees address workplace challenges</a:t>
            </a:r>
            <a:endParaRPr lang="en-CH" sz="3900" dirty="0"/>
          </a:p>
        </p:txBody>
      </p:sp>
      <p:graphicFrame>
        <p:nvGraphicFramePr>
          <p:cNvPr id="4" name="Content Placeholder 10">
            <a:extLst>
              <a:ext uri="{FF2B5EF4-FFF2-40B4-BE49-F238E27FC236}">
                <a16:creationId xmlns:a16="http://schemas.microsoft.com/office/drawing/2014/main" id="{F197F8E3-C247-EA4E-A6AF-FB1EE71358BC}"/>
              </a:ext>
            </a:extLst>
          </p:cNvPr>
          <p:cNvGraphicFramePr>
            <a:graphicFrameLocks/>
          </p:cNvGraphicFramePr>
          <p:nvPr>
            <p:extLst>
              <p:ext uri="{D42A27DB-BD31-4B8C-83A1-F6EECF244321}">
                <p14:modId xmlns:p14="http://schemas.microsoft.com/office/powerpoint/2010/main" val="1520250378"/>
              </p:ext>
            </p:extLst>
          </p:nvPr>
        </p:nvGraphicFramePr>
        <p:xfrm>
          <a:off x="5220716" y="393192"/>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gne">
            <a:extLst>
              <a:ext uri="{FF2B5EF4-FFF2-40B4-BE49-F238E27FC236}">
                <a16:creationId xmlns:a16="http://schemas.microsoft.com/office/drawing/2014/main" id="{3FB7D5B9-F30F-8798-4704-B913288060D1}"/>
              </a:ext>
            </a:extLst>
          </p:cNvPr>
          <p:cNvSpPr/>
          <p:nvPr/>
        </p:nvSpPr>
        <p:spPr>
          <a:xfrm>
            <a:off x="838200" y="5364164"/>
            <a:ext cx="1614209" cy="20636"/>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extLst>
      <p:ext uri="{BB962C8B-B14F-4D97-AF65-F5344CB8AC3E}">
        <p14:creationId xmlns:p14="http://schemas.microsoft.com/office/powerpoint/2010/main" val="205810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oman looking at cellphone">
            <a:extLst>
              <a:ext uri="{FF2B5EF4-FFF2-40B4-BE49-F238E27FC236}">
                <a16:creationId xmlns:a16="http://schemas.microsoft.com/office/drawing/2014/main" id="{80BEBB4D-3B73-3446-FF33-0221F18ED8B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6719" y="-1"/>
            <a:ext cx="11585281"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1036684" y="1152144"/>
            <a:ext cx="3953501" cy="3072393"/>
          </a:xfrm>
        </p:spPr>
        <p:txBody>
          <a:bodyPr vert="horz" lIns="91440" tIns="45720" rIns="91440" bIns="45720" rtlCol="0" anchor="ctr">
            <a:normAutofit/>
          </a:bodyPr>
          <a:lstStyle/>
          <a:p>
            <a:r>
              <a:rPr lang="en-US" sz="5400" dirty="0"/>
              <a:t>IV.</a:t>
            </a:r>
            <a:br>
              <a:rPr lang="en-US" sz="5400" dirty="0"/>
            </a:br>
            <a:r>
              <a:rPr lang="en-US" sz="5400" dirty="0"/>
              <a:t>State of the Practice</a:t>
            </a: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64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rtarboard with tassel and gown">
            <a:extLst>
              <a:ext uri="{FF2B5EF4-FFF2-40B4-BE49-F238E27FC236}">
                <a16:creationId xmlns:a16="http://schemas.microsoft.com/office/drawing/2014/main" id="{F00A2131-4F62-D858-E145-F4EAB85719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671" y="-1"/>
            <a:ext cx="11588329" cy="6857999"/>
          </a:xfrm>
          <a:prstGeom prst="rect">
            <a:avLst/>
          </a:prstGeom>
        </p:spPr>
      </p:pic>
      <p:sp>
        <p:nvSpPr>
          <p:cNvPr id="7"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F60C4-F0B2-8C27-7666-6F4E6701D9CD}"/>
              </a:ext>
            </a:extLst>
          </p:cNvPr>
          <p:cNvSpPr>
            <a:spLocks noGrp="1"/>
          </p:cNvSpPr>
          <p:nvPr>
            <p:ph type="title"/>
          </p:nvPr>
        </p:nvSpPr>
        <p:spPr>
          <a:xfrm>
            <a:off x="1166649" y="721805"/>
            <a:ext cx="3874686" cy="2147520"/>
          </a:xfrm>
        </p:spPr>
        <p:txBody>
          <a:bodyPr>
            <a:normAutofit/>
          </a:bodyPr>
          <a:lstStyle/>
          <a:p>
            <a:r>
              <a:rPr lang="en-CH" sz="4100" dirty="0"/>
              <a:t>Credentialing</a:t>
            </a:r>
          </a:p>
        </p:txBody>
      </p:sp>
      <p:sp>
        <p:nvSpPr>
          <p:cNvPr id="8"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1"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7E7448-B3FE-8B60-4E9D-1E925FFA90FC}"/>
              </a:ext>
            </a:extLst>
          </p:cNvPr>
          <p:cNvSpPr>
            <a:spLocks noGrp="1"/>
          </p:cNvSpPr>
          <p:nvPr>
            <p:ph idx="1"/>
          </p:nvPr>
        </p:nvSpPr>
        <p:spPr>
          <a:xfrm>
            <a:off x="1166649" y="2565401"/>
            <a:ext cx="4395951" cy="4000938"/>
          </a:xfrm>
        </p:spPr>
        <p:txBody>
          <a:bodyPr anchor="ctr">
            <a:normAutofit lnSpcReduction="10000"/>
          </a:bodyPr>
          <a:lstStyle/>
          <a:p>
            <a:pPr marL="0" indent="0">
              <a:buNone/>
            </a:pPr>
            <a:r>
              <a:rPr lang="en-US" sz="1600" dirty="0"/>
              <a:t>Health and Wellness Coaching is not credentialed or regulated globally</a:t>
            </a:r>
            <a:r>
              <a:rPr lang="en-CH" sz="1600" dirty="0"/>
              <a:t>. 3 m</a:t>
            </a:r>
            <a:r>
              <a:rPr lang="en-GB" sz="1600" dirty="0"/>
              <a:t>a</a:t>
            </a:r>
            <a:r>
              <a:rPr lang="en-CH" sz="1600" dirty="0"/>
              <a:t>in organizations</a:t>
            </a:r>
          </a:p>
          <a:p>
            <a:pPr marL="857250" lvl="1" indent="-400050">
              <a:buFont typeface="+mj-lt"/>
              <a:buAutoNum type="arabicPeriod"/>
            </a:pPr>
            <a:r>
              <a:rPr lang="en-CH" sz="1600" dirty="0"/>
              <a:t>N</a:t>
            </a:r>
            <a:r>
              <a:rPr lang="en-GB" sz="1600" dirty="0"/>
              <a:t>a</a:t>
            </a:r>
            <a:r>
              <a:rPr lang="en-CH" sz="1600" dirty="0"/>
              <a:t>tional Board of Health and Wellness Coaches (</a:t>
            </a:r>
            <a:r>
              <a:rPr lang="en-CH" sz="1600" b="1" dirty="0"/>
              <a:t>NBHWC-USA</a:t>
            </a:r>
            <a:r>
              <a:rPr lang="en-CH" sz="1600" dirty="0"/>
              <a:t>)</a:t>
            </a:r>
          </a:p>
          <a:p>
            <a:pPr marL="857250" lvl="1" indent="-400050">
              <a:buFont typeface="+mj-lt"/>
              <a:buAutoNum type="arabicPeriod"/>
            </a:pPr>
            <a:r>
              <a:rPr lang="en-CH" sz="1600" dirty="0"/>
              <a:t>UK Health Coaches Association (</a:t>
            </a:r>
            <a:r>
              <a:rPr lang="en-CH" sz="1600" b="1" dirty="0"/>
              <a:t>UKHCA</a:t>
            </a:r>
            <a:r>
              <a:rPr lang="en-CH" sz="1600" dirty="0"/>
              <a:t>)</a:t>
            </a:r>
          </a:p>
          <a:p>
            <a:pPr marL="857250" lvl="1" indent="-400050">
              <a:buFont typeface="+mj-lt"/>
              <a:buAutoNum type="arabicPeriod"/>
            </a:pPr>
            <a:r>
              <a:rPr lang="en-CH" sz="1600" dirty="0"/>
              <a:t>H</a:t>
            </a:r>
            <a:r>
              <a:rPr lang="en-GB" sz="1600" dirty="0"/>
              <a:t>e</a:t>
            </a:r>
            <a:r>
              <a:rPr lang="en-CH" sz="1600" dirty="0"/>
              <a:t>alth Coach Association of New Zealand/Australia (</a:t>
            </a:r>
            <a:r>
              <a:rPr lang="en-CH" sz="1600" b="1" dirty="0"/>
              <a:t>HCANZA</a:t>
            </a:r>
            <a:r>
              <a:rPr lang="en-CH" sz="1600" dirty="0"/>
              <a:t>)</a:t>
            </a:r>
          </a:p>
          <a:p>
            <a:pPr lvl="1"/>
            <a:endParaRPr lang="en-CH" sz="1600" dirty="0"/>
          </a:p>
          <a:p>
            <a:pPr marL="0" indent="0">
              <a:buNone/>
            </a:pPr>
            <a:r>
              <a:rPr lang="en-GB" sz="1800" i="1" dirty="0"/>
              <a:t>Employers are not demanding approved credentials as a matter of course. This is our opportunity to ensure that coaches hired are properly credentialed for the most positive and impactful outcomes.</a:t>
            </a:r>
            <a:endParaRPr lang="en-CH" sz="1800" i="1" dirty="0"/>
          </a:p>
        </p:txBody>
      </p:sp>
    </p:spTree>
    <p:extLst>
      <p:ext uri="{BB962C8B-B14F-4D97-AF65-F5344CB8AC3E}">
        <p14:creationId xmlns:p14="http://schemas.microsoft.com/office/powerpoint/2010/main" val="251674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82171-36C0-CD94-FD20-58649298DF19}"/>
              </a:ext>
            </a:extLst>
          </p:cNvPr>
          <p:cNvSpPr>
            <a:spLocks noGrp="1"/>
          </p:cNvSpPr>
          <p:nvPr>
            <p:ph type="title"/>
          </p:nvPr>
        </p:nvSpPr>
        <p:spPr>
          <a:xfrm>
            <a:off x="1166650" y="1332952"/>
            <a:ext cx="3926898" cy="3921176"/>
          </a:xfrm>
        </p:spPr>
        <p:txBody>
          <a:bodyPr anchor="ctr">
            <a:normAutofit/>
          </a:bodyPr>
          <a:lstStyle/>
          <a:p>
            <a:r>
              <a:rPr lang="en-CH" sz="5400" dirty="0">
                <a:solidFill>
                  <a:schemeClr val="tx1"/>
                </a:solidFill>
              </a:rPr>
              <a:t>Overview</a:t>
            </a:r>
          </a:p>
        </p:txBody>
      </p:sp>
      <p:grpSp>
        <p:nvGrpSpPr>
          <p:cNvPr id="24" name="Group 23">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5"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BD344D83-964A-9D85-3A02-FC5B5275D5D3}"/>
              </a:ext>
            </a:extLst>
          </p:cNvPr>
          <p:cNvSpPr>
            <a:spLocks noGrp="1"/>
          </p:cNvSpPr>
          <p:nvPr>
            <p:ph type="sldNum" sz="quarter" idx="12"/>
          </p:nvPr>
        </p:nvSpPr>
        <p:spPr>
          <a:xfrm>
            <a:off x="73152" y="3379979"/>
            <a:ext cx="457200" cy="365125"/>
          </a:xfrm>
        </p:spPr>
        <p:txBody>
          <a:bodyPr>
            <a:normAutofit/>
          </a:bodyPr>
          <a:lstStyle/>
          <a:p>
            <a:pPr>
              <a:spcAft>
                <a:spcPts val="600"/>
              </a:spcAft>
            </a:pPr>
            <a:fld id="{7402FB9A-7153-4941-9EAE-0368B7633D4F}" type="slidenum">
              <a:rPr lang="en-US">
                <a:solidFill>
                  <a:srgbClr val="FFFFFF"/>
                </a:solidFill>
              </a:rPr>
              <a:pPr>
                <a:spcAft>
                  <a:spcPts val="600"/>
                </a:spcAft>
              </a:pPr>
              <a:t>2</a:t>
            </a:fld>
            <a:endParaRPr lang="en-US">
              <a:solidFill>
                <a:srgbClr val="FFFFFF"/>
              </a:solidFill>
            </a:endParaRPr>
          </a:p>
        </p:txBody>
      </p:sp>
      <p:sp>
        <p:nvSpPr>
          <p:cNvPr id="11" name="Content Placeholder 10">
            <a:extLst>
              <a:ext uri="{FF2B5EF4-FFF2-40B4-BE49-F238E27FC236}">
                <a16:creationId xmlns:a16="http://schemas.microsoft.com/office/drawing/2014/main" id="{D13A2DCE-6DA0-B03A-9AFE-F0E58899AFC8}"/>
              </a:ext>
            </a:extLst>
          </p:cNvPr>
          <p:cNvSpPr>
            <a:spLocks noGrp="1"/>
          </p:cNvSpPr>
          <p:nvPr>
            <p:ph idx="1"/>
          </p:nvPr>
        </p:nvSpPr>
        <p:spPr>
          <a:xfrm>
            <a:off x="5831017" y="73152"/>
            <a:ext cx="6118175" cy="6607047"/>
          </a:xfrm>
        </p:spPr>
        <p:txBody>
          <a:bodyPr anchor="ctr">
            <a:noAutofit/>
          </a:bodyPr>
          <a:lstStyle/>
          <a:p>
            <a:pPr marL="342900" lvl="0" indent="-342900">
              <a:buFont typeface="+mj-lt"/>
              <a:buAutoNum type="romanUcPeriod"/>
              <a:tabLst>
                <a:tab pos="457200" algn="l"/>
              </a:tabLst>
            </a:pPr>
            <a:r>
              <a:rPr lang="en-US" sz="1600" dirty="0"/>
              <a:t>Global Context </a:t>
            </a:r>
            <a:endParaRPr lang="en-CH" sz="1600" dirty="0"/>
          </a:p>
          <a:p>
            <a:pPr marL="342900" lvl="0" indent="-342900">
              <a:buFont typeface="+mj-lt"/>
              <a:buAutoNum type="romanUcPeriod"/>
              <a:tabLst>
                <a:tab pos="457200" algn="l"/>
              </a:tabLst>
            </a:pPr>
            <a:r>
              <a:rPr lang="en-US" sz="1600" dirty="0"/>
              <a:t>Definition of Workplace Health &amp; Well-being</a:t>
            </a:r>
            <a:endParaRPr lang="en-CH" sz="1600" dirty="0"/>
          </a:p>
          <a:p>
            <a:pPr marL="342900" lvl="0" indent="-342900">
              <a:buFont typeface="+mj-lt"/>
              <a:buAutoNum type="romanUcPeriod"/>
              <a:tabLst>
                <a:tab pos="457200" algn="l"/>
              </a:tabLst>
            </a:pPr>
            <a:r>
              <a:rPr lang="en-US" sz="1600" dirty="0"/>
              <a:t>Definition &amp; Uniqueness of Workplace Health &amp; Wellness Coaching</a:t>
            </a:r>
            <a:endParaRPr lang="en-CH" sz="1600" dirty="0"/>
          </a:p>
          <a:p>
            <a:pPr marL="342900" lvl="0" indent="-342900">
              <a:buFont typeface="+mj-lt"/>
              <a:buAutoNum type="romanUcPeriod"/>
              <a:tabLst>
                <a:tab pos="457200" algn="l"/>
              </a:tabLst>
            </a:pPr>
            <a:r>
              <a:rPr lang="en-US" sz="1600" dirty="0"/>
              <a:t>State of the Practice &amp; Case Studies</a:t>
            </a:r>
          </a:p>
          <a:p>
            <a:pPr marL="342900" lvl="0" indent="-342900">
              <a:buFont typeface="+mj-lt"/>
              <a:buAutoNum type="romanUcPeriod"/>
              <a:tabLst>
                <a:tab pos="457200" algn="l"/>
              </a:tabLst>
            </a:pPr>
            <a:r>
              <a:rPr lang="en-US" sz="1600" dirty="0">
                <a:solidFill>
                  <a:srgbClr val="FFFFFF"/>
                </a:solidFill>
                <a:effectLst/>
              </a:rPr>
              <a:t>State of the Practice</a:t>
            </a:r>
            <a:endParaRPr lang="en-CH" sz="1600" dirty="0">
              <a:solidFill>
                <a:srgbClr val="FFFFFF"/>
              </a:solidFill>
              <a:effectLst/>
            </a:endParaRPr>
          </a:p>
          <a:p>
            <a:pPr marL="342900" lvl="0" indent="-342900">
              <a:buFont typeface="+mj-lt"/>
              <a:buAutoNum type="romanUcPeriod"/>
              <a:tabLst>
                <a:tab pos="457200" algn="l"/>
              </a:tabLst>
            </a:pPr>
            <a:r>
              <a:rPr lang="en-US" sz="1600">
                <a:solidFill>
                  <a:srgbClr val="FFFFFF"/>
                </a:solidFill>
                <a:effectLst/>
              </a:rPr>
              <a:t>Profiles: </a:t>
            </a:r>
            <a:r>
              <a:rPr lang="en-US" sz="1600" dirty="0">
                <a:solidFill>
                  <a:srgbClr val="FFFFFF"/>
                </a:solidFill>
                <a:effectLst/>
              </a:rPr>
              <a:t>Global Leaders Workplace Health &amp; Wellness Coach Providers</a:t>
            </a:r>
            <a:endParaRPr lang="en-CH" sz="1600" dirty="0">
              <a:solidFill>
                <a:srgbClr val="FFFFFF"/>
              </a:solidFill>
              <a:effectLst/>
            </a:endParaRPr>
          </a:p>
          <a:p>
            <a:pPr marL="342900" lvl="0" indent="-342900">
              <a:buFont typeface="+mj-lt"/>
              <a:buAutoNum type="romanUcPeriod"/>
              <a:tabLst>
                <a:tab pos="457200" algn="l"/>
              </a:tabLst>
            </a:pPr>
            <a:r>
              <a:rPr lang="en-US" sz="1600" dirty="0">
                <a:solidFill>
                  <a:srgbClr val="FFFFFF"/>
                </a:solidFill>
                <a:effectLst/>
              </a:rPr>
              <a:t>Health &amp; Wellness Coaching in the Workplace Well-being Context</a:t>
            </a:r>
            <a:endParaRPr lang="en-CH" sz="1600" dirty="0">
              <a:solidFill>
                <a:srgbClr val="FFFFFF"/>
              </a:solidFill>
              <a:effectLst/>
            </a:endParaRPr>
          </a:p>
          <a:p>
            <a:pPr marL="342900" lvl="0" indent="-342900">
              <a:buFont typeface="+mj-lt"/>
              <a:buAutoNum type="romanUcPeriod"/>
              <a:tabLst>
                <a:tab pos="457200" algn="l"/>
              </a:tabLst>
            </a:pPr>
            <a:r>
              <a:rPr lang="en-US" sz="1600" dirty="0">
                <a:solidFill>
                  <a:srgbClr val="FFFFFF"/>
                </a:solidFill>
                <a:effectLst/>
              </a:rPr>
              <a:t>Getting Started</a:t>
            </a:r>
            <a:endParaRPr lang="en-CH" sz="1600" dirty="0">
              <a:solidFill>
                <a:srgbClr val="FFFFFF"/>
              </a:solidFill>
              <a:effectLst/>
            </a:endParaRPr>
          </a:p>
          <a:p>
            <a:pPr marL="342900" lvl="0" indent="-342900">
              <a:buFont typeface="+mj-lt"/>
              <a:buAutoNum type="romanUcPeriod"/>
              <a:tabLst>
                <a:tab pos="457200" algn="l"/>
              </a:tabLst>
            </a:pPr>
            <a:r>
              <a:rPr lang="en-US" sz="1600" dirty="0">
                <a:solidFill>
                  <a:srgbClr val="FFFFFF"/>
                </a:solidFill>
                <a:effectLst/>
              </a:rPr>
              <a:t>Global Development of Workplace Health &amp; Wellness Coaching: Case Studies</a:t>
            </a:r>
            <a:endParaRPr lang="en-CH" sz="1600" dirty="0">
              <a:solidFill>
                <a:srgbClr val="FFFFFF"/>
              </a:solidFill>
              <a:effectLst/>
            </a:endParaRPr>
          </a:p>
          <a:p>
            <a:pPr marL="742950" lvl="1" indent="-285750">
              <a:buFont typeface="+mj-lt"/>
              <a:buAutoNum type="romanLcPeriod"/>
              <a:tabLst>
                <a:tab pos="914400" algn="l"/>
              </a:tabLst>
            </a:pPr>
            <a:r>
              <a:rPr lang="en-US" sz="1600" dirty="0">
                <a:solidFill>
                  <a:srgbClr val="FFFFFF"/>
                </a:solidFill>
                <a:effectLst/>
              </a:rPr>
              <a:t>Global</a:t>
            </a:r>
            <a:endParaRPr lang="en-CH" sz="1600" dirty="0">
              <a:solidFill>
                <a:srgbClr val="FFFFFF"/>
              </a:solidFill>
              <a:effectLst/>
            </a:endParaRPr>
          </a:p>
          <a:p>
            <a:pPr marL="1143000" lvl="2" indent="-228600">
              <a:buFont typeface="+mj-lt"/>
              <a:buAutoNum type="romanUcPeriod"/>
              <a:tabLst>
                <a:tab pos="1371600" algn="l"/>
              </a:tabLst>
            </a:pPr>
            <a:r>
              <a:rPr lang="en-US" sz="1600" dirty="0">
                <a:solidFill>
                  <a:srgbClr val="FFFFFF"/>
                </a:solidFill>
                <a:effectLst/>
              </a:rPr>
              <a:t>Case Study: Pandora </a:t>
            </a:r>
          </a:p>
          <a:p>
            <a:pPr marL="1143000" lvl="2" indent="-228600">
              <a:buFont typeface="+mj-lt"/>
              <a:buAutoNum type="romanUcPeriod"/>
              <a:tabLst>
                <a:tab pos="1371600" algn="l"/>
              </a:tabLst>
            </a:pPr>
            <a:r>
              <a:rPr lang="en-US" sz="1600" dirty="0">
                <a:solidFill>
                  <a:srgbClr val="FFFFFF"/>
                </a:solidFill>
                <a:effectLst/>
              </a:rPr>
              <a:t>Case Study: lululemon </a:t>
            </a:r>
            <a:endParaRPr lang="fr-CH" sz="1600" dirty="0">
              <a:solidFill>
                <a:srgbClr val="FFFFFF"/>
              </a:solidFill>
              <a:effectLst/>
            </a:endParaRPr>
          </a:p>
          <a:p>
            <a:pPr lvl="2">
              <a:buFont typeface="+mj-lt"/>
              <a:buAutoNum type="romanUcPeriod"/>
              <a:tabLst>
                <a:tab pos="1371600" algn="l"/>
              </a:tabLst>
            </a:pPr>
            <a:r>
              <a:rPr lang="en-US" sz="1600" dirty="0">
                <a:solidFill>
                  <a:srgbClr val="FFFFFF"/>
                </a:solidFill>
                <a:effectLst/>
              </a:rPr>
              <a:t>Case Study: Prudential Assurance Company </a:t>
            </a:r>
            <a:endParaRPr lang="en-US" sz="1600" dirty="0">
              <a:solidFill>
                <a:srgbClr val="FFFFFF"/>
              </a:solidFill>
            </a:endParaRPr>
          </a:p>
          <a:p>
            <a:pPr lvl="1">
              <a:buFont typeface="+mj-lt"/>
              <a:buAutoNum type="romanLcPeriod"/>
              <a:tabLst>
                <a:tab pos="1371600" algn="l"/>
              </a:tabLst>
            </a:pPr>
            <a:r>
              <a:rPr lang="en-US" sz="1600" dirty="0">
                <a:solidFill>
                  <a:srgbClr val="FFFFFF"/>
                </a:solidFill>
                <a:effectLst/>
              </a:rPr>
              <a:t>Regional (USA)</a:t>
            </a:r>
            <a:endParaRPr lang="en-CH" sz="1600" dirty="0">
              <a:solidFill>
                <a:srgbClr val="FFFFFF"/>
              </a:solidFill>
              <a:effectLst/>
            </a:endParaRPr>
          </a:p>
          <a:p>
            <a:pPr lvl="2">
              <a:buFont typeface="+mj-lt"/>
              <a:buAutoNum type="romanLcPeriod"/>
              <a:tabLst>
                <a:tab pos="1371600" algn="l"/>
              </a:tabLst>
            </a:pPr>
            <a:r>
              <a:rPr lang="en-US" sz="1600" dirty="0">
                <a:solidFill>
                  <a:srgbClr val="FFFFFF"/>
                </a:solidFill>
                <a:effectLst/>
              </a:rPr>
              <a:t>Case Study: Massachusetts General Healthcare System </a:t>
            </a:r>
            <a:endParaRPr lang="en-CH" sz="1600" dirty="0">
              <a:solidFill>
                <a:srgbClr val="FFFFFF"/>
              </a:solidFill>
              <a:effectLst/>
            </a:endParaRPr>
          </a:p>
          <a:p>
            <a:pPr marL="342900" lvl="0" indent="-342900">
              <a:buFont typeface="+mj-lt"/>
              <a:buAutoNum type="romanUcPeriod"/>
              <a:tabLst>
                <a:tab pos="457200" algn="l"/>
              </a:tabLst>
            </a:pPr>
            <a:r>
              <a:rPr lang="en-US" sz="1600" dirty="0">
                <a:solidFill>
                  <a:srgbClr val="FFFFFF"/>
                </a:solidFill>
                <a:effectLst/>
              </a:rPr>
              <a:t>Conclusions &amp; Moving Forward</a:t>
            </a:r>
            <a:endParaRPr lang="en-US" sz="1600" dirty="0"/>
          </a:p>
        </p:txBody>
      </p:sp>
      <p:pic>
        <p:nvPicPr>
          <p:cNvPr id="3" name="logo.png" descr="logo.png">
            <a:extLst>
              <a:ext uri="{FF2B5EF4-FFF2-40B4-BE49-F238E27FC236}">
                <a16:creationId xmlns:a16="http://schemas.microsoft.com/office/drawing/2014/main" id="{F3483D61-717D-98A6-0FDD-1D6AD0B75BC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2677" y="633280"/>
            <a:ext cx="4539291" cy="1044927"/>
          </a:xfrm>
          <a:prstGeom prst="rect">
            <a:avLst/>
          </a:prstGeom>
          <a:ln w="12700">
            <a:miter lim="400000"/>
          </a:ln>
        </p:spPr>
      </p:pic>
    </p:spTree>
    <p:extLst>
      <p:ext uri="{BB962C8B-B14F-4D97-AF65-F5344CB8AC3E}">
        <p14:creationId xmlns:p14="http://schemas.microsoft.com/office/powerpoint/2010/main" val="186118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5FD1-F532-A52B-60A2-9B76D6B27466}"/>
              </a:ext>
            </a:extLst>
          </p:cNvPr>
          <p:cNvSpPr>
            <a:spLocks noGrp="1"/>
          </p:cNvSpPr>
          <p:nvPr>
            <p:ph type="title"/>
          </p:nvPr>
        </p:nvSpPr>
        <p:spPr>
          <a:xfrm>
            <a:off x="838200" y="365125"/>
            <a:ext cx="10515600" cy="1635125"/>
          </a:xfrm>
        </p:spPr>
        <p:txBody>
          <a:bodyPr>
            <a:normAutofit fontScale="90000"/>
          </a:bodyPr>
          <a:lstStyle/>
          <a:p>
            <a:pPr algn="ctr"/>
            <a:br>
              <a:rPr lang="en-GB" dirty="0"/>
            </a:br>
            <a:br>
              <a:rPr lang="en-GB" dirty="0"/>
            </a:br>
            <a:r>
              <a:rPr lang="en-GB" dirty="0"/>
              <a:t>Technology accelerating and scaling the profession globally to meet demand: Industry Leader Profiles</a:t>
            </a:r>
            <a:br>
              <a:rPr lang="en-GB" dirty="0"/>
            </a:br>
            <a:br>
              <a:rPr lang="en-GB" dirty="0"/>
            </a:br>
            <a:endParaRPr lang="en-CH" dirty="0"/>
          </a:p>
        </p:txBody>
      </p:sp>
      <p:graphicFrame>
        <p:nvGraphicFramePr>
          <p:cNvPr id="7" name="Content Placeholder 2">
            <a:extLst>
              <a:ext uri="{FF2B5EF4-FFF2-40B4-BE49-F238E27FC236}">
                <a16:creationId xmlns:a16="http://schemas.microsoft.com/office/drawing/2014/main" id="{1BF25BC7-3A77-90ED-0D18-B7E30AE1903B}"/>
              </a:ext>
            </a:extLst>
          </p:cNvPr>
          <p:cNvGraphicFramePr>
            <a:graphicFrameLocks noGrp="1"/>
          </p:cNvGraphicFramePr>
          <p:nvPr>
            <p:ph idx="1"/>
            <p:extLst>
              <p:ext uri="{D42A27DB-BD31-4B8C-83A1-F6EECF244321}">
                <p14:modId xmlns:p14="http://schemas.microsoft.com/office/powerpoint/2010/main" val="1777541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50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text, clipart&#10;&#10;Description automatically generated">
            <a:extLst>
              <a:ext uri="{FF2B5EF4-FFF2-40B4-BE49-F238E27FC236}">
                <a16:creationId xmlns:a16="http://schemas.microsoft.com/office/drawing/2014/main" id="{E0EE408F-CBA6-1B49-FD7C-7CBFB85292AA}"/>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43467" y="1997710"/>
            <a:ext cx="10905066" cy="2862579"/>
          </a:xfrm>
          <a:prstGeom prst="rect">
            <a:avLst/>
          </a:prstGeom>
        </p:spPr>
      </p:pic>
    </p:spTree>
    <p:extLst>
      <p:ext uri="{BB962C8B-B14F-4D97-AF65-F5344CB8AC3E}">
        <p14:creationId xmlns:p14="http://schemas.microsoft.com/office/powerpoint/2010/main" val="115330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E743A58-739C-0700-95DB-907C52EE23E7}"/>
              </a:ext>
            </a:extLst>
          </p:cNvPr>
          <p:cNvSpPr>
            <a:spLocks noGrp="1"/>
          </p:cNvSpPr>
          <p:nvPr>
            <p:ph type="title"/>
          </p:nvPr>
        </p:nvSpPr>
        <p:spPr>
          <a:xfrm>
            <a:off x="1166650" y="1332952"/>
            <a:ext cx="3926898" cy="3921176"/>
          </a:xfrm>
        </p:spPr>
        <p:txBody>
          <a:bodyPr anchor="ctr">
            <a:normAutofit/>
          </a:bodyPr>
          <a:lstStyle/>
          <a:p>
            <a:r>
              <a:rPr lang="en-CH" sz="5400" dirty="0">
                <a:solidFill>
                  <a:schemeClr val="tx1"/>
                </a:solidFill>
              </a:rPr>
              <a:t>Workplace Options Profile</a:t>
            </a:r>
          </a:p>
        </p:txBody>
      </p:sp>
      <p:grpSp>
        <p:nvGrpSpPr>
          <p:cNvPr id="27" name="Group 2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7">
            <a:extLst>
              <a:ext uri="{FF2B5EF4-FFF2-40B4-BE49-F238E27FC236}">
                <a16:creationId xmlns:a16="http://schemas.microsoft.com/office/drawing/2014/main" id="{68DCC6C7-B10E-981D-FAD3-24EA011D9D1D}"/>
              </a:ext>
            </a:extLst>
          </p:cNvPr>
          <p:cNvSpPr>
            <a:spLocks noGrp="1"/>
          </p:cNvSpPr>
          <p:nvPr>
            <p:ph idx="1"/>
          </p:nvPr>
        </p:nvSpPr>
        <p:spPr>
          <a:xfrm>
            <a:off x="6096000" y="246888"/>
            <a:ext cx="5905500" cy="6458711"/>
          </a:xfrm>
        </p:spPr>
        <p:txBody>
          <a:bodyPr anchor="ctr">
            <a:noAutofit/>
          </a:bodyPr>
          <a:lstStyle/>
          <a:p>
            <a:r>
              <a:rPr lang="en-AU" sz="1600" dirty="0">
                <a:solidFill>
                  <a:schemeClr val="tx1"/>
                </a:solidFill>
                <a:effectLst/>
              </a:rPr>
              <a:t>Since 1982, high-quality care digitally and in person to more than 75 million people across 116,000 organizations in more than 200 countries and territories</a:t>
            </a:r>
          </a:p>
          <a:p>
            <a:pPr marL="800100" lvl="1" indent="-342900">
              <a:buFont typeface="Symbol" pitchFamily="2" charset="2"/>
              <a:buChar char=""/>
            </a:pPr>
            <a:r>
              <a:rPr lang="en-AU" sz="1600" dirty="0">
                <a:solidFill>
                  <a:srgbClr val="000000"/>
                </a:solidFill>
                <a:effectLst/>
              </a:rPr>
              <a:t>United States 58%</a:t>
            </a:r>
            <a:endParaRPr lang="en-CH" sz="1600" dirty="0">
              <a:effectLst/>
            </a:endParaRPr>
          </a:p>
          <a:p>
            <a:pPr marL="800100" lvl="1" indent="-342900">
              <a:buFont typeface="Symbol" pitchFamily="2" charset="2"/>
              <a:buChar char=""/>
            </a:pPr>
            <a:r>
              <a:rPr lang="en-AU" sz="1600" dirty="0">
                <a:solidFill>
                  <a:srgbClr val="000000"/>
                </a:solidFill>
                <a:effectLst/>
              </a:rPr>
              <a:t>United Kingdom 17%</a:t>
            </a:r>
            <a:endParaRPr lang="en-CH" sz="1600" dirty="0">
              <a:effectLst/>
            </a:endParaRPr>
          </a:p>
          <a:p>
            <a:pPr marL="800100" lvl="1" indent="-342900">
              <a:buFont typeface="Symbol" pitchFamily="2" charset="2"/>
              <a:buChar char=""/>
            </a:pPr>
            <a:r>
              <a:rPr lang="en-AU" sz="1600" dirty="0">
                <a:solidFill>
                  <a:srgbClr val="000000"/>
                </a:solidFill>
                <a:effectLst/>
              </a:rPr>
              <a:t>Netherlands &amp; Belgium 5%</a:t>
            </a:r>
            <a:endParaRPr lang="en-CH" sz="1600" dirty="0">
              <a:effectLst/>
            </a:endParaRPr>
          </a:p>
          <a:p>
            <a:pPr marL="800100" lvl="1" indent="-342900">
              <a:buFont typeface="Symbol" pitchFamily="2" charset="2"/>
              <a:buChar char=""/>
            </a:pPr>
            <a:r>
              <a:rPr lang="en-AU" sz="1600" dirty="0">
                <a:solidFill>
                  <a:srgbClr val="000000"/>
                </a:solidFill>
                <a:effectLst/>
              </a:rPr>
              <a:t>Canada 4%</a:t>
            </a:r>
            <a:endParaRPr lang="en-CH" sz="1600" dirty="0">
              <a:effectLst/>
            </a:endParaRPr>
          </a:p>
          <a:p>
            <a:pPr marL="800100" lvl="1" indent="-342900">
              <a:buFont typeface="Symbol" pitchFamily="2" charset="2"/>
              <a:buChar char=""/>
            </a:pPr>
            <a:r>
              <a:rPr lang="en-AU" sz="1600" dirty="0">
                <a:solidFill>
                  <a:srgbClr val="000000"/>
                </a:solidFill>
                <a:effectLst/>
              </a:rPr>
              <a:t>China &amp; India 4%</a:t>
            </a:r>
            <a:endParaRPr lang="en-CH" sz="1600" dirty="0">
              <a:effectLst/>
            </a:endParaRPr>
          </a:p>
          <a:p>
            <a:pPr marL="800100" lvl="1" indent="-342900">
              <a:buFont typeface="Symbol" pitchFamily="2" charset="2"/>
              <a:buChar char=""/>
            </a:pPr>
            <a:r>
              <a:rPr lang="en-US" sz="1600" dirty="0">
                <a:solidFill>
                  <a:srgbClr val="000000"/>
                </a:solidFill>
              </a:rPr>
              <a:t>Other</a:t>
            </a:r>
            <a:r>
              <a:rPr lang="en-AU" sz="1600" dirty="0">
                <a:solidFill>
                  <a:srgbClr val="000000"/>
                </a:solidFill>
                <a:effectLst/>
              </a:rPr>
              <a:t> countries 12%</a:t>
            </a:r>
          </a:p>
          <a:p>
            <a:pPr marL="342900" lvl="0" indent="-342900">
              <a:buFont typeface="Symbol" pitchFamily="2" charset="2"/>
              <a:buChar char=""/>
            </a:pPr>
            <a:r>
              <a:rPr lang="en-AU" sz="1600" dirty="0">
                <a:solidFill>
                  <a:schemeClr val="tx1"/>
                </a:solidFill>
              </a:rPr>
              <a:t>100 professionally trained corporate health and wellness coaches</a:t>
            </a:r>
          </a:p>
          <a:p>
            <a:pPr marL="342900" lvl="0" indent="-342900">
              <a:buFont typeface="Symbol" pitchFamily="2" charset="2"/>
              <a:buChar char=""/>
            </a:pPr>
            <a:r>
              <a:rPr lang="en-AU" sz="1600" dirty="0">
                <a:solidFill>
                  <a:srgbClr val="000000"/>
                </a:solidFill>
                <a:effectLst/>
              </a:rPr>
              <a:t>In 2022 </a:t>
            </a:r>
            <a:r>
              <a:rPr lang="en-US" sz="1600" dirty="0">
                <a:solidFill>
                  <a:srgbClr val="000000"/>
                </a:solidFill>
                <a:effectLst/>
              </a:rPr>
              <a:t>WPO</a:t>
            </a:r>
            <a:r>
              <a:rPr lang="en-AU" sz="1600" dirty="0">
                <a:solidFill>
                  <a:srgbClr val="000000"/>
                </a:solidFill>
                <a:effectLst/>
              </a:rPr>
              <a:t> provided 13,890 coaching/wellness sessions to clients </a:t>
            </a:r>
            <a:endParaRPr lang="en-AU" sz="1600" dirty="0">
              <a:solidFill>
                <a:schemeClr val="tx1"/>
              </a:solidFill>
            </a:endParaRPr>
          </a:p>
          <a:p>
            <a:pPr marL="342900" lvl="0" indent="-342900">
              <a:buFont typeface="Symbol" pitchFamily="2" charset="2"/>
              <a:buChar char=""/>
            </a:pPr>
            <a:r>
              <a:rPr lang="en-AU" sz="1600" dirty="0">
                <a:solidFill>
                  <a:schemeClr val="tx1"/>
                </a:solidFill>
              </a:rPr>
              <a:t>Training (ICF-NBHWC)</a:t>
            </a:r>
          </a:p>
          <a:p>
            <a:pPr marL="342900" lvl="0" indent="-342900">
              <a:buFont typeface="Symbol" pitchFamily="2" charset="2"/>
              <a:buChar char=""/>
            </a:pPr>
            <a:r>
              <a:rPr lang="en-US" sz="1600" dirty="0">
                <a:solidFill>
                  <a:schemeClr val="tx1"/>
                </a:solidFill>
                <a:effectLst/>
              </a:rPr>
              <a:t>70% telephonic 30% video</a:t>
            </a:r>
          </a:p>
          <a:p>
            <a:pPr marL="342900" lvl="0" indent="-342900">
              <a:buFont typeface="Symbol" pitchFamily="2" charset="2"/>
              <a:buChar char=""/>
            </a:pPr>
            <a:r>
              <a:rPr lang="en-US" sz="1600" dirty="0">
                <a:solidFill>
                  <a:schemeClr val="tx1"/>
                </a:solidFill>
              </a:rPr>
              <a:t>20-minute sessions x 6, renewable, paid by employers</a:t>
            </a:r>
          </a:p>
          <a:p>
            <a:pPr marL="342900" lvl="0" indent="-342900">
              <a:buFont typeface="Symbol" pitchFamily="2" charset="2"/>
              <a:buChar char=""/>
            </a:pPr>
            <a:r>
              <a:rPr lang="en-US" sz="1600" dirty="0">
                <a:solidFill>
                  <a:schemeClr val="tx1"/>
                </a:solidFill>
                <a:effectLst/>
              </a:rPr>
              <a:t>Local language</a:t>
            </a:r>
          </a:p>
          <a:p>
            <a:pPr marL="342900" lvl="0" indent="-342900">
              <a:buFont typeface="Symbol" pitchFamily="2" charset="2"/>
              <a:buChar char=""/>
            </a:pPr>
            <a:r>
              <a:rPr lang="en-US" sz="1600" dirty="0">
                <a:solidFill>
                  <a:schemeClr val="tx1"/>
                </a:solidFill>
                <a:effectLst/>
              </a:rPr>
              <a:t>Weight management, Nutrition, Tobacco cessation, Physical activity, Lactation, Mindfulness, Stress, lifestyle improvement, Work-life balance (and life coaching)</a:t>
            </a:r>
            <a:endParaRPr lang="en-CH" sz="1600" dirty="0">
              <a:solidFill>
                <a:schemeClr val="tx1"/>
              </a:solidFill>
            </a:endParaRPr>
          </a:p>
        </p:txBody>
      </p:sp>
    </p:spTree>
    <p:extLst>
      <p:ext uri="{BB962C8B-B14F-4D97-AF65-F5344CB8AC3E}">
        <p14:creationId xmlns:p14="http://schemas.microsoft.com/office/powerpoint/2010/main" val="346137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5" name="Straight Connector 1032">
            <a:extLst>
              <a:ext uri="{FF2B5EF4-FFF2-40B4-BE49-F238E27FC236}">
                <a16:creationId xmlns:a16="http://schemas.microsoft.com/office/drawing/2014/main" id="{645863A0-0EBC-4C9B-958B-06AD3E75BB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1807" y="2056720"/>
            <a:ext cx="94730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The Most Comprehensive Coaching Platform | BetterUp">
            <a:extLst>
              <a:ext uri="{FF2B5EF4-FFF2-40B4-BE49-F238E27FC236}">
                <a16:creationId xmlns:a16="http://schemas.microsoft.com/office/drawing/2014/main" id="{1E35E76C-F825-F745-5CCE-479182DB53E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516693" y="2565069"/>
            <a:ext cx="9603274" cy="172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74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E743A58-739C-0700-95DB-907C52EE23E7}"/>
              </a:ext>
            </a:extLst>
          </p:cNvPr>
          <p:cNvSpPr>
            <a:spLocks noGrp="1"/>
          </p:cNvSpPr>
          <p:nvPr>
            <p:ph type="title"/>
          </p:nvPr>
        </p:nvSpPr>
        <p:spPr>
          <a:xfrm>
            <a:off x="1166650" y="1332952"/>
            <a:ext cx="3926898" cy="3921176"/>
          </a:xfrm>
        </p:spPr>
        <p:txBody>
          <a:bodyPr anchor="ctr">
            <a:normAutofit/>
          </a:bodyPr>
          <a:lstStyle/>
          <a:p>
            <a:r>
              <a:rPr lang="en-CH" sz="5400" dirty="0">
                <a:solidFill>
                  <a:schemeClr val="tx1"/>
                </a:solidFill>
              </a:rPr>
              <a:t>BetterUp Profile</a:t>
            </a:r>
          </a:p>
        </p:txBody>
      </p:sp>
      <p:grpSp>
        <p:nvGrpSpPr>
          <p:cNvPr id="27" name="Group 2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Content Placeholder 7">
            <a:extLst>
              <a:ext uri="{FF2B5EF4-FFF2-40B4-BE49-F238E27FC236}">
                <a16:creationId xmlns:a16="http://schemas.microsoft.com/office/drawing/2014/main" id="{68DCC6C7-B10E-981D-FAD3-24EA011D9D1D}"/>
              </a:ext>
            </a:extLst>
          </p:cNvPr>
          <p:cNvSpPr>
            <a:spLocks noGrp="1"/>
          </p:cNvSpPr>
          <p:nvPr>
            <p:ph idx="1"/>
          </p:nvPr>
        </p:nvSpPr>
        <p:spPr>
          <a:xfrm>
            <a:off x="6096000" y="246888"/>
            <a:ext cx="5905500" cy="6458711"/>
          </a:xfrm>
        </p:spPr>
        <p:txBody>
          <a:bodyPr anchor="ctr">
            <a:noAutofit/>
          </a:bodyPr>
          <a:lstStyle/>
          <a:p>
            <a:r>
              <a:rPr lang="en-GB" sz="2400" b="0" i="0" dirty="0">
                <a:solidFill>
                  <a:srgbClr val="000000"/>
                </a:solidFill>
                <a:effectLst/>
                <a:latin typeface="Sohne"/>
              </a:rPr>
              <a:t>Since 2013 pioneering growth for the Whole Person™</a:t>
            </a:r>
            <a:br>
              <a:rPr lang="en-GB" sz="2400" b="0" i="0" dirty="0">
                <a:solidFill>
                  <a:srgbClr val="202124"/>
                </a:solidFill>
                <a:effectLst/>
                <a:latin typeface="arial" panose="020B0604020202020204" pitchFamily="34" charset="0"/>
              </a:rPr>
            </a:br>
            <a:endParaRPr lang="en-GB" sz="2400" b="0" i="0" dirty="0">
              <a:solidFill>
                <a:srgbClr val="202124"/>
              </a:solidFill>
              <a:effectLst/>
              <a:latin typeface="arial" panose="020B0604020202020204" pitchFamily="34" charset="0"/>
            </a:endParaRPr>
          </a:p>
          <a:p>
            <a:pPr algn="l"/>
            <a:r>
              <a:rPr lang="en-GB" sz="2400" b="0" i="0" dirty="0" err="1">
                <a:solidFill>
                  <a:srgbClr val="202124"/>
                </a:solidFill>
                <a:effectLst/>
                <a:latin typeface="arial" panose="020B0604020202020204" pitchFamily="34" charset="0"/>
              </a:rPr>
              <a:t>BetterUp</a:t>
            </a:r>
            <a:r>
              <a:rPr lang="en-GB" sz="2400" b="0" i="0" dirty="0">
                <a:solidFill>
                  <a:srgbClr val="202124"/>
                </a:solidFill>
                <a:effectLst/>
                <a:latin typeface="arial" panose="020B0604020202020204" pitchFamily="34" charset="0"/>
              </a:rPr>
              <a:t> is the inventor of </a:t>
            </a:r>
            <a:r>
              <a:rPr lang="en-GB" sz="2400" b="1" i="0" dirty="0">
                <a:solidFill>
                  <a:srgbClr val="202124"/>
                </a:solidFill>
                <a:effectLst/>
                <a:latin typeface="arial" panose="020B0604020202020204" pitchFamily="34" charset="0"/>
              </a:rPr>
              <a:t>virtual coaching and the largest mental health and coaching </a:t>
            </a:r>
            <a:r>
              <a:rPr lang="en-GB" sz="2400" b="1" i="0" dirty="0" err="1">
                <a:solidFill>
                  <a:srgbClr val="202124"/>
                </a:solidFill>
                <a:effectLst/>
                <a:latin typeface="arial" panose="020B0604020202020204" pitchFamily="34" charset="0"/>
              </a:rPr>
              <a:t>startup</a:t>
            </a:r>
            <a:r>
              <a:rPr lang="en-GB" sz="2400" b="1" i="0" dirty="0">
                <a:solidFill>
                  <a:srgbClr val="202124"/>
                </a:solidFill>
                <a:effectLst/>
                <a:latin typeface="arial" panose="020B0604020202020204" pitchFamily="34" charset="0"/>
              </a:rPr>
              <a:t> in the world</a:t>
            </a:r>
            <a:endParaRPr lang="en-GB" sz="2400" b="0" i="0" dirty="0">
              <a:solidFill>
                <a:srgbClr val="000000"/>
              </a:solidFill>
              <a:effectLst/>
              <a:latin typeface="Sohne"/>
            </a:endParaRPr>
          </a:p>
          <a:p>
            <a:r>
              <a:rPr lang="en-GB" sz="2400" b="0" i="0" dirty="0">
                <a:solidFill>
                  <a:srgbClr val="000000"/>
                </a:solidFill>
                <a:effectLst/>
                <a:latin typeface="Sohne"/>
              </a:rPr>
              <a:t>Custom support and strengthening mental fitness to unleash personal and professional potential</a:t>
            </a:r>
          </a:p>
          <a:p>
            <a:r>
              <a:rPr lang="en-GB" sz="2400" b="0" i="0" dirty="0">
                <a:solidFill>
                  <a:srgbClr val="000000"/>
                </a:solidFill>
                <a:effectLst/>
                <a:latin typeface="Sohne"/>
              </a:rPr>
              <a:t>Brings together world-class coaching, AI technology, and </a:t>
            </a:r>
            <a:r>
              <a:rPr lang="en-GB" sz="2400" b="0" i="0" dirty="0" err="1">
                <a:solidFill>
                  <a:srgbClr val="000000"/>
                </a:solidFill>
                <a:effectLst/>
                <a:latin typeface="Sohne"/>
              </a:rPr>
              <a:t>behavioral</a:t>
            </a:r>
            <a:r>
              <a:rPr lang="en-GB" sz="2400" b="0" i="0" dirty="0">
                <a:solidFill>
                  <a:srgbClr val="000000"/>
                </a:solidFill>
                <a:effectLst/>
                <a:latin typeface="Sohne"/>
              </a:rPr>
              <a:t> science experts to deliver change at scale</a:t>
            </a:r>
          </a:p>
          <a:p>
            <a:r>
              <a:rPr lang="en-GB" sz="2400" dirty="0">
                <a:solidFill>
                  <a:srgbClr val="000000"/>
                </a:solidFill>
                <a:latin typeface="Sohne"/>
              </a:rPr>
              <a:t>I</a:t>
            </a:r>
            <a:r>
              <a:rPr lang="en-GB" sz="2400" b="0" i="0" dirty="0">
                <a:solidFill>
                  <a:srgbClr val="000000"/>
                </a:solidFill>
                <a:effectLst/>
                <a:latin typeface="Sohne"/>
              </a:rPr>
              <a:t>mproving individual resilience, adaptability, and effectiveness</a:t>
            </a:r>
            <a:endParaRPr lang="en-CH" sz="2400" dirty="0">
              <a:solidFill>
                <a:schemeClr val="tx1"/>
              </a:solidFill>
            </a:endParaRPr>
          </a:p>
        </p:txBody>
      </p:sp>
    </p:spTree>
    <p:extLst>
      <p:ext uri="{BB962C8B-B14F-4D97-AF65-F5344CB8AC3E}">
        <p14:creationId xmlns:p14="http://schemas.microsoft.com/office/powerpoint/2010/main" val="335576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eople meeting in open plan office">
            <a:extLst>
              <a:ext uri="{FF2B5EF4-FFF2-40B4-BE49-F238E27FC236}">
                <a16:creationId xmlns:a16="http://schemas.microsoft.com/office/drawing/2014/main" id="{03E63635-A3B0-2E2C-D02A-D7D5EA55FA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671" y="-1"/>
            <a:ext cx="11588329" cy="6857999"/>
          </a:xfrm>
          <a:prstGeom prst="rect">
            <a:avLst/>
          </a:prstGeom>
        </p:spPr>
      </p:pic>
      <p:sp>
        <p:nvSpPr>
          <p:cNvPr id="14"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6DBBE-D22F-AF58-5BDF-EFCF4F0E5736}"/>
              </a:ext>
            </a:extLst>
          </p:cNvPr>
          <p:cNvSpPr>
            <a:spLocks noGrp="1"/>
          </p:cNvSpPr>
          <p:nvPr>
            <p:ph type="title"/>
          </p:nvPr>
        </p:nvSpPr>
        <p:spPr>
          <a:xfrm>
            <a:off x="1076092" y="1267323"/>
            <a:ext cx="3874686" cy="4281995"/>
          </a:xfrm>
        </p:spPr>
        <p:txBody>
          <a:bodyPr>
            <a:noAutofit/>
          </a:bodyPr>
          <a:lstStyle/>
          <a:p>
            <a:r>
              <a:rPr lang="en-GB" sz="5400" dirty="0"/>
              <a:t>V.</a:t>
            </a:r>
            <a:br>
              <a:rPr lang="en-GB" sz="5400" dirty="0"/>
            </a:br>
            <a:r>
              <a:rPr lang="en-GB" sz="5400" dirty="0"/>
              <a:t>Health &amp; Wellness Coaching in the Workplace Well-being Context</a:t>
            </a:r>
            <a:endParaRPr lang="en-CH" sz="5400" dirty="0"/>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984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1D8382E-4511-D68A-8145-DC809DC45D3B}"/>
              </a:ext>
            </a:extLst>
          </p:cNvPr>
          <p:cNvGraphicFramePr>
            <a:graphicFrameLocks noGrp="1"/>
          </p:cNvGraphicFramePr>
          <p:nvPr>
            <p:ph idx="1"/>
            <p:extLst>
              <p:ext uri="{D42A27DB-BD31-4B8C-83A1-F6EECF244321}">
                <p14:modId xmlns:p14="http://schemas.microsoft.com/office/powerpoint/2010/main" val="3557497929"/>
              </p:ext>
            </p:extLst>
          </p:nvPr>
        </p:nvGraphicFramePr>
        <p:xfrm>
          <a:off x="114299" y="444500"/>
          <a:ext cx="12074651" cy="612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943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Hands on track">
            <a:extLst>
              <a:ext uri="{FF2B5EF4-FFF2-40B4-BE49-F238E27FC236}">
                <a16:creationId xmlns:a16="http://schemas.microsoft.com/office/drawing/2014/main" id="{80BEBB4D-3B73-3446-FF33-0221F18ED8B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6719" y="-1"/>
            <a:ext cx="11585281"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1036684" y="1152144"/>
            <a:ext cx="3953501" cy="3072393"/>
          </a:xfrm>
        </p:spPr>
        <p:txBody>
          <a:bodyPr vert="horz" lIns="91440" tIns="45720" rIns="91440" bIns="45720" rtlCol="0" anchor="b">
            <a:normAutofit/>
          </a:bodyPr>
          <a:lstStyle/>
          <a:p>
            <a:r>
              <a:rPr lang="en-US" sz="4000" dirty="0"/>
              <a:t>VI.</a:t>
            </a:r>
            <a:br>
              <a:rPr lang="en-US" sz="4000" dirty="0"/>
            </a:br>
            <a:r>
              <a:rPr lang="en-US" sz="4000" dirty="0"/>
              <a:t>Getting Started</a:t>
            </a: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97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FDDC-BA82-EBB7-DAA7-893DE7B8D3F9}"/>
              </a:ext>
            </a:extLst>
          </p:cNvPr>
          <p:cNvSpPr>
            <a:spLocks noGrp="1"/>
          </p:cNvSpPr>
          <p:nvPr>
            <p:ph type="title"/>
          </p:nvPr>
        </p:nvSpPr>
        <p:spPr/>
        <p:txBody>
          <a:bodyPr/>
          <a:lstStyle/>
          <a:p>
            <a:r>
              <a:rPr lang="en-CH" dirty="0"/>
              <a:t>Needs Assessment</a:t>
            </a:r>
          </a:p>
        </p:txBody>
      </p:sp>
      <p:graphicFrame>
        <p:nvGraphicFramePr>
          <p:cNvPr id="4" name="Diagram 3">
            <a:extLst>
              <a:ext uri="{FF2B5EF4-FFF2-40B4-BE49-F238E27FC236}">
                <a16:creationId xmlns:a16="http://schemas.microsoft.com/office/drawing/2014/main" id="{74E01790-CF03-CD22-8414-41868713291B}"/>
              </a:ext>
            </a:extLst>
          </p:cNvPr>
          <p:cNvGraphicFramePr/>
          <p:nvPr>
            <p:extLst>
              <p:ext uri="{D42A27DB-BD31-4B8C-83A1-F6EECF244321}">
                <p14:modId xmlns:p14="http://schemas.microsoft.com/office/powerpoint/2010/main" val="3273632444"/>
              </p:ext>
            </p:extLst>
          </p:nvPr>
        </p:nvGraphicFramePr>
        <p:xfrm>
          <a:off x="838200" y="2065866"/>
          <a:ext cx="10998200" cy="3560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gne">
            <a:extLst>
              <a:ext uri="{FF2B5EF4-FFF2-40B4-BE49-F238E27FC236}">
                <a16:creationId xmlns:a16="http://schemas.microsoft.com/office/drawing/2014/main" id="{8B9260FB-E6E8-FAA9-8640-597E5CA4F987}"/>
              </a:ext>
            </a:extLst>
          </p:cNvPr>
          <p:cNvSpPr/>
          <p:nvPr/>
        </p:nvSpPr>
        <p:spPr>
          <a:xfrm>
            <a:off x="838200" y="1690688"/>
            <a:ext cx="1614209" cy="20636"/>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extLst>
      <p:ext uri="{BB962C8B-B14F-4D97-AF65-F5344CB8AC3E}">
        <p14:creationId xmlns:p14="http://schemas.microsoft.com/office/powerpoint/2010/main" val="292685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98077-BEBE-45E9-87A5-1890CA3B4B10}"/>
              </a:ext>
            </a:extLst>
          </p:cNvPr>
          <p:cNvSpPr>
            <a:spLocks noGrp="1"/>
          </p:cNvSpPr>
          <p:nvPr>
            <p:ph type="title"/>
          </p:nvPr>
        </p:nvSpPr>
        <p:spPr>
          <a:xfrm>
            <a:off x="762000" y="2982118"/>
            <a:ext cx="3505200" cy="1325563"/>
          </a:xfrm>
        </p:spPr>
        <p:txBody>
          <a:bodyPr>
            <a:normAutofit fontScale="90000"/>
          </a:bodyPr>
          <a:lstStyle/>
          <a:p>
            <a:r>
              <a:rPr lang="en-CH" dirty="0"/>
              <a:t>Ongoing Engagement Critical Success Factors</a:t>
            </a:r>
            <a:br>
              <a:rPr lang="en-CH" dirty="0"/>
            </a:br>
            <a:endParaRPr lang="en-CH" dirty="0"/>
          </a:p>
        </p:txBody>
      </p:sp>
      <p:graphicFrame>
        <p:nvGraphicFramePr>
          <p:cNvPr id="10" name="Content Placeholder 2">
            <a:extLst>
              <a:ext uri="{FF2B5EF4-FFF2-40B4-BE49-F238E27FC236}">
                <a16:creationId xmlns:a16="http://schemas.microsoft.com/office/drawing/2014/main" id="{A630EC06-0E51-2394-8D97-7EB75F2B3B72}"/>
              </a:ext>
            </a:extLst>
          </p:cNvPr>
          <p:cNvGraphicFramePr>
            <a:graphicFrameLocks noGrp="1"/>
          </p:cNvGraphicFramePr>
          <p:nvPr>
            <p:ph idx="1"/>
            <p:extLst>
              <p:ext uri="{D42A27DB-BD31-4B8C-83A1-F6EECF244321}">
                <p14:modId xmlns:p14="http://schemas.microsoft.com/office/powerpoint/2010/main" val="1045961125"/>
              </p:ext>
            </p:extLst>
          </p:nvPr>
        </p:nvGraphicFramePr>
        <p:xfrm>
          <a:off x="1460500" y="165100"/>
          <a:ext cx="11722100" cy="637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igne">
            <a:extLst>
              <a:ext uri="{FF2B5EF4-FFF2-40B4-BE49-F238E27FC236}">
                <a16:creationId xmlns:a16="http://schemas.microsoft.com/office/drawing/2014/main" id="{018DDDCD-52A2-6E36-3D1C-11D8825EE78F}"/>
              </a:ext>
            </a:extLst>
          </p:cNvPr>
          <p:cNvSpPr/>
          <p:nvPr/>
        </p:nvSpPr>
        <p:spPr>
          <a:xfrm>
            <a:off x="838200" y="4970464"/>
            <a:ext cx="1614209" cy="20636"/>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extLst>
      <p:ext uri="{BB962C8B-B14F-4D97-AF65-F5344CB8AC3E}">
        <p14:creationId xmlns:p14="http://schemas.microsoft.com/office/powerpoint/2010/main" val="278835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3B6590-2E0E-8369-931F-FE476B98769C}"/>
              </a:ext>
            </a:extLst>
          </p:cNvPr>
          <p:cNvSpPr>
            <a:spLocks noGrp="1"/>
          </p:cNvSpPr>
          <p:nvPr>
            <p:ph type="title"/>
          </p:nvPr>
        </p:nvSpPr>
        <p:spPr/>
        <p:txBody>
          <a:bodyPr>
            <a:normAutofit fontScale="90000"/>
          </a:bodyPr>
          <a:lstStyle/>
          <a:p>
            <a:r>
              <a:rPr lang="en-GB" dirty="0"/>
              <a:t>Purpose: To help employers, providers, and employees around the world…</a:t>
            </a:r>
          </a:p>
        </p:txBody>
      </p:sp>
      <p:graphicFrame>
        <p:nvGraphicFramePr>
          <p:cNvPr id="8" name="Content Placeholder 5">
            <a:extLst>
              <a:ext uri="{FF2B5EF4-FFF2-40B4-BE49-F238E27FC236}">
                <a16:creationId xmlns:a16="http://schemas.microsoft.com/office/drawing/2014/main" id="{3EC2E628-09B1-F850-83B6-3A7027892213}"/>
              </a:ext>
            </a:extLst>
          </p:cNvPr>
          <p:cNvGraphicFramePr>
            <a:graphicFrameLocks noGrp="1"/>
          </p:cNvGraphicFramePr>
          <p:nvPr>
            <p:ph idx="1"/>
            <p:extLst>
              <p:ext uri="{D42A27DB-BD31-4B8C-83A1-F6EECF244321}">
                <p14:modId xmlns:p14="http://schemas.microsoft.com/office/powerpoint/2010/main" val="3132780512"/>
              </p:ext>
            </p:extLst>
          </p:nvPr>
        </p:nvGraphicFramePr>
        <p:xfrm>
          <a:off x="584200" y="1825625"/>
          <a:ext cx="11252200"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3690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lose up of heart shaped pages of a book">
            <a:extLst>
              <a:ext uri="{FF2B5EF4-FFF2-40B4-BE49-F238E27FC236}">
                <a16:creationId xmlns:a16="http://schemas.microsoft.com/office/drawing/2014/main" id="{7E329EC2-FC5F-CA52-CBBC-D79F3202B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671" y="-1"/>
            <a:ext cx="11588329" cy="6857999"/>
          </a:xfrm>
          <a:prstGeom prst="rect">
            <a:avLst/>
          </a:prstGeom>
        </p:spPr>
      </p:pic>
      <p:sp>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F557B-AF1F-5388-B71D-03B767FE7669}"/>
              </a:ext>
            </a:extLst>
          </p:cNvPr>
          <p:cNvSpPr>
            <a:spLocks noGrp="1"/>
          </p:cNvSpPr>
          <p:nvPr>
            <p:ph type="title"/>
          </p:nvPr>
        </p:nvSpPr>
        <p:spPr>
          <a:xfrm>
            <a:off x="1166649" y="721805"/>
            <a:ext cx="3874686" cy="2147520"/>
          </a:xfrm>
        </p:spPr>
        <p:txBody>
          <a:bodyPr>
            <a:normAutofit/>
          </a:bodyPr>
          <a:lstStyle/>
          <a:p>
            <a:r>
              <a:rPr lang="en-CH" sz="3700" dirty="0"/>
              <a:t>Workplace well-being Program Standards</a:t>
            </a:r>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0"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819C0D-FF0C-8214-07FB-31F5E1AE8015}"/>
              </a:ext>
            </a:extLst>
          </p:cNvPr>
          <p:cNvSpPr>
            <a:spLocks noGrp="1"/>
          </p:cNvSpPr>
          <p:nvPr>
            <p:ph idx="1"/>
          </p:nvPr>
        </p:nvSpPr>
        <p:spPr>
          <a:xfrm>
            <a:off x="1166649" y="3379979"/>
            <a:ext cx="3874685" cy="3186359"/>
          </a:xfrm>
        </p:spPr>
        <p:txBody>
          <a:bodyPr anchor="ctr">
            <a:normAutofit/>
          </a:bodyPr>
          <a:lstStyle/>
          <a:p>
            <a:r>
              <a:rPr lang="en-GB" sz="2000" dirty="0"/>
              <a:t>Work-Life Integrity</a:t>
            </a:r>
          </a:p>
          <a:p>
            <a:r>
              <a:rPr lang="en-GB" sz="2000" dirty="0"/>
              <a:t>Physical Well-Being</a:t>
            </a:r>
          </a:p>
          <a:p>
            <a:r>
              <a:rPr lang="en-GB" sz="2000" dirty="0"/>
              <a:t>Learning &amp; Development</a:t>
            </a:r>
          </a:p>
          <a:p>
            <a:r>
              <a:rPr lang="en-GB" sz="2000" dirty="0"/>
              <a:t>Financial Well-Being</a:t>
            </a:r>
          </a:p>
          <a:p>
            <a:r>
              <a:rPr lang="en-GB" sz="2000" dirty="0"/>
              <a:t>Built Environment</a:t>
            </a:r>
          </a:p>
          <a:p>
            <a:endParaRPr lang="en-GB" sz="2000" dirty="0"/>
          </a:p>
          <a:p>
            <a:pPr marL="0" indent="0">
              <a:buNone/>
            </a:pPr>
            <a:r>
              <a:rPr lang="en-CH" sz="2000" i="1" dirty="0"/>
              <a:t>—GWI Workplace Wellness Initiative, 2022</a:t>
            </a:r>
            <a:endParaRPr lang="en-GB" sz="2000" dirty="0"/>
          </a:p>
        </p:txBody>
      </p:sp>
    </p:spTree>
    <p:extLst>
      <p:ext uri="{BB962C8B-B14F-4D97-AF65-F5344CB8AC3E}">
        <p14:creationId xmlns:p14="http://schemas.microsoft.com/office/powerpoint/2010/main" val="814695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04B5-C274-26EA-0882-21E7BC8ECDE6}"/>
              </a:ext>
            </a:extLst>
          </p:cNvPr>
          <p:cNvSpPr>
            <a:spLocks noGrp="1"/>
          </p:cNvSpPr>
          <p:nvPr>
            <p:ph type="title"/>
          </p:nvPr>
        </p:nvSpPr>
        <p:spPr>
          <a:xfrm>
            <a:off x="723900" y="2460625"/>
            <a:ext cx="4381500" cy="1325563"/>
          </a:xfrm>
        </p:spPr>
        <p:txBody>
          <a:bodyPr>
            <a:noAutofit/>
          </a:bodyPr>
          <a:lstStyle/>
          <a:p>
            <a:r>
              <a:rPr lang="en-GB" sz="4000" dirty="0"/>
              <a:t>Planning implementation</a:t>
            </a:r>
            <a:br>
              <a:rPr lang="en-GB" sz="4000" dirty="0"/>
            </a:br>
            <a:br>
              <a:rPr lang="en-GB" sz="4000" dirty="0"/>
            </a:br>
            <a:br>
              <a:rPr lang="en-GB" sz="4000" dirty="0"/>
            </a:br>
            <a:r>
              <a:rPr lang="en-GB" sz="3200" dirty="0"/>
              <a:t>Key considerations checklist</a:t>
            </a:r>
            <a:endParaRPr lang="en-CH" sz="4000" dirty="0"/>
          </a:p>
        </p:txBody>
      </p:sp>
      <p:graphicFrame>
        <p:nvGraphicFramePr>
          <p:cNvPr id="7" name="Content Placeholder 2">
            <a:extLst>
              <a:ext uri="{FF2B5EF4-FFF2-40B4-BE49-F238E27FC236}">
                <a16:creationId xmlns:a16="http://schemas.microsoft.com/office/drawing/2014/main" id="{A13DBAF0-97C6-D696-7B92-EAA3B0E89D79}"/>
              </a:ext>
            </a:extLst>
          </p:cNvPr>
          <p:cNvGraphicFramePr>
            <a:graphicFrameLocks noGrp="1"/>
          </p:cNvGraphicFramePr>
          <p:nvPr>
            <p:ph idx="1"/>
            <p:extLst>
              <p:ext uri="{D42A27DB-BD31-4B8C-83A1-F6EECF244321}">
                <p14:modId xmlns:p14="http://schemas.microsoft.com/office/powerpoint/2010/main" val="2333370536"/>
              </p:ext>
            </p:extLst>
          </p:nvPr>
        </p:nvGraphicFramePr>
        <p:xfrm>
          <a:off x="5295900" y="266700"/>
          <a:ext cx="6311900" cy="557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igne">
            <a:extLst>
              <a:ext uri="{FF2B5EF4-FFF2-40B4-BE49-F238E27FC236}">
                <a16:creationId xmlns:a16="http://schemas.microsoft.com/office/drawing/2014/main" id="{9516005D-82B1-90D8-097F-B53416075626}"/>
              </a:ext>
            </a:extLst>
          </p:cNvPr>
          <p:cNvSpPr/>
          <p:nvPr/>
        </p:nvSpPr>
        <p:spPr>
          <a:xfrm>
            <a:off x="863600" y="3008314"/>
            <a:ext cx="1614209" cy="20636"/>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extLst>
      <p:ext uri="{BB962C8B-B14F-4D97-AF65-F5344CB8AC3E}">
        <p14:creationId xmlns:p14="http://schemas.microsoft.com/office/powerpoint/2010/main" val="3928835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gital rendering of a coloured world map">
            <a:extLst>
              <a:ext uri="{FF2B5EF4-FFF2-40B4-BE49-F238E27FC236}">
                <a16:creationId xmlns:a16="http://schemas.microsoft.com/office/drawing/2014/main" id="{C0387E57-26FD-4AC1-622E-2D9BEC498D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606719" y="-1"/>
            <a:ext cx="11585281"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9F993-9CCE-E1F2-49DC-AA027C5F98B0}"/>
              </a:ext>
            </a:extLst>
          </p:cNvPr>
          <p:cNvSpPr>
            <a:spLocks noGrp="1"/>
          </p:cNvSpPr>
          <p:nvPr>
            <p:ph type="title"/>
          </p:nvPr>
        </p:nvSpPr>
        <p:spPr>
          <a:xfrm>
            <a:off x="698500" y="479852"/>
            <a:ext cx="4543032" cy="6127316"/>
          </a:xfrm>
        </p:spPr>
        <p:txBody>
          <a:bodyPr vert="horz" lIns="91440" tIns="45720" rIns="91440" bIns="45720" rtlCol="0" anchor="b">
            <a:noAutofit/>
          </a:bodyPr>
          <a:lstStyle/>
          <a:p>
            <a:r>
              <a:rPr lang="en-US" sz="4800" dirty="0"/>
              <a:t>VII.</a:t>
            </a:r>
            <a:br>
              <a:rPr lang="en-US" sz="4800" dirty="0"/>
            </a:br>
            <a:r>
              <a:rPr lang="en-US" sz="4800" dirty="0">
                <a:solidFill>
                  <a:srgbClr val="FFFFFF"/>
                </a:solidFill>
                <a:effectLst/>
              </a:rPr>
              <a:t>Global Development of Workplace Health &amp; Wellness Coaching: Case Studies</a:t>
            </a:r>
            <a:endParaRPr lang="en-US" sz="4800" dirty="0"/>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602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9F993-9CCE-E1F2-49DC-AA027C5F98B0}"/>
              </a:ext>
            </a:extLst>
          </p:cNvPr>
          <p:cNvSpPr>
            <a:spLocks noGrp="1"/>
          </p:cNvSpPr>
          <p:nvPr>
            <p:ph type="title"/>
          </p:nvPr>
        </p:nvSpPr>
        <p:spPr>
          <a:xfrm>
            <a:off x="1113810" y="2362200"/>
            <a:ext cx="4036334" cy="2986116"/>
          </a:xfrm>
        </p:spPr>
        <p:txBody>
          <a:bodyPr vert="horz" lIns="91440" tIns="45720" rIns="91440" bIns="45720" rtlCol="0" anchor="t">
            <a:normAutofit fontScale="90000"/>
          </a:bodyPr>
          <a:lstStyle/>
          <a:p>
            <a:r>
              <a:rPr lang="en-US" sz="5400" kern="1200" dirty="0">
                <a:solidFill>
                  <a:schemeClr val="tx1"/>
                </a:solidFill>
              </a:rPr>
              <a:t>Global</a:t>
            </a:r>
            <a:br>
              <a:rPr lang="en-US" sz="5400" kern="1200" dirty="0">
                <a:solidFill>
                  <a:schemeClr val="tx1"/>
                </a:solidFill>
              </a:rPr>
            </a:br>
            <a:r>
              <a:rPr lang="en-US" sz="5400" kern="1200" dirty="0">
                <a:solidFill>
                  <a:schemeClr val="tx1"/>
                </a:solidFill>
              </a:rPr>
              <a:t>Case</a:t>
            </a:r>
            <a:br>
              <a:rPr lang="en-US" sz="5400" kern="1200" dirty="0">
                <a:solidFill>
                  <a:schemeClr val="tx1"/>
                </a:solidFill>
              </a:rPr>
            </a:br>
            <a:r>
              <a:rPr lang="en-US" sz="5400" kern="1200" dirty="0">
                <a:solidFill>
                  <a:schemeClr val="tx1"/>
                </a:solidFill>
              </a:rPr>
              <a:t>Study: Pandora</a:t>
            </a:r>
          </a:p>
        </p:txBody>
      </p:sp>
      <p:grpSp>
        <p:nvGrpSpPr>
          <p:cNvPr id="138" name="Group 13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9" name="Rectangle 13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1FFB59-C02D-31C4-26C4-45C82E7FDB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22492" y="1785606"/>
            <a:ext cx="5536001" cy="3228035"/>
          </a:xfrm>
          <a:prstGeom prst="rect">
            <a:avLst/>
          </a:prstGeom>
        </p:spPr>
      </p:pic>
    </p:spTree>
    <p:extLst>
      <p:ext uri="{BB962C8B-B14F-4D97-AF65-F5344CB8AC3E}">
        <p14:creationId xmlns:p14="http://schemas.microsoft.com/office/powerpoint/2010/main" val="2991230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E743A58-739C-0700-95DB-907C52EE23E7}"/>
              </a:ext>
            </a:extLst>
          </p:cNvPr>
          <p:cNvSpPr>
            <a:spLocks noGrp="1"/>
          </p:cNvSpPr>
          <p:nvPr>
            <p:ph type="title"/>
          </p:nvPr>
        </p:nvSpPr>
        <p:spPr>
          <a:xfrm>
            <a:off x="1162692" y="1468410"/>
            <a:ext cx="3926898" cy="3921176"/>
          </a:xfrm>
        </p:spPr>
        <p:txBody>
          <a:bodyPr anchor="ctr">
            <a:normAutofit/>
          </a:bodyPr>
          <a:lstStyle/>
          <a:p>
            <a:r>
              <a:rPr lang="en-US" sz="5400" kern="1200" dirty="0">
                <a:solidFill>
                  <a:schemeClr val="tx1"/>
                </a:solidFill>
              </a:rPr>
              <a:t>Global Case Study: Pandora</a:t>
            </a:r>
            <a:endParaRPr lang="en-CH" sz="5400" dirty="0">
              <a:solidFill>
                <a:schemeClr val="tx1"/>
              </a:solidFill>
            </a:endParaRPr>
          </a:p>
        </p:txBody>
      </p:sp>
      <p:grpSp>
        <p:nvGrpSpPr>
          <p:cNvPr id="27" name="Group 2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Content Placeholder 7">
            <a:extLst>
              <a:ext uri="{FF2B5EF4-FFF2-40B4-BE49-F238E27FC236}">
                <a16:creationId xmlns:a16="http://schemas.microsoft.com/office/drawing/2014/main" id="{68DCC6C7-B10E-981D-FAD3-24EA011D9D1D}"/>
              </a:ext>
            </a:extLst>
          </p:cNvPr>
          <p:cNvSpPr>
            <a:spLocks noGrp="1"/>
          </p:cNvSpPr>
          <p:nvPr>
            <p:ph idx="1"/>
          </p:nvPr>
        </p:nvSpPr>
        <p:spPr>
          <a:xfrm>
            <a:off x="6096000" y="132379"/>
            <a:ext cx="5905500" cy="6573220"/>
          </a:xfrm>
        </p:spPr>
        <p:txBody>
          <a:bodyPr anchor="t">
            <a:noAutofit/>
          </a:bodyPr>
          <a:lstStyle/>
          <a:p>
            <a:pPr indent="0">
              <a:buNone/>
            </a:pPr>
            <a:r>
              <a:rPr lang="en-CA" sz="1800" b="1" dirty="0">
                <a:solidFill>
                  <a:srgbClr val="7030A0"/>
                </a:solidFill>
              </a:rPr>
              <a:t>Coaching Engagement: </a:t>
            </a:r>
            <a:r>
              <a:rPr lang="en-US" sz="1800" dirty="0">
                <a:solidFill>
                  <a:schemeClr val="tx1"/>
                </a:solidFill>
              </a:rPr>
              <a:t>To embed the new Health and well-being framework, in 2020, Pandora hired a highly experienced Health and Wellness Coach with ICF and NBHWC accreditation to conduct a 2-phase coaching process</a:t>
            </a:r>
            <a:r>
              <a:rPr lang="en-CH" sz="1800" dirty="0">
                <a:solidFill>
                  <a:schemeClr val="tx1"/>
                </a:solidFill>
              </a:rPr>
              <a:t> </a:t>
            </a:r>
            <a:endParaRPr lang="en-US" sz="1800" dirty="0">
              <a:solidFill>
                <a:schemeClr val="tx1"/>
              </a:solidFill>
            </a:endParaRPr>
          </a:p>
          <a:p>
            <a:pPr indent="0">
              <a:buNone/>
            </a:pPr>
            <a:r>
              <a:rPr lang="en-US" sz="1800" b="1" dirty="0">
                <a:solidFill>
                  <a:srgbClr val="7030A0"/>
                </a:solidFill>
              </a:rPr>
              <a:t>Phase 1: 4-Month Resilient Leadership Program</a:t>
            </a:r>
            <a:r>
              <a:rPr lang="en-CH" sz="1800" b="1" dirty="0">
                <a:solidFill>
                  <a:srgbClr val="7030A0"/>
                </a:solidFill>
              </a:rPr>
              <a:t>: </a:t>
            </a:r>
            <a:r>
              <a:rPr lang="en-US" sz="1800" dirty="0">
                <a:solidFill>
                  <a:schemeClr val="tx1"/>
                </a:solidFill>
              </a:rPr>
              <a:t>To provide individual health and wellness coaching to the 8 Members of the Executive Leadership Team (ELT) to improve leader resilience through the coaching experience while role modeling for employees. </a:t>
            </a:r>
          </a:p>
          <a:p>
            <a:pPr indent="0">
              <a:buNone/>
            </a:pPr>
            <a:r>
              <a:rPr lang="en-US" sz="1800" b="1" dirty="0">
                <a:solidFill>
                  <a:srgbClr val="7030A0"/>
                </a:solidFill>
              </a:rPr>
              <a:t>Phase 2: Sustainable Well-being for Pandora: </a:t>
            </a:r>
            <a:r>
              <a:rPr lang="en-US" sz="1800" dirty="0">
                <a:solidFill>
                  <a:schemeClr val="tx1"/>
                </a:solidFill>
              </a:rPr>
              <a:t>Inspired by the outcomes of Phase 1, the goal of Phase 2 was to embrace and embed a culture of well-being and resilience sustainably across Pandora globally. Themed group programs.</a:t>
            </a:r>
          </a:p>
          <a:p>
            <a:pPr indent="0">
              <a:buNone/>
            </a:pPr>
            <a:r>
              <a:rPr lang="en-US" sz="1800" b="1" dirty="0">
                <a:solidFill>
                  <a:srgbClr val="7030A0"/>
                </a:solidFill>
              </a:rPr>
              <a:t>Conclusion</a:t>
            </a:r>
            <a:r>
              <a:rPr lang="en-US" sz="1800" dirty="0">
                <a:solidFill>
                  <a:schemeClr val="tx1"/>
                </a:solidFill>
              </a:rPr>
              <a:t>: The consistent, systematic individual and group coaching approach taken by Pandora has rippled through the organization thanks to the fact that leadership modeled the behavior first. “Great Leaders know the way, go the way, and show the way.”</a:t>
            </a:r>
            <a:endParaRPr lang="en-CH" sz="1800" dirty="0">
              <a:solidFill>
                <a:schemeClr val="tx1"/>
              </a:solidFill>
            </a:endParaRPr>
          </a:p>
        </p:txBody>
      </p:sp>
    </p:spTree>
    <p:extLst>
      <p:ext uri="{BB962C8B-B14F-4D97-AF65-F5344CB8AC3E}">
        <p14:creationId xmlns:p14="http://schemas.microsoft.com/office/powerpoint/2010/main" val="86917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19F993-9CCE-E1F2-49DC-AA027C5F98B0}"/>
              </a:ext>
            </a:extLst>
          </p:cNvPr>
          <p:cNvSpPr>
            <a:spLocks noGrp="1"/>
          </p:cNvSpPr>
          <p:nvPr>
            <p:ph type="title"/>
          </p:nvPr>
        </p:nvSpPr>
        <p:spPr>
          <a:xfrm>
            <a:off x="1113810" y="2324100"/>
            <a:ext cx="4036334" cy="3024216"/>
          </a:xfrm>
        </p:spPr>
        <p:txBody>
          <a:bodyPr vert="horz" lIns="91440" tIns="45720" rIns="91440" bIns="45720" rtlCol="0" anchor="t">
            <a:normAutofit fontScale="90000"/>
          </a:bodyPr>
          <a:lstStyle/>
          <a:p>
            <a:r>
              <a:rPr lang="en-US" sz="5400" kern="1200" dirty="0">
                <a:solidFill>
                  <a:schemeClr val="tx1"/>
                </a:solidFill>
              </a:rPr>
              <a:t>Global</a:t>
            </a:r>
            <a:br>
              <a:rPr lang="en-US" sz="5400" kern="1200" dirty="0">
                <a:solidFill>
                  <a:schemeClr val="tx1"/>
                </a:solidFill>
              </a:rPr>
            </a:br>
            <a:r>
              <a:rPr lang="en-US" sz="5400" kern="1200" dirty="0">
                <a:solidFill>
                  <a:schemeClr val="tx1"/>
                </a:solidFill>
              </a:rPr>
              <a:t>Case</a:t>
            </a:r>
            <a:br>
              <a:rPr lang="en-US" sz="5400" kern="1200" dirty="0">
                <a:solidFill>
                  <a:schemeClr val="tx1"/>
                </a:solidFill>
              </a:rPr>
            </a:br>
            <a:r>
              <a:rPr lang="en-US" sz="5400" kern="1200" dirty="0">
                <a:solidFill>
                  <a:schemeClr val="tx1"/>
                </a:solidFill>
              </a:rPr>
              <a:t>Study: lululemon</a:t>
            </a:r>
          </a:p>
        </p:txBody>
      </p:sp>
      <p:grpSp>
        <p:nvGrpSpPr>
          <p:cNvPr id="138" name="Group 13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9" name="Rectangle 13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3" name="Rectangle 14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E1FFB59-C02D-31C4-26C4-45C82E7FDB8F}"/>
              </a:ext>
            </a:extLst>
          </p:cNvPr>
          <p:cNvPicPr>
            <a:picLocks noChangeAspect="1"/>
          </p:cNvPicPr>
          <p:nvPr/>
        </p:nvPicPr>
        <p:blipFill>
          <a:blip r:embed="rId3"/>
          <a:srcRect/>
          <a:stretch/>
        </p:blipFill>
        <p:spPr>
          <a:xfrm>
            <a:off x="5922492" y="2866033"/>
            <a:ext cx="5536001" cy="1067180"/>
          </a:xfrm>
          <a:prstGeom prst="rect">
            <a:avLst/>
          </a:prstGeom>
        </p:spPr>
      </p:pic>
    </p:spTree>
    <p:extLst>
      <p:ext uri="{BB962C8B-B14F-4D97-AF65-F5344CB8AC3E}">
        <p14:creationId xmlns:p14="http://schemas.microsoft.com/office/powerpoint/2010/main" val="2015406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E743A58-739C-0700-95DB-907C52EE23E7}"/>
              </a:ext>
            </a:extLst>
          </p:cNvPr>
          <p:cNvSpPr>
            <a:spLocks noGrp="1"/>
          </p:cNvSpPr>
          <p:nvPr>
            <p:ph type="title"/>
          </p:nvPr>
        </p:nvSpPr>
        <p:spPr>
          <a:xfrm>
            <a:off x="1166650" y="1332952"/>
            <a:ext cx="3926898" cy="3921176"/>
          </a:xfrm>
        </p:spPr>
        <p:txBody>
          <a:bodyPr anchor="ctr">
            <a:normAutofit/>
          </a:bodyPr>
          <a:lstStyle/>
          <a:p>
            <a:r>
              <a:rPr lang="en-US" sz="5400" kern="1200" dirty="0">
                <a:solidFill>
                  <a:schemeClr val="tx1"/>
                </a:solidFill>
              </a:rPr>
              <a:t>Global Case Study: lululemon</a:t>
            </a:r>
            <a:endParaRPr lang="en-CH" sz="5400" dirty="0">
              <a:solidFill>
                <a:schemeClr val="tx1"/>
              </a:solidFill>
            </a:endParaRPr>
          </a:p>
        </p:txBody>
      </p:sp>
      <p:grpSp>
        <p:nvGrpSpPr>
          <p:cNvPr id="27" name="Group 2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Content Placeholder 7">
            <a:extLst>
              <a:ext uri="{FF2B5EF4-FFF2-40B4-BE49-F238E27FC236}">
                <a16:creationId xmlns:a16="http://schemas.microsoft.com/office/drawing/2014/main" id="{68DCC6C7-B10E-981D-FAD3-24EA011D9D1D}"/>
              </a:ext>
            </a:extLst>
          </p:cNvPr>
          <p:cNvSpPr>
            <a:spLocks noGrp="1"/>
          </p:cNvSpPr>
          <p:nvPr>
            <p:ph idx="1"/>
          </p:nvPr>
        </p:nvSpPr>
        <p:spPr>
          <a:xfrm>
            <a:off x="6096000" y="246888"/>
            <a:ext cx="5905500" cy="6458711"/>
          </a:xfrm>
        </p:spPr>
        <p:txBody>
          <a:bodyPr anchor="ctr">
            <a:noAutofit/>
          </a:bodyPr>
          <a:lstStyle/>
          <a:p>
            <a:pPr marL="0" indent="0">
              <a:buNone/>
            </a:pPr>
            <a:r>
              <a:rPr lang="en-US" sz="20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Well-being Strategy: </a:t>
            </a:r>
            <a:r>
              <a:rPr lang="en-US" sz="20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 robust internal coaching program is one very large aspect of creating greater well-being for all employees</a:t>
            </a:r>
            <a:r>
              <a:rPr lang="en-CH" sz="1400" dirty="0">
                <a:effectLst/>
              </a:rPr>
              <a:t> </a:t>
            </a:r>
            <a:endParaRPr lang="en-CH" sz="1400" dirty="0">
              <a:solidFill>
                <a:schemeClr val="tx1"/>
              </a:solidFill>
            </a:endParaRPr>
          </a:p>
          <a:p>
            <a:pPr marL="0" indent="0">
              <a:buNone/>
            </a:pPr>
            <a:r>
              <a:rPr lang="en-US" sz="20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Coaching Strategy: </a:t>
            </a:r>
            <a:r>
              <a:rPr lang="en-US" sz="20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200 internal coaches that support the organization to reach its goals worldwide</a:t>
            </a:r>
          </a:p>
          <a:p>
            <a:pPr marL="0" indent="0">
              <a:buNone/>
            </a:pPr>
            <a:r>
              <a:rPr lang="en-CA" sz="20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Coaching Engagement: </a:t>
            </a:r>
            <a:r>
              <a:rPr lang="en-US" sz="20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Coaching offered in one-to-one, group, and workshop formats</a:t>
            </a:r>
            <a:r>
              <a:rPr lang="en-CH" sz="1200" dirty="0">
                <a:effectLst/>
              </a:rPr>
              <a:t> </a:t>
            </a:r>
          </a:p>
          <a:p>
            <a:pPr marL="0" indent="0">
              <a:buNone/>
            </a:pPr>
            <a:r>
              <a:rPr lang="en-US" sz="20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Outcomes: </a:t>
            </a:r>
            <a:r>
              <a:rPr lang="en-US" sz="20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In the last 6 years, 20, 000 formal coaching sessions through all service offerings </a:t>
            </a:r>
            <a:r>
              <a:rPr lang="fr-CH" sz="2000" dirty="0" err="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globally</a:t>
            </a:r>
            <a:endParaRPr lang="fr-CH" sz="2000" dirty="0">
              <a:solidFill>
                <a:srgbClr val="000000"/>
              </a:solidFill>
              <a:ea typeface="Times New Roman" panose="02020603050405020304" pitchFamily="18" charset="0"/>
              <a:cs typeface="Arial" panose="020B0604020202020204" pitchFamily="34" charset="0"/>
            </a:endParaRPr>
          </a:p>
          <a:p>
            <a:pPr marL="0" indent="0">
              <a:buNone/>
            </a:pPr>
            <a:r>
              <a:rPr lang="en-US" sz="20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Conclusion: </a:t>
            </a:r>
            <a:r>
              <a:rPr lang="en-US" sz="200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T</a:t>
            </a:r>
            <a:r>
              <a:rPr lang="en-US" sz="20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he coaching program is a testament to the company’s commitment to creating a world where people can recognize and live into their highest potential and thrive in true well-being in all areas of life.  </a:t>
            </a:r>
            <a:endParaRPr lang="en-CH" sz="1800" dirty="0">
              <a:solidFill>
                <a:schemeClr val="tx1"/>
              </a:solidFill>
            </a:endParaRPr>
          </a:p>
        </p:txBody>
      </p:sp>
    </p:spTree>
    <p:extLst>
      <p:ext uri="{BB962C8B-B14F-4D97-AF65-F5344CB8AC3E}">
        <p14:creationId xmlns:p14="http://schemas.microsoft.com/office/powerpoint/2010/main" val="1644868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19F993-9CCE-E1F2-49DC-AA027C5F98B0}"/>
              </a:ext>
            </a:extLst>
          </p:cNvPr>
          <p:cNvSpPr>
            <a:spLocks noGrp="1"/>
          </p:cNvSpPr>
          <p:nvPr>
            <p:ph type="title"/>
          </p:nvPr>
        </p:nvSpPr>
        <p:spPr>
          <a:xfrm>
            <a:off x="1113810" y="2260600"/>
            <a:ext cx="4036334" cy="3087716"/>
          </a:xfrm>
        </p:spPr>
        <p:txBody>
          <a:bodyPr vert="horz" lIns="91440" tIns="45720" rIns="91440" bIns="45720" rtlCol="0" anchor="t">
            <a:normAutofit/>
          </a:bodyPr>
          <a:lstStyle/>
          <a:p>
            <a:r>
              <a:rPr lang="en-US" sz="5400" kern="1200" dirty="0">
                <a:solidFill>
                  <a:schemeClr val="tx1"/>
                </a:solidFill>
              </a:rPr>
              <a:t>Global</a:t>
            </a:r>
            <a:br>
              <a:rPr lang="en-US" sz="5400" kern="1200" dirty="0">
                <a:solidFill>
                  <a:schemeClr val="tx1"/>
                </a:solidFill>
              </a:rPr>
            </a:br>
            <a:r>
              <a:rPr lang="en-US" sz="5400" kern="1200" dirty="0">
                <a:solidFill>
                  <a:schemeClr val="tx1"/>
                </a:solidFill>
              </a:rPr>
              <a:t>Case</a:t>
            </a:r>
            <a:br>
              <a:rPr lang="en-US" sz="5400" kern="1200" dirty="0">
                <a:solidFill>
                  <a:schemeClr val="tx1"/>
                </a:solidFill>
              </a:rPr>
            </a:br>
            <a:r>
              <a:rPr lang="en-US" sz="5400" kern="1200" dirty="0">
                <a:solidFill>
                  <a:schemeClr val="tx1"/>
                </a:solidFill>
              </a:rPr>
              <a:t>Study: Prudential</a:t>
            </a:r>
          </a:p>
        </p:txBody>
      </p:sp>
      <p:grpSp>
        <p:nvGrpSpPr>
          <p:cNvPr id="138" name="Group 13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9" name="Rectangle 13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3" name="Rectangle 14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E1FFB59-C02D-31C4-26C4-45C82E7FDB8F}"/>
              </a:ext>
            </a:extLst>
          </p:cNvPr>
          <p:cNvPicPr>
            <a:picLocks noChangeAspect="1"/>
          </p:cNvPicPr>
          <p:nvPr/>
        </p:nvPicPr>
        <p:blipFill>
          <a:blip r:embed="rId3"/>
          <a:srcRect/>
          <a:stretch/>
        </p:blipFill>
        <p:spPr>
          <a:xfrm>
            <a:off x="6085934" y="2386739"/>
            <a:ext cx="5499683" cy="2138766"/>
          </a:xfrm>
          <a:prstGeom prst="rect">
            <a:avLst/>
          </a:prstGeom>
        </p:spPr>
      </p:pic>
    </p:spTree>
    <p:extLst>
      <p:ext uri="{BB962C8B-B14F-4D97-AF65-F5344CB8AC3E}">
        <p14:creationId xmlns:p14="http://schemas.microsoft.com/office/powerpoint/2010/main" val="3589222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E743A58-739C-0700-95DB-907C52EE23E7}"/>
              </a:ext>
            </a:extLst>
          </p:cNvPr>
          <p:cNvSpPr>
            <a:spLocks noGrp="1"/>
          </p:cNvSpPr>
          <p:nvPr>
            <p:ph type="title"/>
          </p:nvPr>
        </p:nvSpPr>
        <p:spPr>
          <a:xfrm>
            <a:off x="1166650" y="1332952"/>
            <a:ext cx="3926898" cy="3921176"/>
          </a:xfrm>
        </p:spPr>
        <p:txBody>
          <a:bodyPr anchor="ctr">
            <a:normAutofit/>
          </a:bodyPr>
          <a:lstStyle/>
          <a:p>
            <a:r>
              <a:rPr lang="en-US" sz="5400" kern="1200" dirty="0">
                <a:solidFill>
                  <a:schemeClr val="tx1"/>
                </a:solidFill>
              </a:rPr>
              <a:t>Global Case Study: Prudential</a:t>
            </a:r>
            <a:endParaRPr lang="en-CH" sz="5400" dirty="0">
              <a:solidFill>
                <a:schemeClr val="tx1"/>
              </a:solidFill>
            </a:endParaRPr>
          </a:p>
        </p:txBody>
      </p:sp>
      <p:grpSp>
        <p:nvGrpSpPr>
          <p:cNvPr id="27" name="Group 2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Content Placeholder 7">
            <a:extLst>
              <a:ext uri="{FF2B5EF4-FFF2-40B4-BE49-F238E27FC236}">
                <a16:creationId xmlns:a16="http://schemas.microsoft.com/office/drawing/2014/main" id="{68DCC6C7-B10E-981D-FAD3-24EA011D9D1D}"/>
              </a:ext>
            </a:extLst>
          </p:cNvPr>
          <p:cNvSpPr>
            <a:spLocks noGrp="1"/>
          </p:cNvSpPr>
          <p:nvPr>
            <p:ph idx="1"/>
          </p:nvPr>
        </p:nvSpPr>
        <p:spPr>
          <a:xfrm>
            <a:off x="6096000" y="246888"/>
            <a:ext cx="5905500" cy="6458711"/>
          </a:xfrm>
        </p:spPr>
        <p:txBody>
          <a:bodyPr anchor="ctr">
            <a:noAutofit/>
          </a:bodyPr>
          <a:lstStyle/>
          <a:p>
            <a:pPr indent="0">
              <a:buNone/>
            </a:pPr>
            <a:r>
              <a:rPr lang="en-US" sz="18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Coaching Engagement: </a:t>
            </a:r>
            <a:r>
              <a:rPr lang="en-US" sz="1800" b="1" dirty="0">
                <a:solidFill>
                  <a:schemeClr val="tx1"/>
                </a:solidFill>
                <a:effectLst/>
                <a:latin typeface="Verdana" panose="020B0604030504040204" pitchFamily="34" charset="0"/>
                <a:ea typeface="Times New Roman" panose="02020603050405020304" pitchFamily="18" charset="0"/>
              </a:rPr>
              <a:t>Phase 1: Performance Coaching: </a:t>
            </a:r>
            <a:r>
              <a:rPr lang="en-AU" sz="18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In 2020, PACS launched “Coaching Champions” program to provide peer support to employees across departments. Objective: train leaders to coach teams and peers for enhanced performance</a:t>
            </a:r>
            <a:r>
              <a:rPr lang="en-CH" sz="1200" dirty="0">
                <a:solidFill>
                  <a:schemeClr val="tx1"/>
                </a:solidFill>
                <a:effectLst/>
              </a:rPr>
              <a:t> </a:t>
            </a:r>
            <a:endParaRPr lang="en-AU" sz="1800" dirty="0">
              <a:solidFill>
                <a:schemeClr val="tx1"/>
              </a:solidFill>
              <a:cs typeface="Times New Roman" panose="02020603050405020304" pitchFamily="18" charset="0"/>
            </a:endParaRPr>
          </a:p>
          <a:p>
            <a:pPr indent="0">
              <a:buNone/>
            </a:pPr>
            <a:r>
              <a:rPr lang="en-US" sz="1800" b="1" dirty="0">
                <a:solidFill>
                  <a:srgbClr val="7030A0"/>
                </a:solidFill>
                <a:effectLst/>
                <a:latin typeface="Verdana" panose="020B0604030504040204" pitchFamily="34" charset="0"/>
                <a:ea typeface="Times New Roman" panose="02020603050405020304" pitchFamily="18" charset="0"/>
              </a:rPr>
              <a:t>Phase 2: Well-being Coaching: </a:t>
            </a:r>
            <a:r>
              <a:rPr lang="en-AU" sz="18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Next-level distinction for Coaching Champions offered to same cohort approximately 18 months later. Focus for leaders to experience coaching by a certified health coach (ICF and NBHWC), work on own well-being goals, then bring in well-being to their teams. </a:t>
            </a:r>
          </a:p>
          <a:p>
            <a:pPr indent="0">
              <a:buNone/>
            </a:pPr>
            <a:r>
              <a:rPr lang="en-US" sz="1800" b="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Conclusion: </a:t>
            </a:r>
            <a:r>
              <a:rPr lang="en-AU" sz="1800" dirty="0">
                <a:solidFill>
                  <a:schemeClr val="tx1"/>
                </a:solidFill>
                <a:effectLst/>
                <a:latin typeface="Verdana" panose="020B0604030504040204" pitchFamily="34" charset="0"/>
                <a:ea typeface="Times New Roman" panose="02020603050405020304" pitchFamily="18" charset="0"/>
              </a:rPr>
              <a:t>The experiential and systematic approach to coaching supported leaders to bring coaching competencies to their leadership style with ease, creating waves of well-being throughout the organization. The practical aspects of the program were impactful in creating changes for the leaders themselves in the areas of stress management, sleep, nutrition, exercise, and mindfulness. This tangible personal impact inspired them to be the catalysts for sustainable change and coach their teams for improved well-being. </a:t>
            </a:r>
            <a:endParaRPr lang="en-CH" sz="1800" dirty="0">
              <a:solidFill>
                <a:schemeClr val="tx1"/>
              </a:solidFill>
              <a:effectLst/>
              <a:latin typeface="Times New Roman" panose="02020603050405020304" pitchFamily="18" charset="0"/>
              <a:ea typeface="Times New Roman" panose="02020603050405020304" pitchFamily="18" charset="0"/>
            </a:endParaRPr>
          </a:p>
          <a:p>
            <a:pPr algn="just"/>
            <a:endParaRPr lang="en-AU" sz="18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148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19F993-9CCE-E1F2-49DC-AA027C5F98B0}"/>
              </a:ext>
            </a:extLst>
          </p:cNvPr>
          <p:cNvSpPr>
            <a:spLocks noGrp="1"/>
          </p:cNvSpPr>
          <p:nvPr>
            <p:ph type="title"/>
          </p:nvPr>
        </p:nvSpPr>
        <p:spPr>
          <a:xfrm>
            <a:off x="1113810" y="2349500"/>
            <a:ext cx="4036334" cy="2998816"/>
          </a:xfrm>
        </p:spPr>
        <p:txBody>
          <a:bodyPr vert="horz" lIns="91440" tIns="45720" rIns="91440" bIns="45720" rtlCol="0" anchor="t">
            <a:normAutofit fontScale="90000"/>
          </a:bodyPr>
          <a:lstStyle/>
          <a:p>
            <a:r>
              <a:rPr lang="en-US" sz="5400" dirty="0">
                <a:solidFill>
                  <a:schemeClr val="tx1"/>
                </a:solidFill>
              </a:rPr>
              <a:t>Regional Case</a:t>
            </a:r>
            <a:br>
              <a:rPr lang="en-US" sz="5400" dirty="0">
                <a:solidFill>
                  <a:schemeClr val="tx1"/>
                </a:solidFill>
              </a:rPr>
            </a:br>
            <a:r>
              <a:rPr lang="en-US" sz="5400" dirty="0">
                <a:solidFill>
                  <a:schemeClr val="tx1"/>
                </a:solidFill>
              </a:rPr>
              <a:t>Study: Legacy Health</a:t>
            </a:r>
            <a:endParaRPr lang="en-US" sz="5400" kern="1200" dirty="0">
              <a:solidFill>
                <a:schemeClr val="tx1"/>
              </a:solidFill>
            </a:endParaRPr>
          </a:p>
        </p:txBody>
      </p:sp>
      <p:grpSp>
        <p:nvGrpSpPr>
          <p:cNvPr id="138" name="Group 13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9" name="Rectangle 13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3" name="Rectangle 14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Regence and Legacy Health's new partnership to deliver cost ...">
            <a:extLst>
              <a:ext uri="{FF2B5EF4-FFF2-40B4-BE49-F238E27FC236}">
                <a16:creationId xmlns:a16="http://schemas.microsoft.com/office/drawing/2014/main" id="{02CF6082-8904-8FBA-FEEE-1CC5C4480B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6937" y="1803082"/>
            <a:ext cx="4967111"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2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holding a globe">
            <a:extLst>
              <a:ext uri="{FF2B5EF4-FFF2-40B4-BE49-F238E27FC236}">
                <a16:creationId xmlns:a16="http://schemas.microsoft.com/office/drawing/2014/main" id="{46A734FB-FE90-D6A7-BA13-40522865133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
          <a:stretch/>
        </p:blipFill>
        <p:spPr>
          <a:xfrm>
            <a:off x="606719" y="-1"/>
            <a:ext cx="11585281" cy="6857999"/>
          </a:xfrm>
          <a:prstGeom prst="rect">
            <a:avLst/>
          </a:prstGeom>
        </p:spPr>
      </p:pic>
      <p:sp>
        <p:nvSpPr>
          <p:cNvPr id="16" name="Rectangle 1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A2704-B17F-D613-76EC-C4C963652C20}"/>
              </a:ext>
            </a:extLst>
          </p:cNvPr>
          <p:cNvSpPr>
            <a:spLocks noGrp="1"/>
          </p:cNvSpPr>
          <p:nvPr>
            <p:ph type="title"/>
          </p:nvPr>
        </p:nvSpPr>
        <p:spPr>
          <a:xfrm>
            <a:off x="1036684" y="1152144"/>
            <a:ext cx="3953501" cy="3072393"/>
          </a:xfrm>
        </p:spPr>
        <p:txBody>
          <a:bodyPr vert="horz" lIns="91440" tIns="45720" rIns="91440" bIns="45720" rtlCol="0" anchor="ctr">
            <a:normAutofit/>
          </a:bodyPr>
          <a:lstStyle/>
          <a:p>
            <a:r>
              <a:rPr lang="en-US" sz="5400" dirty="0"/>
              <a:t>I.</a:t>
            </a:r>
            <a:br>
              <a:rPr lang="en-US" sz="5400" dirty="0"/>
            </a:br>
            <a:r>
              <a:rPr lang="en-US" sz="5400" dirty="0"/>
              <a:t>Global</a:t>
            </a:r>
            <a:br>
              <a:rPr lang="en-US" sz="5400" dirty="0"/>
            </a:br>
            <a:r>
              <a:rPr lang="en-US" sz="5400" dirty="0"/>
              <a:t>Context</a:t>
            </a:r>
          </a:p>
        </p:txBody>
      </p:sp>
      <p:sp>
        <p:nvSpPr>
          <p:cNvPr id="73"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2">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5"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312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E743A58-739C-0700-95DB-907C52EE23E7}"/>
              </a:ext>
            </a:extLst>
          </p:cNvPr>
          <p:cNvSpPr>
            <a:spLocks noGrp="1"/>
          </p:cNvSpPr>
          <p:nvPr>
            <p:ph type="title"/>
          </p:nvPr>
        </p:nvSpPr>
        <p:spPr>
          <a:xfrm>
            <a:off x="1166650" y="1332952"/>
            <a:ext cx="3926898" cy="3921176"/>
          </a:xfrm>
        </p:spPr>
        <p:txBody>
          <a:bodyPr anchor="ctr">
            <a:normAutofit/>
          </a:bodyPr>
          <a:lstStyle/>
          <a:p>
            <a:r>
              <a:rPr lang="en-US" sz="5400" kern="1200" dirty="0">
                <a:solidFill>
                  <a:schemeClr val="tx1"/>
                </a:solidFill>
              </a:rPr>
              <a:t>Regional Case Study: Legacy Health</a:t>
            </a:r>
            <a:endParaRPr lang="en-CH" sz="5400" dirty="0">
              <a:solidFill>
                <a:schemeClr val="tx1"/>
              </a:solidFill>
            </a:endParaRPr>
          </a:p>
        </p:txBody>
      </p:sp>
      <p:grpSp>
        <p:nvGrpSpPr>
          <p:cNvPr id="27" name="Group 2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Content Placeholder 7">
            <a:extLst>
              <a:ext uri="{FF2B5EF4-FFF2-40B4-BE49-F238E27FC236}">
                <a16:creationId xmlns:a16="http://schemas.microsoft.com/office/drawing/2014/main" id="{68DCC6C7-B10E-981D-FAD3-24EA011D9D1D}"/>
              </a:ext>
            </a:extLst>
          </p:cNvPr>
          <p:cNvSpPr>
            <a:spLocks noGrp="1"/>
          </p:cNvSpPr>
          <p:nvPr>
            <p:ph idx="1"/>
          </p:nvPr>
        </p:nvSpPr>
        <p:spPr>
          <a:xfrm>
            <a:off x="6096000" y="246888"/>
            <a:ext cx="5905500" cy="6458711"/>
          </a:xfrm>
        </p:spPr>
        <p:txBody>
          <a:bodyPr anchor="ctr">
            <a:noAutofit/>
          </a:bodyPr>
          <a:lstStyle/>
          <a:p>
            <a:pPr marL="0" indent="0">
              <a:lnSpc>
                <a:spcPct val="100000"/>
              </a:lnSpc>
              <a:spcBef>
                <a:spcPts val="0"/>
              </a:spcBef>
              <a:buNone/>
            </a:pPr>
            <a:r>
              <a:rPr lang="en-CH" sz="1000" b="1" dirty="0">
                <a:solidFill>
                  <a:srgbClr val="7030A0"/>
                </a:solidFill>
                <a:effectLst/>
                <a:latin typeface="Verdana" panose="020B0604030504040204" pitchFamily="34" charset="0"/>
                <a:ea typeface="Arial" panose="020B0604020202020204" pitchFamily="34" charset="0"/>
              </a:rPr>
              <a:t>Company and Context</a:t>
            </a:r>
            <a:endParaRPr lang="en-CH" sz="1000" dirty="0">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solidFill>
                  <a:schemeClr val="tx1"/>
                </a:solidFill>
                <a:effectLst/>
                <a:latin typeface="Verdana" panose="020B0604030504040204" pitchFamily="34" charset="0"/>
                <a:ea typeface="Arial" panose="020B0604020202020204" pitchFamily="34" charset="0"/>
              </a:rPr>
              <a:t>The organization is a nonprofit that now includes a six-hospital health system.</a:t>
            </a:r>
            <a:endParaRPr lang="en-CH" sz="1000" dirty="0">
              <a:solidFill>
                <a:schemeClr val="tx1"/>
              </a:solidFill>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solidFill>
                  <a:schemeClr val="tx1"/>
                </a:solidFill>
                <a:effectLst/>
                <a:latin typeface="Verdana" panose="020B0604030504040204" pitchFamily="34" charset="0"/>
                <a:ea typeface="Arial" panose="020B0604020202020204" pitchFamily="34" charset="0"/>
              </a:rPr>
              <a:t>Over 14,000 employees which include nearly 3,000 health care providers. </a:t>
            </a:r>
            <a:endParaRPr lang="en-CH" sz="1000" dirty="0">
              <a:solidFill>
                <a:schemeClr val="tx1"/>
              </a:solidFill>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effectLst/>
                <a:latin typeface="Verdana" panose="020B0604030504040204" pitchFamily="34" charset="0"/>
                <a:ea typeface="Arial" panose="020B0604020202020204" pitchFamily="34" charset="0"/>
              </a:rPr>
              <a:t> </a:t>
            </a:r>
            <a:endParaRPr lang="en-CH" sz="1000" dirty="0">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b="1" dirty="0">
                <a:solidFill>
                  <a:srgbClr val="7030A0"/>
                </a:solidFill>
                <a:effectLst/>
                <a:latin typeface="Verdana" panose="020B0604030504040204" pitchFamily="34" charset="0"/>
                <a:ea typeface="Arial" panose="020B0604020202020204" pitchFamily="34" charset="0"/>
              </a:rPr>
              <a:t>Health and Wellness Coaching Engagement</a:t>
            </a:r>
            <a:endParaRPr lang="en-CH" sz="1000" dirty="0">
              <a:solidFill>
                <a:schemeClr val="tx1"/>
              </a:solidFill>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solidFill>
                  <a:schemeClr val="tx1"/>
                </a:solidFill>
                <a:effectLst/>
                <a:latin typeface="Verdana" panose="020B0604030504040204" pitchFamily="34" charset="0"/>
                <a:ea typeface="Arial" panose="020B0604020202020204" pitchFamily="34" charset="0"/>
              </a:rPr>
              <a:t>Legacy Health currently employs two full-time health &amp; wellness coaches (NBHWC). </a:t>
            </a:r>
            <a:r>
              <a:rPr lang="en-CH" sz="1000" dirty="0">
                <a:solidFill>
                  <a:schemeClr val="tx1"/>
                </a:solidFill>
                <a:effectLst/>
                <a:latin typeface="Verdana" panose="020B0604030504040204" pitchFamily="34" charset="0"/>
                <a:ea typeface="Arial" panose="020B0604020202020204" pitchFamily="34" charset="0"/>
                <a:cs typeface="Arial" panose="020B0604020202020204" pitchFamily="34" charset="0"/>
              </a:rPr>
              <a:t>The health &amp; wellness coaches work in partnership with a care management team and facilitate behavior change after patients are medically stable with an aim to improve lifestyle habits. </a:t>
            </a:r>
            <a:endParaRPr lang="en-CH" sz="1000"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pPr>
            <a:r>
              <a:rPr lang="en-CH" sz="1000" dirty="0">
                <a:solidFill>
                  <a:schemeClr val="tx1"/>
                </a:solidFill>
                <a:ea typeface="Arial" panose="020B0604020202020204" pitchFamily="34" charset="0"/>
              </a:rPr>
              <a:t>V</a:t>
            </a:r>
            <a:r>
              <a:rPr lang="en-CH" sz="1000" dirty="0">
                <a:solidFill>
                  <a:schemeClr val="tx1"/>
                </a:solidFill>
                <a:effectLst/>
                <a:latin typeface="Verdana" panose="020B0604030504040204" pitchFamily="34" charset="0"/>
                <a:ea typeface="Arial" panose="020B0604020202020204" pitchFamily="34" charset="0"/>
              </a:rPr>
              <a:t>irtual telephonic coaching 80%</a:t>
            </a:r>
            <a:endParaRPr lang="en-CH" sz="1000"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pPr>
            <a:r>
              <a:rPr lang="en-CH" sz="1000" dirty="0">
                <a:solidFill>
                  <a:schemeClr val="tx1"/>
                </a:solidFill>
                <a:ea typeface="Arial" panose="020B0604020202020204" pitchFamily="34" charset="0"/>
              </a:rPr>
              <a:t>M</a:t>
            </a:r>
            <a:r>
              <a:rPr lang="en-CH" sz="1000" dirty="0">
                <a:solidFill>
                  <a:schemeClr val="tx1"/>
                </a:solidFill>
                <a:effectLst/>
                <a:latin typeface="Verdana" panose="020B0604030504040204" pitchFamily="34" charset="0"/>
                <a:ea typeface="Arial" panose="020B0604020202020204" pitchFamily="34" charset="0"/>
              </a:rPr>
              <a:t>eet with patients 20%</a:t>
            </a:r>
            <a:endParaRPr lang="en-CH" sz="1000" dirty="0">
              <a:solidFill>
                <a:schemeClr val="tx1"/>
              </a:solidFill>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solidFill>
                  <a:schemeClr val="tx1"/>
                </a:solidFill>
                <a:effectLst/>
                <a:latin typeface="Verdana" panose="020B0604030504040204" pitchFamily="34" charset="0"/>
                <a:ea typeface="Arial" panose="020B0604020202020204" pitchFamily="34" charset="0"/>
              </a:rPr>
              <a:t> </a:t>
            </a:r>
            <a:endParaRPr lang="en-CH" sz="1000" dirty="0">
              <a:solidFill>
                <a:schemeClr val="tx1"/>
              </a:solidFill>
              <a:effectLst/>
              <a:latin typeface="Arial" panose="020B0604020202020204" pitchFamily="34" charset="0"/>
              <a:ea typeface="Arial" panose="020B0604020202020204" pitchFamily="34" charset="0"/>
            </a:endParaRPr>
          </a:p>
          <a:p>
            <a:pPr marL="0" indent="0">
              <a:lnSpc>
                <a:spcPct val="100000"/>
              </a:lnSpc>
              <a:spcBef>
                <a:spcPts val="0"/>
              </a:spcBef>
              <a:spcAft>
                <a:spcPts val="1200"/>
              </a:spcAft>
              <a:buNone/>
            </a:pPr>
            <a:r>
              <a:rPr lang="en-CH" sz="1000" dirty="0">
                <a:solidFill>
                  <a:schemeClr val="tx1"/>
                </a:solidFill>
                <a:effectLst/>
                <a:latin typeface="Verdana" panose="020B0604030504040204" pitchFamily="34" charset="0"/>
                <a:ea typeface="Arial" panose="020B0604020202020204" pitchFamily="34" charset="0"/>
              </a:rPr>
              <a:t>Health &amp; wellness coaches are specifically working with patients who are diagnosed with:</a:t>
            </a:r>
            <a:endParaRPr lang="en-CH" sz="1000"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chemeClr val="tx1"/>
                </a:solidFill>
                <a:effectLst/>
                <a:latin typeface="Verdana" panose="020B0604030504040204" pitchFamily="34" charset="0"/>
                <a:ea typeface="Arial" panose="020B0604020202020204" pitchFamily="34" charset="0"/>
              </a:rPr>
              <a:t>Heart Failure</a:t>
            </a:r>
            <a:endParaRPr lang="en-CH" sz="1000" u="none" strike="noStrike"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chemeClr val="tx1"/>
                </a:solidFill>
                <a:effectLst/>
                <a:latin typeface="Verdana" panose="020B0604030504040204" pitchFamily="34" charset="0"/>
                <a:ea typeface="Arial" panose="020B0604020202020204" pitchFamily="34" charset="0"/>
              </a:rPr>
              <a:t>COPD</a:t>
            </a:r>
            <a:endParaRPr lang="en-CH" sz="1000" u="none" strike="noStrike"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chemeClr val="tx1"/>
                </a:solidFill>
                <a:effectLst/>
                <a:latin typeface="Verdana" panose="020B0604030504040204" pitchFamily="34" charset="0"/>
                <a:ea typeface="Arial" panose="020B0604020202020204" pitchFamily="34" charset="0"/>
              </a:rPr>
              <a:t>Asthma</a:t>
            </a:r>
            <a:endParaRPr lang="en-CH" sz="1000" u="none" strike="noStrike"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chemeClr val="tx1"/>
                </a:solidFill>
                <a:effectLst/>
                <a:latin typeface="Verdana" panose="020B0604030504040204" pitchFamily="34" charset="0"/>
                <a:ea typeface="Arial" panose="020B0604020202020204" pitchFamily="34" charset="0"/>
              </a:rPr>
              <a:t>Coronary artery disease</a:t>
            </a:r>
            <a:endParaRPr lang="en-CH" sz="1000" u="none" strike="noStrike"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chemeClr val="tx1"/>
                </a:solidFill>
                <a:effectLst/>
                <a:latin typeface="Verdana" panose="020B0604030504040204" pitchFamily="34" charset="0"/>
                <a:ea typeface="Arial" panose="020B0604020202020204" pitchFamily="34" charset="0"/>
              </a:rPr>
              <a:t>Pre-diabetes</a:t>
            </a:r>
            <a:endParaRPr lang="en-CH" sz="1000" u="none" strike="noStrike"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spcAft>
                <a:spcPts val="1200"/>
              </a:spcAft>
            </a:pPr>
            <a:r>
              <a:rPr lang="en-CH" sz="1000" u="none" strike="noStrike" dirty="0">
                <a:solidFill>
                  <a:schemeClr val="tx1"/>
                </a:solidFill>
                <a:effectLst/>
                <a:latin typeface="Verdana" panose="020B0604030504040204" pitchFamily="34" charset="0"/>
                <a:ea typeface="Arial" panose="020B0604020202020204" pitchFamily="34" charset="0"/>
              </a:rPr>
              <a:t>Diabetes</a:t>
            </a:r>
            <a:endParaRPr lang="en-CH" sz="1000" u="none" strike="noStrike" dirty="0">
              <a:solidFill>
                <a:schemeClr val="tx1"/>
              </a:solidFill>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solidFill>
                  <a:schemeClr val="tx1"/>
                </a:solidFill>
                <a:effectLst/>
                <a:latin typeface="Verdana" panose="020B0604030504040204" pitchFamily="34" charset="0"/>
                <a:ea typeface="Arial" panose="020B0604020202020204" pitchFamily="34" charset="0"/>
              </a:rPr>
              <a:t>The focus of coaching conversations was primarily on:</a:t>
            </a:r>
            <a:endParaRPr lang="en-CH" sz="1000" dirty="0">
              <a:solidFill>
                <a:schemeClr val="tx1"/>
              </a:solidFill>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solidFill>
                  <a:schemeClr val="tx1"/>
                </a:solidFill>
                <a:effectLst/>
                <a:latin typeface="Verdana" panose="020B0604030504040204" pitchFamily="34" charset="0"/>
                <a:ea typeface="Arial" panose="020B0604020202020204" pitchFamily="34" charset="0"/>
              </a:rPr>
              <a:t> </a:t>
            </a:r>
            <a:endParaRPr lang="en-CH" sz="1000" dirty="0">
              <a:solidFill>
                <a:schemeClr val="tx1"/>
              </a:solidFill>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chemeClr val="tx1"/>
                </a:solidFill>
                <a:effectLst/>
                <a:latin typeface="Verdana" panose="020B0604030504040204" pitchFamily="34" charset="0"/>
                <a:ea typeface="Arial" panose="020B0604020202020204" pitchFamily="34" charset="0"/>
              </a:rPr>
              <a:t>Physical activity </a:t>
            </a:r>
            <a:r>
              <a:rPr lang="en-CH" sz="1000" u="none" strike="noStrike" dirty="0">
                <a:solidFill>
                  <a:srgbClr val="222222"/>
                </a:solidFill>
                <a:effectLst/>
                <a:latin typeface="Verdana" panose="020B0604030504040204" pitchFamily="34" charset="0"/>
                <a:ea typeface="Arial" panose="020B0604020202020204" pitchFamily="34" charset="0"/>
              </a:rPr>
              <a:t>and movement</a:t>
            </a:r>
            <a:endParaRPr lang="en-CH" sz="1000" u="none" strike="noStrike" dirty="0">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rgbClr val="222222"/>
                </a:solidFill>
                <a:effectLst/>
                <a:latin typeface="Verdana" panose="020B0604030504040204" pitchFamily="34" charset="0"/>
                <a:ea typeface="Arial" panose="020B0604020202020204" pitchFamily="34" charset="0"/>
              </a:rPr>
              <a:t>Nutrition</a:t>
            </a:r>
            <a:endParaRPr lang="en-CH" sz="1000" u="none" strike="noStrike" dirty="0">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rgbClr val="222222"/>
                </a:solidFill>
                <a:effectLst/>
                <a:latin typeface="Verdana" panose="020B0604030504040204" pitchFamily="34" charset="0"/>
                <a:ea typeface="Arial" panose="020B0604020202020204" pitchFamily="34" charset="0"/>
              </a:rPr>
              <a:t>Tobacco cessation</a:t>
            </a:r>
            <a:endParaRPr lang="en-CH" sz="1000" u="none" strike="noStrike" dirty="0">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rgbClr val="222222"/>
                </a:solidFill>
                <a:effectLst/>
                <a:latin typeface="Verdana" panose="020B0604030504040204" pitchFamily="34" charset="0"/>
                <a:ea typeface="Arial" panose="020B0604020202020204" pitchFamily="34" charset="0"/>
              </a:rPr>
              <a:t>Stress management</a:t>
            </a:r>
            <a:endParaRPr lang="en-CH" sz="1000" u="none" strike="noStrike" dirty="0">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rgbClr val="222222"/>
                </a:solidFill>
                <a:effectLst/>
                <a:latin typeface="Verdana" panose="020B0604030504040204" pitchFamily="34" charset="0"/>
                <a:ea typeface="Calibri" panose="020F0502020204030204" pitchFamily="34" charset="0"/>
                <a:cs typeface="Calibri" panose="020F0502020204030204" pitchFamily="34" charset="0"/>
              </a:rPr>
              <a:t>Sleep Hygiene</a:t>
            </a:r>
            <a:endParaRPr lang="en-CH" sz="1000" u="none" strike="noStrike" dirty="0">
              <a:effectLst/>
              <a:latin typeface="Arial" panose="020B0604020202020204" pitchFamily="34" charset="0"/>
              <a:ea typeface="Arial" panose="020B0604020202020204" pitchFamily="34" charset="0"/>
            </a:endParaRPr>
          </a:p>
          <a:p>
            <a:pPr lvl="1">
              <a:lnSpc>
                <a:spcPct val="100000"/>
              </a:lnSpc>
              <a:spcBef>
                <a:spcPts val="0"/>
              </a:spcBef>
            </a:pPr>
            <a:r>
              <a:rPr lang="en-CH" sz="1000" u="none" strike="noStrike" dirty="0">
                <a:solidFill>
                  <a:srgbClr val="222222"/>
                </a:solidFill>
                <a:effectLst/>
                <a:latin typeface="Verdana" panose="020B0604030504040204" pitchFamily="34" charset="0"/>
                <a:ea typeface="Arial" panose="020B0604020202020204" pitchFamily="34" charset="0"/>
              </a:rPr>
              <a:t>Overall lifestyle improvement</a:t>
            </a:r>
            <a:endParaRPr lang="en-CH" sz="1000" u="none" strike="noStrike" dirty="0">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effectLst/>
                <a:latin typeface="Verdana" panose="020B0604030504040204" pitchFamily="34" charset="0"/>
                <a:ea typeface="Arial" panose="020B0604020202020204" pitchFamily="34" charset="0"/>
              </a:rPr>
              <a:t> </a:t>
            </a:r>
            <a:endParaRPr lang="en-CH" sz="1000" dirty="0">
              <a:latin typeface="Arial" panose="020B0604020202020204" pitchFamily="34" charset="0"/>
              <a:ea typeface="Arial" panose="020B0604020202020204" pitchFamily="34" charset="0"/>
            </a:endParaRPr>
          </a:p>
          <a:p>
            <a:pPr marL="0" indent="0">
              <a:lnSpc>
                <a:spcPct val="100000"/>
              </a:lnSpc>
              <a:spcBef>
                <a:spcPts val="0"/>
              </a:spcBef>
              <a:buNone/>
            </a:pPr>
            <a:r>
              <a:rPr lang="en-CH" sz="1000" b="1" dirty="0">
                <a:solidFill>
                  <a:srgbClr val="7030A0"/>
                </a:solidFill>
                <a:effectLst/>
                <a:latin typeface="Verdana" panose="020B0604030504040204" pitchFamily="34" charset="0"/>
                <a:ea typeface="Arial" panose="020B0604020202020204" pitchFamily="34" charset="0"/>
              </a:rPr>
              <a:t>Outcomes</a:t>
            </a:r>
            <a:endParaRPr lang="en-CH" sz="1000" b="1" dirty="0">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solidFill>
                  <a:srgbClr val="222222"/>
                </a:solidFill>
                <a:effectLst/>
                <a:latin typeface="Verdana" panose="020B0604030504040204" pitchFamily="34" charset="0"/>
                <a:ea typeface="Arial" panose="020B0604020202020204" pitchFamily="34" charset="0"/>
                <a:cs typeface="Arial" panose="020B0604020202020204" pitchFamily="34" charset="0"/>
              </a:rPr>
              <a:t>Legacy Health is softly tracking clinical indicators and soliciting regular feedback.</a:t>
            </a:r>
          </a:p>
          <a:p>
            <a:pPr marL="0" indent="0">
              <a:spcBef>
                <a:spcPts val="900"/>
              </a:spcBef>
              <a:buNone/>
            </a:pPr>
            <a:r>
              <a:rPr lang="en-CH" sz="1000" b="1" dirty="0">
                <a:solidFill>
                  <a:srgbClr val="7030A0"/>
                </a:solidFill>
                <a:effectLst/>
                <a:latin typeface="Verdana" panose="020B0604030504040204" pitchFamily="34" charset="0"/>
                <a:ea typeface="Arial" panose="020B0604020202020204" pitchFamily="34" charset="0"/>
              </a:rPr>
              <a:t>Conclusion</a:t>
            </a:r>
            <a:endParaRPr lang="en-CH" sz="1000" dirty="0">
              <a:effectLst/>
              <a:latin typeface="Arial" panose="020B0604020202020204" pitchFamily="34" charset="0"/>
              <a:ea typeface="Arial" panose="020B0604020202020204" pitchFamily="34" charset="0"/>
            </a:endParaRPr>
          </a:p>
          <a:p>
            <a:pPr marL="0" indent="0">
              <a:lnSpc>
                <a:spcPct val="100000"/>
              </a:lnSpc>
              <a:spcBef>
                <a:spcPts val="0"/>
              </a:spcBef>
              <a:buNone/>
            </a:pPr>
            <a:r>
              <a:rPr lang="en-CH" sz="1000" dirty="0">
                <a:solidFill>
                  <a:srgbClr val="222222"/>
                </a:solidFill>
                <a:effectLst/>
                <a:latin typeface="Verdana" panose="020B0604030504040204" pitchFamily="34" charset="0"/>
                <a:ea typeface="Arial" panose="020B0604020202020204" pitchFamily="34" charset="0"/>
              </a:rPr>
              <a:t>It appears that Legacy views health coaching as a viable offering for its patients and has targeted it as an area to grow within its health system.  There are plans to build a health coaching department, as well as offer telephonic, virtual, and in-person coaching—both individually and in groups—in the near term. The future looks bright for coaches in health care!</a:t>
            </a:r>
            <a:endParaRPr lang="en-CH" sz="1000" dirty="0">
              <a:effectLst/>
              <a:latin typeface="Arial" panose="020B0604020202020204" pitchFamily="34" charset="0"/>
              <a:ea typeface="Arial" panose="020B0604020202020204" pitchFamily="34" charset="0"/>
            </a:endParaRPr>
          </a:p>
          <a:p>
            <a:pPr marL="0" indent="0">
              <a:lnSpc>
                <a:spcPct val="100000"/>
              </a:lnSpc>
              <a:spcBef>
                <a:spcPts val="0"/>
              </a:spcBef>
              <a:buNone/>
            </a:pPr>
            <a:endParaRPr lang="en-AU" sz="1000" dirty="0">
              <a:solidFill>
                <a:schemeClr val="tx1"/>
              </a:solidFill>
            </a:endParaRPr>
          </a:p>
        </p:txBody>
      </p:sp>
    </p:spTree>
    <p:extLst>
      <p:ext uri="{BB962C8B-B14F-4D97-AF65-F5344CB8AC3E}">
        <p14:creationId xmlns:p14="http://schemas.microsoft.com/office/powerpoint/2010/main" val="413175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018C-9003-C9D0-8FDD-066C5A047452}"/>
              </a:ext>
            </a:extLst>
          </p:cNvPr>
          <p:cNvSpPr>
            <a:spLocks noGrp="1"/>
          </p:cNvSpPr>
          <p:nvPr>
            <p:ph type="title"/>
          </p:nvPr>
        </p:nvSpPr>
        <p:spPr/>
        <p:txBody>
          <a:bodyPr>
            <a:normAutofit/>
          </a:bodyPr>
          <a:lstStyle/>
          <a:p>
            <a:r>
              <a:rPr lang="en-US" sz="4400" dirty="0">
                <a:effectLst/>
                <a:latin typeface="Verdana" panose="020B0604030504040204" pitchFamily="34" charset="0"/>
                <a:ea typeface="Times New Roman" panose="02020603050405020304" pitchFamily="18" charset="0"/>
              </a:rPr>
              <a:t>Common Findings across Case Studies included:</a:t>
            </a:r>
            <a:endParaRPr lang="en-CH" dirty="0"/>
          </a:p>
        </p:txBody>
      </p:sp>
      <p:sp>
        <p:nvSpPr>
          <p:cNvPr id="3" name="Content Placeholder 2">
            <a:extLst>
              <a:ext uri="{FF2B5EF4-FFF2-40B4-BE49-F238E27FC236}">
                <a16:creationId xmlns:a16="http://schemas.microsoft.com/office/drawing/2014/main" id="{DCCA3849-C6D2-E7A0-920A-41D2B090BB2B}"/>
              </a:ext>
            </a:extLst>
          </p:cNvPr>
          <p:cNvSpPr>
            <a:spLocks noGrp="1"/>
          </p:cNvSpPr>
          <p:nvPr>
            <p:ph idx="1"/>
          </p:nvPr>
        </p:nvSpPr>
        <p:spPr>
          <a:xfrm>
            <a:off x="838200" y="1825625"/>
            <a:ext cx="10515600" cy="4667250"/>
          </a:xfrm>
        </p:spPr>
        <p:txBody>
          <a:bodyPr>
            <a:normAutofit lnSpcReduction="10000"/>
          </a:bodyPr>
          <a:lstStyle/>
          <a:p>
            <a:pPr>
              <a:buFont typeface="Arial" panose="020B0604020202020204" pitchFamily="34" charset="0"/>
              <a:buChar char="•"/>
            </a:pPr>
            <a:r>
              <a:rPr lang="en-US" sz="2400" dirty="0"/>
              <a:t>ICF and NBHWC common credentials</a:t>
            </a:r>
            <a:endParaRPr lang="en-CH" sz="2400" dirty="0"/>
          </a:p>
          <a:p>
            <a:pPr>
              <a:buFont typeface="Arial" panose="020B0604020202020204" pitchFamily="34" charset="0"/>
              <a:buChar char="•"/>
            </a:pPr>
            <a:r>
              <a:rPr lang="en-US" sz="2400" dirty="0"/>
              <a:t>Top-down, leader-led with behaviors modeled by leadership</a:t>
            </a:r>
          </a:p>
          <a:p>
            <a:pPr lvl="0">
              <a:buFont typeface="Arial" panose="020B0604020202020204" pitchFamily="34" charset="0"/>
              <a:buChar char="•"/>
            </a:pPr>
            <a:r>
              <a:rPr lang="en-US" sz="2400" dirty="0"/>
              <a:t>Tangible personal impact inspired leaders to be catalysts for sustainable change</a:t>
            </a:r>
            <a:endParaRPr lang="en-CH" sz="2400" dirty="0"/>
          </a:p>
          <a:p>
            <a:pPr>
              <a:buFont typeface="Arial" panose="020B0604020202020204" pitchFamily="34" charset="0"/>
              <a:buChar char="•"/>
            </a:pPr>
            <a:r>
              <a:rPr lang="en-US" sz="2400" dirty="0"/>
              <a:t>Group coaching followed beyond leadership to embed well-being</a:t>
            </a:r>
          </a:p>
          <a:p>
            <a:pPr>
              <a:buFont typeface="Arial" panose="020B0604020202020204" pitchFamily="34" charset="0"/>
              <a:buChar char="•"/>
            </a:pPr>
            <a:r>
              <a:rPr lang="en-US" sz="2400" dirty="0"/>
              <a:t>Improvements at both leadership and employee level</a:t>
            </a:r>
          </a:p>
          <a:p>
            <a:pPr lvl="0">
              <a:buFont typeface="Arial" panose="020B0604020202020204" pitchFamily="34" charset="0"/>
              <a:buChar char="•"/>
            </a:pPr>
            <a:r>
              <a:rPr lang="en-US" sz="2400" dirty="0"/>
              <a:t>Walking meetings boosted mood and helped with weight management</a:t>
            </a:r>
            <a:endParaRPr lang="en-CH" sz="2400" dirty="0"/>
          </a:p>
          <a:p>
            <a:pPr lvl="0">
              <a:buFont typeface="Arial" panose="020B0604020202020204" pitchFamily="34" charset="0"/>
              <a:buChar char="•"/>
            </a:pPr>
            <a:r>
              <a:rPr lang="en-US" sz="2400" dirty="0"/>
              <a:t>Improved boundaries for work-tech-life helped reduce stress, stress eating, and improved sleep.</a:t>
            </a:r>
            <a:endParaRPr lang="en-CH" sz="2400" dirty="0"/>
          </a:p>
          <a:p>
            <a:pPr lvl="0">
              <a:buFont typeface="Arial" panose="020B0604020202020204" pitchFamily="34" charset="0"/>
              <a:buChar char="•"/>
            </a:pPr>
            <a:r>
              <a:rPr lang="en-US" sz="2400" dirty="0"/>
              <a:t>Coach created a safe environment to discuss feelings and conflicts in the work and leadership context</a:t>
            </a:r>
            <a:endParaRPr lang="en-CH" sz="2400" dirty="0"/>
          </a:p>
        </p:txBody>
      </p:sp>
    </p:spTree>
    <p:extLst>
      <p:ext uri="{BB962C8B-B14F-4D97-AF65-F5344CB8AC3E}">
        <p14:creationId xmlns:p14="http://schemas.microsoft.com/office/powerpoint/2010/main" val="1837207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ighway at sunset">
            <a:extLst>
              <a:ext uri="{FF2B5EF4-FFF2-40B4-BE49-F238E27FC236}">
                <a16:creationId xmlns:a16="http://schemas.microsoft.com/office/drawing/2014/main" id="{8FC8703B-7FC1-41BD-E95C-5ACBBA6AB8A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6719" y="-1"/>
            <a:ext cx="11585281"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C1A52-B503-2C1C-BEDE-1953470F8AE5}"/>
              </a:ext>
            </a:extLst>
          </p:cNvPr>
          <p:cNvSpPr>
            <a:spLocks noGrp="1"/>
          </p:cNvSpPr>
          <p:nvPr>
            <p:ph type="title"/>
          </p:nvPr>
        </p:nvSpPr>
        <p:spPr>
          <a:xfrm>
            <a:off x="943368" y="1152144"/>
            <a:ext cx="4339832" cy="4448556"/>
          </a:xfrm>
        </p:spPr>
        <p:txBody>
          <a:bodyPr vert="horz" lIns="91440" tIns="45720" rIns="91440" bIns="45720" rtlCol="0" anchor="ctr">
            <a:noAutofit/>
          </a:bodyPr>
          <a:lstStyle/>
          <a:p>
            <a:r>
              <a:rPr lang="en-US" sz="5400" dirty="0"/>
              <a:t>XI. Conclusions &amp; Moving Forward</a:t>
            </a: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682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227E-1AB4-B046-D32B-035B73E55608}"/>
              </a:ext>
            </a:extLst>
          </p:cNvPr>
          <p:cNvSpPr>
            <a:spLocks noGrp="1"/>
          </p:cNvSpPr>
          <p:nvPr>
            <p:ph type="title"/>
          </p:nvPr>
        </p:nvSpPr>
        <p:spPr/>
        <p:txBody>
          <a:bodyPr/>
          <a:lstStyle/>
          <a:p>
            <a:r>
              <a:rPr lang="en-CH" dirty="0"/>
              <a:t>Conclusions &amp; Outlook</a:t>
            </a:r>
          </a:p>
        </p:txBody>
      </p:sp>
      <p:sp>
        <p:nvSpPr>
          <p:cNvPr id="3" name="Content Placeholder 2">
            <a:extLst>
              <a:ext uri="{FF2B5EF4-FFF2-40B4-BE49-F238E27FC236}">
                <a16:creationId xmlns:a16="http://schemas.microsoft.com/office/drawing/2014/main" id="{CA5EB33C-1F55-726E-1585-AA7E022D1386}"/>
              </a:ext>
            </a:extLst>
          </p:cNvPr>
          <p:cNvSpPr>
            <a:spLocks noGrp="1"/>
          </p:cNvSpPr>
          <p:nvPr>
            <p:ph idx="1"/>
          </p:nvPr>
        </p:nvSpPr>
        <p:spPr>
          <a:xfrm>
            <a:off x="838200" y="1825625"/>
            <a:ext cx="10515600" cy="4807650"/>
          </a:xfrm>
        </p:spPr>
        <p:txBody>
          <a:bodyPr>
            <a:normAutofit/>
          </a:bodyPr>
          <a:lstStyle/>
          <a:p>
            <a:r>
              <a:rPr lang="en-US" sz="2400" dirty="0">
                <a:effectLst/>
              </a:rPr>
              <a:t>Technology scaling the profession</a:t>
            </a:r>
          </a:p>
          <a:p>
            <a:r>
              <a:rPr lang="en-US" sz="2400" dirty="0">
                <a:effectLst/>
              </a:rPr>
              <a:t>Employee well-being is a workplace imperative central to core business strategy</a:t>
            </a:r>
          </a:p>
          <a:p>
            <a:r>
              <a:rPr lang="en-US" sz="2400" dirty="0">
                <a:effectLst/>
              </a:rPr>
              <a:t>Role-modeled by Leadership </a:t>
            </a:r>
          </a:p>
          <a:p>
            <a:r>
              <a:rPr lang="en-US" sz="2400" dirty="0">
                <a:effectLst/>
              </a:rPr>
              <a:t>Health and Wellness Coaching as a part of workplace well-being shows individual employees they care, respect, trust, appreciate, and belong</a:t>
            </a:r>
          </a:p>
          <a:p>
            <a:r>
              <a:rPr lang="en-US" sz="2400" dirty="0">
                <a:effectLst/>
              </a:rPr>
              <a:t>Health and Wellness Coaching directly contributes to</a:t>
            </a:r>
            <a:r>
              <a:rPr lang="en-US" sz="2400" i="1" dirty="0">
                <a:effectLst/>
              </a:rPr>
              <a:t> </a:t>
            </a:r>
            <a:r>
              <a:rPr lang="en-US" sz="2400" dirty="0">
                <a:effectLst/>
              </a:rPr>
              <a:t>Diversity, Equity, and Inclusion</a:t>
            </a:r>
          </a:p>
          <a:p>
            <a:r>
              <a:rPr lang="en-US" sz="2400" dirty="0">
                <a:effectLst/>
              </a:rPr>
              <a:t>Ensuring that professionals hired are properly credentialed ensures the most positive and impactful outcomes</a:t>
            </a:r>
          </a:p>
          <a:p>
            <a:r>
              <a:rPr lang="en-US" sz="2400" dirty="0">
                <a:effectLst/>
              </a:rPr>
              <a:t>Business results follow the human-centered approach</a:t>
            </a:r>
            <a:endParaRPr lang="en-CH" sz="2400" dirty="0"/>
          </a:p>
          <a:p>
            <a:endParaRPr lang="en-CH" dirty="0"/>
          </a:p>
          <a:p>
            <a:endParaRPr lang="en-CH" dirty="0"/>
          </a:p>
        </p:txBody>
      </p:sp>
    </p:spTree>
    <p:extLst>
      <p:ext uri="{BB962C8B-B14F-4D97-AF65-F5344CB8AC3E}">
        <p14:creationId xmlns:p14="http://schemas.microsoft.com/office/powerpoint/2010/main" val="988940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82171-36C0-CD94-FD20-58649298DF19}"/>
              </a:ext>
            </a:extLst>
          </p:cNvPr>
          <p:cNvSpPr>
            <a:spLocks noGrp="1"/>
          </p:cNvSpPr>
          <p:nvPr>
            <p:ph type="title"/>
          </p:nvPr>
        </p:nvSpPr>
        <p:spPr>
          <a:xfrm>
            <a:off x="1166650" y="1332952"/>
            <a:ext cx="3926898" cy="3921176"/>
          </a:xfrm>
        </p:spPr>
        <p:txBody>
          <a:bodyPr anchor="ctr">
            <a:normAutofit/>
          </a:bodyPr>
          <a:lstStyle/>
          <a:p>
            <a:r>
              <a:rPr lang="en-CH" sz="5400" dirty="0">
                <a:solidFill>
                  <a:schemeClr val="tx1"/>
                </a:solidFill>
              </a:rPr>
              <a:t>Thank</a:t>
            </a:r>
            <a:br>
              <a:rPr lang="en-CH" sz="5400" dirty="0">
                <a:solidFill>
                  <a:schemeClr val="tx1"/>
                </a:solidFill>
              </a:rPr>
            </a:br>
            <a:r>
              <a:rPr lang="en-CH" sz="5400" dirty="0">
                <a:solidFill>
                  <a:schemeClr val="tx1"/>
                </a:solidFill>
              </a:rPr>
              <a:t>You</a:t>
            </a:r>
          </a:p>
        </p:txBody>
      </p:sp>
      <p:grpSp>
        <p:nvGrpSpPr>
          <p:cNvPr id="24" name="Group 23">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5"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4" name="Slide Number Placeholder 3">
            <a:extLst>
              <a:ext uri="{FF2B5EF4-FFF2-40B4-BE49-F238E27FC236}">
                <a16:creationId xmlns:a16="http://schemas.microsoft.com/office/drawing/2014/main" id="{BD344D83-964A-9D85-3A02-FC5B5275D5D3}"/>
              </a:ext>
            </a:extLst>
          </p:cNvPr>
          <p:cNvSpPr>
            <a:spLocks noGrp="1"/>
          </p:cNvSpPr>
          <p:nvPr>
            <p:ph type="sldNum" sz="quarter" idx="12"/>
          </p:nvPr>
        </p:nvSpPr>
        <p:spPr>
          <a:xfrm>
            <a:off x="73152" y="3379979"/>
            <a:ext cx="457200" cy="365125"/>
          </a:xfrm>
        </p:spPr>
        <p:txBody>
          <a:bodyPr>
            <a:normAutofit/>
          </a:bodyPr>
          <a:lstStyle/>
          <a:p>
            <a:pPr>
              <a:spcAft>
                <a:spcPts val="600"/>
              </a:spcAft>
            </a:pPr>
            <a:fld id="{7402FB9A-7153-4941-9EAE-0368B7633D4F}" type="slidenum">
              <a:rPr lang="en-US">
                <a:solidFill>
                  <a:srgbClr val="FFFFFF"/>
                </a:solidFill>
              </a:rPr>
              <a:pPr>
                <a:spcAft>
                  <a:spcPts val="600"/>
                </a:spcAft>
              </a:pPr>
              <a:t>44</a:t>
            </a:fld>
            <a:endParaRPr lang="en-US">
              <a:solidFill>
                <a:srgbClr val="FFFFFF"/>
              </a:solidFill>
            </a:endParaRPr>
          </a:p>
        </p:txBody>
      </p:sp>
      <p:pic>
        <p:nvPicPr>
          <p:cNvPr id="3" name="logo.png" descr="logo.png">
            <a:extLst>
              <a:ext uri="{FF2B5EF4-FFF2-40B4-BE49-F238E27FC236}">
                <a16:creationId xmlns:a16="http://schemas.microsoft.com/office/drawing/2014/main" id="{F3483D61-717D-98A6-0FDD-1D6AD0B75BC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0943" y="461761"/>
            <a:ext cx="4105652" cy="945105"/>
          </a:xfrm>
          <a:prstGeom prst="rect">
            <a:avLst/>
          </a:prstGeom>
          <a:ln w="12700">
            <a:miter lim="400000"/>
          </a:ln>
        </p:spPr>
      </p:pic>
      <p:sp>
        <p:nvSpPr>
          <p:cNvPr id="6" name="Content Placeholder 5">
            <a:extLst>
              <a:ext uri="{FF2B5EF4-FFF2-40B4-BE49-F238E27FC236}">
                <a16:creationId xmlns:a16="http://schemas.microsoft.com/office/drawing/2014/main" id="{623B4E36-99C0-7344-4BC9-457C332E8B45}"/>
              </a:ext>
            </a:extLst>
          </p:cNvPr>
          <p:cNvSpPr>
            <a:spLocks noGrp="1"/>
          </p:cNvSpPr>
          <p:nvPr>
            <p:ph idx="1"/>
          </p:nvPr>
        </p:nvSpPr>
        <p:spPr/>
        <p:txBody>
          <a:bodyPr/>
          <a:lstStyle/>
          <a:p>
            <a:endParaRPr lang="en-CH" dirty="0"/>
          </a:p>
        </p:txBody>
      </p:sp>
      <p:sp>
        <p:nvSpPr>
          <p:cNvPr id="7" name="TextBox 6">
            <a:extLst>
              <a:ext uri="{FF2B5EF4-FFF2-40B4-BE49-F238E27FC236}">
                <a16:creationId xmlns:a16="http://schemas.microsoft.com/office/drawing/2014/main" id="{C61D29E9-28F3-1137-C5AB-23BE9D20FABC}"/>
              </a:ext>
            </a:extLst>
          </p:cNvPr>
          <p:cNvSpPr txBox="1"/>
          <p:nvPr/>
        </p:nvSpPr>
        <p:spPr>
          <a:xfrm>
            <a:off x="5721926" y="6348203"/>
            <a:ext cx="7549574" cy="338554"/>
          </a:xfrm>
          <a:prstGeom prst="rect">
            <a:avLst/>
          </a:prstGeom>
          <a:noFill/>
        </p:spPr>
        <p:txBody>
          <a:bodyPr wrap="square">
            <a:spAutoFit/>
          </a:bodyPr>
          <a:lstStyle/>
          <a:p>
            <a:r>
              <a:rPr lang="en-AU" sz="1600" i="1" dirty="0">
                <a:solidFill>
                  <a:schemeClr val="bg1"/>
                </a:solidFill>
                <a:effectLst/>
                <a:latin typeface="Verdana" panose="020B0604030504040204" pitchFamily="34" charset="0"/>
                <a:ea typeface="Times New Roman" panose="02020603050405020304" pitchFamily="18" charset="0"/>
              </a:rPr>
              <a:t>All pictures free-sourced through Microsoft or Unsplashed.</a:t>
            </a:r>
            <a:endParaRPr lang="en-CH"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263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439" name="Ligne"/>
          <p:cNvSpPr/>
          <p:nvPr/>
        </p:nvSpPr>
        <p:spPr>
          <a:xfrm flipV="1">
            <a:off x="377627" y="1100146"/>
            <a:ext cx="1317794" cy="1"/>
          </a:xfrm>
          <a:prstGeom prst="line">
            <a:avLst/>
          </a:prstGeom>
          <a:ln w="63500">
            <a:solidFill>
              <a:srgbClr val="6E6A94"/>
            </a:solidFill>
            <a:miter lim="400000"/>
          </a:ln>
        </p:spPr>
        <p:txBody>
          <a:bodyPr lIns="25400" tIns="25400" rIns="25400" bIns="25400" anchor="ctr"/>
          <a:lstStyle/>
          <a:p>
            <a:pPr defTabSz="228600" hangingPunct="0">
              <a:defRPr sz="1200">
                <a:solidFill>
                  <a:srgbClr val="000000"/>
                </a:solidFill>
                <a:latin typeface="Helvetica"/>
                <a:ea typeface="Helvetica"/>
                <a:cs typeface="Helvetica"/>
                <a:sym typeface="Helvetica"/>
              </a:defRPr>
            </a:pPr>
            <a:endParaRPr sz="600" kern="0">
              <a:solidFill>
                <a:srgbClr val="000000"/>
              </a:solidFill>
              <a:latin typeface="Helvetica"/>
              <a:sym typeface="Helvetica"/>
            </a:endParaRPr>
          </a:p>
        </p:txBody>
      </p:sp>
      <p:sp>
        <p:nvSpPr>
          <p:cNvPr id="7" name="Conclusions">
            <a:extLst>
              <a:ext uri="{FF2B5EF4-FFF2-40B4-BE49-F238E27FC236}">
                <a16:creationId xmlns:a16="http://schemas.microsoft.com/office/drawing/2014/main" id="{FF276FFA-6E40-DB45-8675-94BFA05DCCBA}"/>
              </a:ext>
            </a:extLst>
          </p:cNvPr>
          <p:cNvSpPr txBox="1">
            <a:spLocks/>
          </p:cNvSpPr>
          <p:nvPr/>
        </p:nvSpPr>
        <p:spPr>
          <a:xfrm>
            <a:off x="377627" y="380036"/>
            <a:ext cx="11430001" cy="57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Autofit/>
          </a:bodyPr>
          <a:lstStyle>
            <a:lvl1pPr marL="0" marR="0" indent="0" algn="ctr" defTabSz="448055" rtl="0" latinLnBrk="0">
              <a:lnSpc>
                <a:spcPts val="15400"/>
              </a:lnSpc>
              <a:spcBef>
                <a:spcPts val="0"/>
              </a:spcBef>
              <a:spcAft>
                <a:spcPts val="0"/>
              </a:spcAft>
              <a:buClrTx/>
              <a:buSzTx/>
              <a:buFontTx/>
              <a:buNone/>
              <a:tabLst/>
              <a:defRPr sz="6860" b="0" i="0" u="none" strike="noStrike" cap="none" spc="0" baseline="0">
                <a:ln>
                  <a:noFill/>
                </a:ln>
                <a:solidFill>
                  <a:srgbClr val="FFFFFF"/>
                </a:solidFill>
                <a:uFillTx/>
                <a:latin typeface="Montserrat Regular"/>
                <a:ea typeface="Montserrat Regular"/>
                <a:cs typeface="Montserrat Regular"/>
                <a:sym typeface="Montserrat Regular"/>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algn="l" defTabSz="224028">
              <a:lnSpc>
                <a:spcPts val="7700"/>
              </a:lnSpc>
            </a:pPr>
            <a:r>
              <a:rPr lang="en-GB" sz="3600" kern="0" dirty="0">
                <a:latin typeface="+mn-lt"/>
              </a:rPr>
              <a:t>Disclaimers</a:t>
            </a:r>
          </a:p>
        </p:txBody>
      </p:sp>
      <p:sp>
        <p:nvSpPr>
          <p:cNvPr id="5" name="Government policy change for public health reform that integrates Health and Wellness Coaches into preventive care…">
            <a:extLst>
              <a:ext uri="{FF2B5EF4-FFF2-40B4-BE49-F238E27FC236}">
                <a16:creationId xmlns:a16="http://schemas.microsoft.com/office/drawing/2014/main" id="{F2B3D2D5-7CBA-F84D-ACCF-595693DBCB12}"/>
              </a:ext>
            </a:extLst>
          </p:cNvPr>
          <p:cNvSpPr txBox="1"/>
          <p:nvPr/>
        </p:nvSpPr>
        <p:spPr>
          <a:xfrm>
            <a:off x="575502" y="1245953"/>
            <a:ext cx="11034249" cy="5375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defTabSz="412750" hangingPunct="0"/>
            <a:r>
              <a:rPr lang="en-CH" sz="1400" kern="0" dirty="0">
                <a:solidFill>
                  <a:srgbClr val="FFFFFF"/>
                </a:solidFill>
                <a:latin typeface="Verdana" panose="020B0604030504040204"/>
                <a:sym typeface="Avenir Next Medium"/>
              </a:rPr>
              <a:t>These presentation slides have been produced as part of the </a:t>
            </a:r>
            <a:r>
              <a:rPr lang="en-US" sz="1400" kern="0" dirty="0">
                <a:solidFill>
                  <a:srgbClr val="FFFFFF"/>
                </a:solidFill>
                <a:latin typeface="Verdana" panose="020B0604030504040204"/>
                <a:sym typeface="Avenir Next Medium"/>
              </a:rPr>
              <a:t>Global Wellness Institute Wellness Coaching Initiative (GWI WCI).</a:t>
            </a:r>
            <a:endParaRPr lang="en-CH" sz="1400" kern="0" dirty="0">
              <a:solidFill>
                <a:srgbClr val="FFFFFF"/>
              </a:solidFill>
              <a:latin typeface="Verdana" panose="020B0604030504040204"/>
              <a:sym typeface="Avenir Next Medium"/>
            </a:endParaRPr>
          </a:p>
          <a:p>
            <a:pPr defTabSz="412750" hangingPunct="0"/>
            <a:r>
              <a:rPr lang="en-US" sz="1400" kern="0" dirty="0">
                <a:solidFill>
                  <a:srgbClr val="FFFFFF"/>
                </a:solidFill>
                <a:latin typeface="Verdana" panose="020B0604030504040204"/>
                <a:sym typeface="Avenir Next Medium"/>
              </a:rPr>
              <a:t> </a:t>
            </a:r>
            <a:endParaRPr lang="en-CH" sz="1400" kern="0" dirty="0">
              <a:solidFill>
                <a:srgbClr val="FFFFFF"/>
              </a:solidFill>
              <a:latin typeface="Verdana" panose="020B0604030504040204"/>
              <a:sym typeface="Avenir Next Medium"/>
            </a:endParaRPr>
          </a:p>
          <a:p>
            <a:pPr defTabSz="412750" hangingPunct="0"/>
            <a:r>
              <a:rPr lang="en-US" sz="1400" kern="0" dirty="0">
                <a:solidFill>
                  <a:srgbClr val="FFFFFF"/>
                </a:solidFill>
                <a:latin typeface="Verdana" panose="020B0604030504040204"/>
                <a:sym typeface="Avenir Next Medium"/>
              </a:rPr>
              <a:t>They are designed to s</a:t>
            </a:r>
            <a:r>
              <a:rPr lang="en-CH" sz="1400" kern="0" dirty="0">
                <a:solidFill>
                  <a:srgbClr val="FFFFFF"/>
                </a:solidFill>
                <a:latin typeface="Verdana" panose="020B0604030504040204"/>
                <a:sym typeface="Avenir Next Medium"/>
              </a:rPr>
              <a:t>upport </a:t>
            </a:r>
            <a:r>
              <a:rPr lang="en-US" sz="1400" kern="0" dirty="0">
                <a:solidFill>
                  <a:srgbClr val="FFFFFF"/>
                </a:solidFill>
                <a:latin typeface="Verdana" panose="020B0604030504040204"/>
                <a:sym typeface="Avenir Next Medium"/>
              </a:rPr>
              <a:t>Credentialed/Certified Health and Wellness Coaches (HWC) to create the ripple effect through </a:t>
            </a:r>
            <a:r>
              <a:rPr lang="en-CH" sz="1400" kern="0" dirty="0">
                <a:solidFill>
                  <a:srgbClr val="FFFFFF"/>
                </a:solidFill>
                <a:latin typeface="Verdana" panose="020B0604030504040204"/>
                <a:sym typeface="Avenir Next Medium"/>
              </a:rPr>
              <a:t>events </a:t>
            </a:r>
            <a:r>
              <a:rPr lang="en-US" sz="1400" kern="0" dirty="0">
                <a:solidFill>
                  <a:srgbClr val="FFFFFF"/>
                </a:solidFill>
                <a:latin typeface="Verdana" panose="020B0604030504040204"/>
                <a:sym typeface="Avenir Next Medium"/>
              </a:rPr>
              <a:t>and marketing. The</a:t>
            </a:r>
            <a:r>
              <a:rPr lang="en-CH" sz="1400" kern="0" dirty="0">
                <a:solidFill>
                  <a:srgbClr val="FFFFFF"/>
                </a:solidFill>
                <a:latin typeface="Verdana" panose="020B0604030504040204"/>
                <a:sym typeface="Avenir Next Medium"/>
              </a:rPr>
              <a:t> presentation </a:t>
            </a:r>
            <a:r>
              <a:rPr lang="en-US" sz="1400" kern="0" dirty="0">
                <a:solidFill>
                  <a:srgbClr val="FFFFFF"/>
                </a:solidFill>
                <a:latin typeface="Verdana" panose="020B0604030504040204"/>
                <a:sym typeface="Avenir Next Medium"/>
              </a:rPr>
              <a:t>is</a:t>
            </a:r>
            <a:r>
              <a:rPr lang="en-CH" sz="1400" kern="0" dirty="0">
                <a:solidFill>
                  <a:srgbClr val="FFFFFF"/>
                </a:solidFill>
                <a:latin typeface="Verdana" panose="020B0604030504040204"/>
                <a:sym typeface="Avenir Next Medium"/>
              </a:rPr>
              <a:t> provided for educational use only. </a:t>
            </a:r>
          </a:p>
          <a:p>
            <a:pPr defTabSz="412750" hangingPunct="0"/>
            <a:endParaRPr lang="en-CH" sz="1400" kern="0" dirty="0">
              <a:solidFill>
                <a:srgbClr val="FFFFFF"/>
              </a:solidFill>
              <a:latin typeface="Verdana" panose="020B0604030504040204"/>
              <a:sym typeface="Avenir Next Medium"/>
            </a:endParaRPr>
          </a:p>
          <a:p>
            <a:pPr defTabSz="412750" hangingPunct="0"/>
            <a:r>
              <a:rPr lang="en-US" sz="1400" kern="0" dirty="0">
                <a:solidFill>
                  <a:srgbClr val="FFFFFF"/>
                </a:solidFill>
                <a:latin typeface="Verdana" panose="020B0604030504040204"/>
                <a:sym typeface="Avenir Next Medium"/>
              </a:rPr>
              <a:t>These </a:t>
            </a:r>
            <a:r>
              <a:rPr lang="en-CH" sz="1400" kern="0" dirty="0">
                <a:solidFill>
                  <a:srgbClr val="FFFFFF"/>
                </a:solidFill>
                <a:latin typeface="Verdana" panose="020B0604030504040204"/>
                <a:sym typeface="Avenir Next Medium"/>
              </a:rPr>
              <a:t>presentation </a:t>
            </a:r>
            <a:r>
              <a:rPr lang="en-US" sz="1400" kern="0" dirty="0">
                <a:solidFill>
                  <a:srgbClr val="FFFFFF"/>
                </a:solidFill>
                <a:latin typeface="Verdana" panose="020B0604030504040204"/>
                <a:sym typeface="Avenir Next Medium"/>
              </a:rPr>
              <a:t>slides</a:t>
            </a:r>
            <a:r>
              <a:rPr lang="en-CH" sz="1400" kern="0" dirty="0">
                <a:solidFill>
                  <a:srgbClr val="FFFFFF"/>
                </a:solidFill>
                <a:latin typeface="Verdana" panose="020B0604030504040204"/>
                <a:sym typeface="Avenir Next Medium"/>
              </a:rPr>
              <a:t> present the key findings from the </a:t>
            </a:r>
            <a:r>
              <a:rPr lang="en-US" sz="1400" kern="0" dirty="0">
                <a:solidFill>
                  <a:srgbClr val="FFFFFF"/>
                </a:solidFill>
                <a:latin typeface="Verdana" panose="020B0604030504040204"/>
                <a:sym typeface="Avenir Next Medium"/>
              </a:rPr>
              <a:t>“GWI WCI White Paper: Towards Advancing Health and Wellness Coaching: Where We Are and What Needs to Happen”, published in February 2022. They are designed to raise awareness about HWC through an understanding of the state </a:t>
            </a:r>
            <a:r>
              <a:rPr lang="en-CH" sz="1400" kern="0" dirty="0">
                <a:solidFill>
                  <a:srgbClr val="FFFFFF"/>
                </a:solidFill>
                <a:latin typeface="Verdana" panose="020B0604030504040204"/>
                <a:sym typeface="Avenir Next Medium"/>
              </a:rPr>
              <a:t>of the </a:t>
            </a:r>
            <a:r>
              <a:rPr lang="en-US" sz="1400" kern="0" dirty="0">
                <a:solidFill>
                  <a:srgbClr val="FFFFFF"/>
                </a:solidFill>
                <a:latin typeface="Verdana" panose="020B0604030504040204"/>
                <a:sym typeface="Avenir Next Medium"/>
              </a:rPr>
              <a:t>Credentialed</a:t>
            </a:r>
            <a:r>
              <a:rPr lang="en-CH" sz="1400" kern="0" dirty="0">
                <a:solidFill>
                  <a:srgbClr val="FFFFFF"/>
                </a:solidFill>
                <a:latin typeface="Verdana" panose="020B0604030504040204"/>
                <a:sym typeface="Avenir Next Medium"/>
              </a:rPr>
              <a:t> Health and Wellness Coaching profession globally</a:t>
            </a:r>
            <a:r>
              <a:rPr lang="en-US" sz="1400" kern="0" dirty="0">
                <a:solidFill>
                  <a:srgbClr val="FFFFFF"/>
                </a:solidFill>
                <a:latin typeface="Verdana" panose="020B0604030504040204"/>
                <a:sym typeface="Avenir Next Medium"/>
              </a:rPr>
              <a:t>, </a:t>
            </a:r>
            <a:r>
              <a:rPr lang="en-CH" sz="1400" kern="0" dirty="0">
                <a:solidFill>
                  <a:srgbClr val="FFFFFF"/>
                </a:solidFill>
                <a:latin typeface="Verdana" panose="020B0604030504040204"/>
                <a:sym typeface="Avenir Next Medium"/>
              </a:rPr>
              <a:t>the increasing variety of </a:t>
            </a:r>
            <a:r>
              <a:rPr lang="en-US" sz="1400" kern="0" dirty="0">
                <a:solidFill>
                  <a:srgbClr val="FFFFFF"/>
                </a:solidFill>
                <a:latin typeface="Verdana" panose="020B0604030504040204"/>
                <a:sym typeface="Avenir Next Medium"/>
              </a:rPr>
              <a:t>delivery </a:t>
            </a:r>
            <a:r>
              <a:rPr lang="en-CH" sz="1400" kern="0" dirty="0">
                <a:solidFill>
                  <a:srgbClr val="FFFFFF"/>
                </a:solidFill>
                <a:latin typeface="Verdana" panose="020B0604030504040204"/>
                <a:sym typeface="Avenir Next Medium"/>
              </a:rPr>
              <a:t>settings</a:t>
            </a:r>
            <a:r>
              <a:rPr lang="en-US" sz="1400" kern="0" dirty="0">
                <a:solidFill>
                  <a:srgbClr val="FFFFFF"/>
                </a:solidFill>
                <a:latin typeface="Verdana" panose="020B0604030504040204"/>
                <a:sym typeface="Avenir Next Medium"/>
              </a:rPr>
              <a:t>, as well as </a:t>
            </a:r>
            <a:r>
              <a:rPr lang="en-CH" sz="1400" kern="0" dirty="0">
                <a:solidFill>
                  <a:srgbClr val="FFFFFF"/>
                </a:solidFill>
                <a:latin typeface="Verdana" panose="020B0604030504040204"/>
                <a:sym typeface="Avenir Next Medium"/>
              </a:rPr>
              <a:t>global trends </a:t>
            </a:r>
            <a:r>
              <a:rPr lang="en-US" sz="1400" kern="0" dirty="0">
                <a:solidFill>
                  <a:srgbClr val="FFFFFF"/>
                </a:solidFill>
                <a:latin typeface="Verdana" panose="020B0604030504040204"/>
                <a:sym typeface="Avenir Next Medium"/>
              </a:rPr>
              <a:t>and r</a:t>
            </a:r>
            <a:r>
              <a:rPr lang="en-CH" sz="1400" kern="0" dirty="0">
                <a:solidFill>
                  <a:srgbClr val="FFFFFF"/>
                </a:solidFill>
                <a:latin typeface="Verdana" panose="020B0604030504040204"/>
                <a:sym typeface="Avenir Next Medium"/>
              </a:rPr>
              <a:t>ecommendations for </a:t>
            </a:r>
            <a:r>
              <a:rPr lang="en-US" sz="1400" kern="0" dirty="0">
                <a:solidFill>
                  <a:srgbClr val="FFFFFF"/>
                </a:solidFill>
                <a:latin typeface="Verdana" panose="020B0604030504040204"/>
                <a:sym typeface="Avenir Next Medium"/>
              </a:rPr>
              <a:t>the future. </a:t>
            </a:r>
            <a:endParaRPr lang="en-CH" sz="1400" kern="0" dirty="0">
              <a:solidFill>
                <a:srgbClr val="FFFFFF"/>
              </a:solidFill>
              <a:latin typeface="Verdana" panose="020B0604030504040204"/>
              <a:sym typeface="Avenir Next Medium"/>
            </a:endParaRPr>
          </a:p>
          <a:p>
            <a:pPr defTabSz="412750" hangingPunct="0"/>
            <a:r>
              <a:rPr lang="en-US" sz="1000" kern="0" dirty="0">
                <a:solidFill>
                  <a:srgbClr val="FFFFFF"/>
                </a:solidFill>
                <a:latin typeface="Verdana" panose="020B0604030504040204"/>
                <a:sym typeface="Avenir Next Medium"/>
              </a:rPr>
              <a:t> </a:t>
            </a:r>
            <a:endParaRPr lang="en-CH" sz="1400" kern="0" dirty="0">
              <a:solidFill>
                <a:srgbClr val="FFFFFF"/>
              </a:solidFill>
              <a:latin typeface="Verdana" panose="020B0604030504040204"/>
              <a:sym typeface="Avenir Next Medium"/>
            </a:endParaRPr>
          </a:p>
          <a:p>
            <a:pPr defTabSz="412750" hangingPunct="0"/>
            <a:r>
              <a:rPr lang="en-US" sz="1400" b="1" kern="0" dirty="0">
                <a:solidFill>
                  <a:srgbClr val="FFFFFF"/>
                </a:solidFill>
                <a:latin typeface="Verdana" panose="020B0604030504040204"/>
                <a:sym typeface="Avenir Next Medium"/>
              </a:rPr>
              <a:t>Do</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Add a Fair-Use Disclaimer such as “I do not own this content. All credits go to its rightful owner”</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Use to raise awareness with your clients, corporations, organizations, communities</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Share with other Credentialed/Certified HWC, on social media or your website</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Add your own flavor (logo) or other information to adapt to your needs</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Refer to the White Paper or its authors if anything is unclear or for further information</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Note that this</a:t>
            </a:r>
            <a:r>
              <a:rPr lang="en-CH" sz="1400" kern="0" dirty="0">
                <a:solidFill>
                  <a:srgbClr val="FFFFFF"/>
                </a:solidFill>
                <a:latin typeface="Verdana" panose="020B0604030504040204"/>
                <a:sym typeface="Avenir Next Medium"/>
              </a:rPr>
              <a:t> presentation may not include all relevant facts or the most up-to-date research</a:t>
            </a:r>
            <a:r>
              <a:rPr lang="en-US" sz="1400" kern="0" dirty="0">
                <a:solidFill>
                  <a:srgbClr val="FFFFFF"/>
                </a:solidFill>
                <a:latin typeface="Verdana" panose="020B0604030504040204"/>
                <a:sym typeface="Avenir Next Medium"/>
              </a:rPr>
              <a:t> at the time of presentation. GWI WCI is </a:t>
            </a:r>
            <a:r>
              <a:rPr lang="en-CH" sz="1400" kern="0" dirty="0">
                <a:solidFill>
                  <a:srgbClr val="FFFFFF"/>
                </a:solidFill>
                <a:latin typeface="Verdana" panose="020B0604030504040204"/>
                <a:sym typeface="Avenir Next Medium"/>
              </a:rPr>
              <a:t>not liable if omissions or errors occur </a:t>
            </a:r>
            <a:r>
              <a:rPr lang="en-US" sz="1400" kern="0" dirty="0">
                <a:solidFill>
                  <a:srgbClr val="FFFFFF"/>
                </a:solidFill>
                <a:latin typeface="Verdana" panose="020B0604030504040204"/>
                <a:sym typeface="Avenir Next Medium"/>
              </a:rPr>
              <a:t>after publication</a:t>
            </a:r>
            <a:r>
              <a:rPr lang="en-CH" sz="1400" kern="0" dirty="0">
                <a:solidFill>
                  <a:srgbClr val="FFFFFF"/>
                </a:solidFill>
                <a:latin typeface="Verdana" panose="020B0604030504040204"/>
                <a:sym typeface="Avenir Next Medium"/>
              </a:rPr>
              <a:t>.</a:t>
            </a:r>
          </a:p>
          <a:p>
            <a:pPr defTabSz="412750" hangingPunct="0"/>
            <a:r>
              <a:rPr lang="en-US" sz="1400" kern="0" dirty="0">
                <a:solidFill>
                  <a:srgbClr val="FFFFFF"/>
                </a:solidFill>
                <a:latin typeface="Verdana" panose="020B0604030504040204"/>
                <a:sym typeface="Avenir Next Medium"/>
              </a:rPr>
              <a:t> </a:t>
            </a:r>
            <a:endParaRPr lang="en-CH" sz="1400" kern="0" dirty="0">
              <a:solidFill>
                <a:srgbClr val="FFFFFF"/>
              </a:solidFill>
              <a:latin typeface="Verdana" panose="020B0604030504040204"/>
              <a:sym typeface="Avenir Next Medium"/>
            </a:endParaRPr>
          </a:p>
          <a:p>
            <a:pPr defTabSz="412750" hangingPunct="0"/>
            <a:r>
              <a:rPr lang="en-US" sz="1400" b="1" kern="0" dirty="0">
                <a:solidFill>
                  <a:srgbClr val="FFFFFF"/>
                </a:solidFill>
                <a:latin typeface="Verdana" panose="020B0604030504040204"/>
                <a:sym typeface="Avenir Next Medium"/>
              </a:rPr>
              <a:t>Don’t</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Remove GWI logo, references, or authors</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Change any of the data provided</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Reproduce any part of this presentation for your own use unless with written permission of the owner (GWI WCI)</a:t>
            </a:r>
            <a:endParaRPr lang="en-CH" sz="1200" kern="0" dirty="0">
              <a:solidFill>
                <a:srgbClr val="FFFFFF"/>
              </a:solidFill>
              <a:latin typeface="Verdana" panose="020B0604030504040204"/>
              <a:sym typeface="Avenir Next Medium"/>
            </a:endParaRPr>
          </a:p>
        </p:txBody>
      </p:sp>
      <p:pic>
        <p:nvPicPr>
          <p:cNvPr id="6" name="logo.png" descr="logo.png">
            <a:extLst>
              <a:ext uri="{FF2B5EF4-FFF2-40B4-BE49-F238E27FC236}">
                <a16:creationId xmlns:a16="http://schemas.microsoft.com/office/drawing/2014/main" id="{A7D5CBB9-A55D-2749-AC3B-3EA568E6E6F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52014" y="197046"/>
            <a:ext cx="4003674" cy="921630"/>
          </a:xfrm>
          <a:prstGeom prst="rect">
            <a:avLst/>
          </a:prstGeom>
          <a:ln w="12700">
            <a:miter lim="400000"/>
          </a:ln>
        </p:spPr>
      </p:pic>
    </p:spTree>
    <p:extLst>
      <p:ext uri="{BB962C8B-B14F-4D97-AF65-F5344CB8AC3E}">
        <p14:creationId xmlns:p14="http://schemas.microsoft.com/office/powerpoint/2010/main" val="118898171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439" name="Ligne"/>
          <p:cNvSpPr/>
          <p:nvPr/>
        </p:nvSpPr>
        <p:spPr>
          <a:xfrm flipV="1">
            <a:off x="377627" y="1100146"/>
            <a:ext cx="1317794" cy="1"/>
          </a:xfrm>
          <a:prstGeom prst="line">
            <a:avLst/>
          </a:prstGeom>
          <a:ln w="63500">
            <a:solidFill>
              <a:srgbClr val="6E6A94"/>
            </a:solidFill>
            <a:miter lim="400000"/>
          </a:ln>
        </p:spPr>
        <p:txBody>
          <a:bodyPr lIns="25400" tIns="25400" rIns="25400" bIns="25400" anchor="ctr"/>
          <a:lstStyle/>
          <a:p>
            <a:pPr defTabSz="228600" hangingPunct="0">
              <a:defRPr sz="1200">
                <a:solidFill>
                  <a:srgbClr val="000000"/>
                </a:solidFill>
                <a:latin typeface="Helvetica"/>
                <a:ea typeface="Helvetica"/>
                <a:cs typeface="Helvetica"/>
                <a:sym typeface="Helvetica"/>
              </a:defRPr>
            </a:pPr>
            <a:endParaRPr sz="800" kern="0">
              <a:solidFill>
                <a:srgbClr val="000000"/>
              </a:solidFill>
              <a:latin typeface="Montserrat" pitchFamily="2" charset="77"/>
              <a:sym typeface="Helvetica"/>
            </a:endParaRPr>
          </a:p>
        </p:txBody>
      </p:sp>
      <p:sp>
        <p:nvSpPr>
          <p:cNvPr id="7" name="Conclusions">
            <a:extLst>
              <a:ext uri="{FF2B5EF4-FFF2-40B4-BE49-F238E27FC236}">
                <a16:creationId xmlns:a16="http://schemas.microsoft.com/office/drawing/2014/main" id="{FF276FFA-6E40-DB45-8675-94BFA05DCCBA}"/>
              </a:ext>
            </a:extLst>
          </p:cNvPr>
          <p:cNvSpPr txBox="1">
            <a:spLocks/>
          </p:cNvSpPr>
          <p:nvPr/>
        </p:nvSpPr>
        <p:spPr>
          <a:xfrm>
            <a:off x="377627" y="442485"/>
            <a:ext cx="11430001" cy="57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Autofit/>
          </a:bodyPr>
          <a:lstStyle>
            <a:lvl1pPr marL="0" marR="0" indent="0" algn="ctr" defTabSz="448055" rtl="0" latinLnBrk="0">
              <a:lnSpc>
                <a:spcPts val="15400"/>
              </a:lnSpc>
              <a:spcBef>
                <a:spcPts val="0"/>
              </a:spcBef>
              <a:spcAft>
                <a:spcPts val="0"/>
              </a:spcAft>
              <a:buClrTx/>
              <a:buSzTx/>
              <a:buFontTx/>
              <a:buNone/>
              <a:tabLst/>
              <a:defRPr sz="6860" b="0" i="0" u="none" strike="noStrike" cap="none" spc="0" baseline="0">
                <a:ln>
                  <a:noFill/>
                </a:ln>
                <a:solidFill>
                  <a:srgbClr val="FFFFFF"/>
                </a:solidFill>
                <a:uFillTx/>
                <a:latin typeface="Montserrat Regular"/>
                <a:ea typeface="Montserrat Regular"/>
                <a:cs typeface="Montserrat Regular"/>
                <a:sym typeface="Montserrat Regular"/>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algn="l" defTabSz="224028">
              <a:lnSpc>
                <a:spcPts val="7700"/>
              </a:lnSpc>
            </a:pPr>
            <a:r>
              <a:rPr lang="en-GB" sz="4000" kern="0" dirty="0">
                <a:latin typeface="+mn-lt"/>
              </a:rPr>
              <a:t>Contributors</a:t>
            </a:r>
          </a:p>
        </p:txBody>
      </p:sp>
      <p:grpSp>
        <p:nvGrpSpPr>
          <p:cNvPr id="2" name="Group 1">
            <a:extLst>
              <a:ext uri="{FF2B5EF4-FFF2-40B4-BE49-F238E27FC236}">
                <a16:creationId xmlns:a16="http://schemas.microsoft.com/office/drawing/2014/main" id="{4526FA97-E3E6-112A-3AE7-1D0A12BA253C}"/>
              </a:ext>
            </a:extLst>
          </p:cNvPr>
          <p:cNvGrpSpPr/>
          <p:nvPr/>
        </p:nvGrpSpPr>
        <p:grpSpPr>
          <a:xfrm>
            <a:off x="433684" y="1412718"/>
            <a:ext cx="6000761" cy="1579655"/>
            <a:chOff x="3827330" y="922280"/>
            <a:chExt cx="6000761" cy="1579655"/>
          </a:xfrm>
        </p:grpSpPr>
        <p:pic>
          <p:nvPicPr>
            <p:cNvPr id="9" name="Picture 8" descr="A blonde person with blonde hair&#10;&#10;Description automatically generated with low confidence">
              <a:extLst>
                <a:ext uri="{FF2B5EF4-FFF2-40B4-BE49-F238E27FC236}">
                  <a16:creationId xmlns:a16="http://schemas.microsoft.com/office/drawing/2014/main" id="{7A389E4E-6180-294A-BCE3-7A4A2CD0D4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27330" y="922280"/>
              <a:ext cx="1533489" cy="1533489"/>
            </a:xfrm>
            <a:prstGeom prst="rect">
              <a:avLst/>
            </a:prstGeom>
          </p:spPr>
        </p:pic>
        <p:sp>
          <p:nvSpPr>
            <p:cNvPr id="10" name="Rectangle 9">
              <a:extLst>
                <a:ext uri="{FF2B5EF4-FFF2-40B4-BE49-F238E27FC236}">
                  <a16:creationId xmlns:a16="http://schemas.microsoft.com/office/drawing/2014/main" id="{8B339448-554A-6147-99C8-23A5F65A2653}"/>
                </a:ext>
              </a:extLst>
            </p:cNvPr>
            <p:cNvSpPr/>
            <p:nvPr/>
          </p:nvSpPr>
          <p:spPr>
            <a:xfrm>
              <a:off x="5435197" y="1547828"/>
              <a:ext cx="4392894" cy="954107"/>
            </a:xfrm>
            <a:prstGeom prst="rect">
              <a:avLst/>
            </a:prstGeom>
          </p:spPr>
          <p:txBody>
            <a:bodyPr wrap="square">
              <a:spAutoFit/>
            </a:bodyPr>
            <a:lstStyle/>
            <a:p>
              <a:pPr defTabSz="228600" hangingPunct="0">
                <a:buSzPct val="100000"/>
                <a:defRPr sz="5000">
                  <a:solidFill>
                    <a:srgbClr val="FFFFFF"/>
                  </a:solidFill>
                  <a:latin typeface="Montserrat Regular"/>
                  <a:ea typeface="Montserrat Regular"/>
                  <a:cs typeface="Montserrat Regular"/>
                  <a:sym typeface="Montserrat Regular"/>
                </a:defRPr>
              </a:pPr>
              <a:r>
                <a:rPr lang="en-US" sz="1400" b="1" kern="0" dirty="0">
                  <a:solidFill>
                    <a:srgbClr val="FFFFFF"/>
                  </a:solidFill>
                  <a:latin typeface="Montserrat" pitchFamily="2" charset="77"/>
                  <a:ea typeface="Montserrat Regular"/>
                  <a:cs typeface="Montserrat Regular"/>
                  <a:sym typeface="Montserrat Regular"/>
                </a:rPr>
                <a:t>Susan O’Connor, Chair</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kern="0" dirty="0">
                  <a:solidFill>
                    <a:srgbClr val="FFFFFF"/>
                  </a:solidFill>
                  <a:latin typeface="Montserrat" pitchFamily="2" charset="77"/>
                  <a:ea typeface="Montserrat Regular"/>
                  <a:cs typeface="Montserrat Regular"/>
                  <a:sym typeface="Montserrat Regular"/>
                </a:rPr>
                <a:t>CEO Health &amp; Wellness </a:t>
              </a:r>
              <a:r>
                <a:rPr lang="en-US" sz="1400" kern="0" dirty="0">
                  <a:solidFill>
                    <a:srgbClr val="FFFFFF"/>
                  </a:solidFill>
                  <a:latin typeface="Montserrat" pitchFamily="2" charset="77"/>
                  <a:sym typeface="Montserrat Regular"/>
                </a:rPr>
                <a:t>Certified by Mayo Clinic National Ayurvedic Medical Association</a:t>
              </a:r>
              <a:r>
                <a:rPr lang="en-CH" sz="1400" kern="0" dirty="0">
                  <a:solidFill>
                    <a:srgbClr val="FFFFFF"/>
                  </a:solidFill>
                  <a:latin typeface="Montserrat" pitchFamily="2" charset="77"/>
                  <a:sym typeface="Montserrat Regular"/>
                </a:rPr>
                <a:t> </a:t>
              </a:r>
              <a:endParaRPr lang="en-US" sz="1400" kern="0" dirty="0">
                <a:solidFill>
                  <a:srgbClr val="FFFFFF"/>
                </a:solidFill>
                <a:latin typeface="Montserrat" pitchFamily="2" charset="77"/>
                <a:ea typeface="Montserrat Regular"/>
                <a:cs typeface="Montserrat Regular"/>
                <a:sym typeface="Montserrat Regular"/>
                <a:hlinkClick r:id="rId4">
                  <a:extLst>
                    <a:ext uri="{A12FA001-AC4F-418D-AE19-62706E023703}">
                      <ahyp:hlinkClr xmlns:ahyp="http://schemas.microsoft.com/office/drawing/2018/hyperlinkcolor" val="tx"/>
                    </a:ext>
                  </a:extLst>
                </a:hlinkClick>
              </a:endParaRP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u="sng" kern="0" dirty="0">
                  <a:solidFill>
                    <a:srgbClr val="FFFFFF"/>
                  </a:solidFill>
                  <a:latin typeface="Montserrat" pitchFamily="2" charset="77"/>
                  <a:ea typeface="Montserrat Regular"/>
                  <a:cs typeface="Montserrat Regular"/>
                  <a:sym typeface="Montserrat Regular"/>
                  <a:hlinkClick r:id="rId4">
                    <a:extLst>
                      <a:ext uri="{A12FA001-AC4F-418D-AE19-62706E023703}">
                        <ahyp:hlinkClr xmlns:ahyp="http://schemas.microsoft.com/office/drawing/2018/hyperlinkcolor" val="tx"/>
                      </a:ext>
                    </a:extLst>
                  </a:hlinkClick>
                </a:rPr>
                <a:t>oconnor.susanm@gmail.com</a:t>
              </a:r>
            </a:p>
          </p:txBody>
        </p:sp>
      </p:grpSp>
      <p:grpSp>
        <p:nvGrpSpPr>
          <p:cNvPr id="13" name="Group 12">
            <a:extLst>
              <a:ext uri="{FF2B5EF4-FFF2-40B4-BE49-F238E27FC236}">
                <a16:creationId xmlns:a16="http://schemas.microsoft.com/office/drawing/2014/main" id="{A07442A9-A0C2-5FEC-389D-047E311EB6E2}"/>
              </a:ext>
            </a:extLst>
          </p:cNvPr>
          <p:cNvGrpSpPr/>
          <p:nvPr/>
        </p:nvGrpSpPr>
        <p:grpSpPr>
          <a:xfrm>
            <a:off x="6434445" y="4942612"/>
            <a:ext cx="5692228" cy="1815546"/>
            <a:chOff x="488137" y="2710942"/>
            <a:chExt cx="5692228" cy="1815546"/>
          </a:xfrm>
        </p:grpSpPr>
        <p:pic>
          <p:nvPicPr>
            <p:cNvPr id="6" name="Picture 5" descr="A person with blonde hair&#10;&#10;Description automatically generated with low confidence">
              <a:extLst>
                <a:ext uri="{FF2B5EF4-FFF2-40B4-BE49-F238E27FC236}">
                  <a16:creationId xmlns:a16="http://schemas.microsoft.com/office/drawing/2014/main" id="{10106017-0942-884C-8185-E5F9010869C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8137" y="2710942"/>
              <a:ext cx="1534737" cy="1555200"/>
            </a:xfrm>
            <a:prstGeom prst="rect">
              <a:avLst/>
            </a:prstGeom>
          </p:spPr>
        </p:pic>
        <p:sp>
          <p:nvSpPr>
            <p:cNvPr id="14" name="Rectangle 13">
              <a:extLst>
                <a:ext uri="{FF2B5EF4-FFF2-40B4-BE49-F238E27FC236}">
                  <a16:creationId xmlns:a16="http://schemas.microsoft.com/office/drawing/2014/main" id="{C53639AC-9A5C-144B-8D58-B92E9FE23F29}"/>
                </a:ext>
              </a:extLst>
            </p:cNvPr>
            <p:cNvSpPr/>
            <p:nvPr/>
          </p:nvSpPr>
          <p:spPr>
            <a:xfrm>
              <a:off x="2021626" y="3572381"/>
              <a:ext cx="4158739" cy="954107"/>
            </a:xfrm>
            <a:prstGeom prst="rect">
              <a:avLst/>
            </a:prstGeom>
          </p:spPr>
          <p:txBody>
            <a:bodyPr wrap="square">
              <a:spAutoFit/>
            </a:bodyPr>
            <a:lstStyle/>
            <a:p>
              <a:pPr defTabSz="228600" hangingPunct="0">
                <a:buSzPct val="100000"/>
                <a:defRPr sz="5000">
                  <a:solidFill>
                    <a:srgbClr val="FFFFFF"/>
                  </a:solidFill>
                  <a:latin typeface="Montserrat Regular"/>
                  <a:ea typeface="Montserrat Regular"/>
                  <a:cs typeface="Montserrat Regular"/>
                  <a:sym typeface="Montserrat Regular"/>
                </a:defRPr>
              </a:pPr>
              <a:r>
                <a:rPr lang="en-US" sz="1400" b="1" kern="0" dirty="0">
                  <a:solidFill>
                    <a:srgbClr val="FFFFFF"/>
                  </a:solidFill>
                  <a:latin typeface="Montserrat" pitchFamily="2" charset="77"/>
                  <a:ea typeface="Montserrat Regular"/>
                  <a:cs typeface="Montserrat Regular"/>
                  <a:sym typeface="Montserrat Regular"/>
                </a:rPr>
                <a:t>Fiona Cosgrove</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kern="0" dirty="0">
                  <a:solidFill>
                    <a:srgbClr val="FFFFFF"/>
                  </a:solidFill>
                  <a:latin typeface="Montserrat" pitchFamily="2" charset="77"/>
                  <a:ea typeface="Montserrat Regular"/>
                  <a:cs typeface="Montserrat Regular"/>
                  <a:sym typeface="Montserrat Regular"/>
                </a:rPr>
                <a:t>Mast Ex Sci, Mast Counselling, NBC-HWC, ICFPCC</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u="sng" kern="0" dirty="0">
                  <a:solidFill>
                    <a:srgbClr val="FFFFFF"/>
                  </a:solidFill>
                  <a:latin typeface="Montserrat" pitchFamily="2" charset="77"/>
                  <a:ea typeface="Montserrat Regular"/>
                  <a:cs typeface="Montserrat Regular"/>
                  <a:sym typeface="Montserrat Regular"/>
                  <a:hlinkClick r:id="rId6">
                    <a:extLst>
                      <a:ext uri="{A12FA001-AC4F-418D-AE19-62706E023703}">
                        <ahyp:hlinkClr xmlns:ahyp="http://schemas.microsoft.com/office/drawing/2018/hyperlinkcolor" val="tx"/>
                      </a:ext>
                    </a:extLst>
                  </a:hlinkClick>
                </a:rPr>
                <a:t>fiona@wellnesscoachingaustralia.com.au</a:t>
              </a:r>
              <a:endParaRPr lang="en-US" sz="1400" kern="0" dirty="0">
                <a:solidFill>
                  <a:srgbClr val="FFFFFF"/>
                </a:solidFill>
                <a:latin typeface="Montserrat" pitchFamily="2" charset="77"/>
                <a:ea typeface="Montserrat Regular"/>
                <a:cs typeface="Montserrat Regular"/>
                <a:sym typeface="Montserrat Regular"/>
              </a:endParaRPr>
            </a:p>
          </p:txBody>
        </p:sp>
      </p:grpSp>
      <p:grpSp>
        <p:nvGrpSpPr>
          <p:cNvPr id="12" name="Group 11">
            <a:extLst>
              <a:ext uri="{FF2B5EF4-FFF2-40B4-BE49-F238E27FC236}">
                <a16:creationId xmlns:a16="http://schemas.microsoft.com/office/drawing/2014/main" id="{5A5A9EA5-3A34-5055-2549-83804CBD3271}"/>
              </a:ext>
            </a:extLst>
          </p:cNvPr>
          <p:cNvGrpSpPr/>
          <p:nvPr/>
        </p:nvGrpSpPr>
        <p:grpSpPr>
          <a:xfrm>
            <a:off x="6434445" y="3173085"/>
            <a:ext cx="5712675" cy="1579656"/>
            <a:chOff x="6798129" y="4756281"/>
            <a:chExt cx="5712675" cy="1579656"/>
          </a:xfrm>
        </p:grpSpPr>
        <p:pic>
          <p:nvPicPr>
            <p:cNvPr id="8" name="Picture 7" descr="A person smiling at the camera&#10;&#10;Description automatically generated with medium confidence">
              <a:extLst>
                <a:ext uri="{FF2B5EF4-FFF2-40B4-BE49-F238E27FC236}">
                  <a16:creationId xmlns:a16="http://schemas.microsoft.com/office/drawing/2014/main" id="{40ADB340-58F1-934B-87F6-0739DD30EA5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98129" y="4756281"/>
              <a:ext cx="1553936" cy="1533489"/>
            </a:xfrm>
            <a:prstGeom prst="rect">
              <a:avLst/>
            </a:prstGeom>
          </p:spPr>
        </p:pic>
        <p:sp>
          <p:nvSpPr>
            <p:cNvPr id="16" name="Rectangle 15">
              <a:extLst>
                <a:ext uri="{FF2B5EF4-FFF2-40B4-BE49-F238E27FC236}">
                  <a16:creationId xmlns:a16="http://schemas.microsoft.com/office/drawing/2014/main" id="{9345B3C9-9C7C-6C42-8A26-11A4FA435BD4}"/>
                </a:ext>
              </a:extLst>
            </p:cNvPr>
            <p:cNvSpPr/>
            <p:nvPr/>
          </p:nvSpPr>
          <p:spPr>
            <a:xfrm>
              <a:off x="8352064" y="4950942"/>
              <a:ext cx="4158740" cy="1384995"/>
            </a:xfrm>
            <a:prstGeom prst="rect">
              <a:avLst/>
            </a:prstGeom>
          </p:spPr>
          <p:txBody>
            <a:bodyPr wrap="square">
              <a:spAutoFit/>
            </a:bodyPr>
            <a:lstStyle/>
            <a:p>
              <a:pPr defTabSz="228600" hangingPunct="0">
                <a:buSzPct val="100000"/>
                <a:defRPr sz="5000">
                  <a:solidFill>
                    <a:srgbClr val="FFFFFF"/>
                  </a:solidFill>
                  <a:latin typeface="Montserrat Regular"/>
                  <a:ea typeface="Montserrat Regular"/>
                  <a:cs typeface="Montserrat Regular"/>
                  <a:sym typeface="Montserrat Regular"/>
                </a:defRPr>
              </a:pPr>
              <a:r>
                <a:rPr lang="en-US" sz="1400" b="1" kern="0" dirty="0">
                  <a:solidFill>
                    <a:srgbClr val="FFFFFF"/>
                  </a:solidFill>
                  <a:latin typeface="Montserrat" pitchFamily="2" charset="77"/>
                  <a:ea typeface="Montserrat Regular"/>
                  <a:cs typeface="Montserrat Regular"/>
                  <a:sym typeface="Montserrat Regular"/>
                </a:rPr>
                <a:t>Dr. Kat </a:t>
              </a:r>
              <a:r>
                <a:rPr lang="en-US" sz="1400" b="1" kern="0" dirty="0" err="1">
                  <a:solidFill>
                    <a:srgbClr val="FFFFFF"/>
                  </a:solidFill>
                  <a:latin typeface="Montserrat" pitchFamily="2" charset="77"/>
                  <a:ea typeface="Montserrat Regular"/>
                  <a:cs typeface="Montserrat Regular"/>
                  <a:sym typeface="Montserrat Regular"/>
                </a:rPr>
                <a:t>Gisbert</a:t>
              </a:r>
              <a:r>
                <a:rPr lang="en-US" sz="1400" b="1" kern="0" dirty="0">
                  <a:solidFill>
                    <a:srgbClr val="FFFFFF"/>
                  </a:solidFill>
                  <a:latin typeface="Montserrat" pitchFamily="2" charset="77"/>
                  <a:ea typeface="Montserrat Regular"/>
                  <a:cs typeface="Montserrat Regular"/>
                  <a:sym typeface="Montserrat Regular"/>
                </a:rPr>
                <a:t>-Tay</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kern="0" dirty="0">
                  <a:solidFill>
                    <a:srgbClr val="FFFFFF"/>
                  </a:solidFill>
                  <a:latin typeface="Montserrat" pitchFamily="2" charset="77"/>
                  <a:ea typeface="Montserrat Regular"/>
                  <a:cs typeface="Montserrat Regular"/>
                  <a:sym typeface="Montserrat Regular"/>
                </a:rPr>
                <a:t>Medical Doctor</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kern="0" dirty="0">
                  <a:solidFill>
                    <a:srgbClr val="FFFFFF"/>
                  </a:solidFill>
                  <a:latin typeface="Montserrat" pitchFamily="2" charset="77"/>
                  <a:ea typeface="Montserrat Regular"/>
                  <a:cs typeface="Montserrat Regular"/>
                  <a:sym typeface="Montserrat Regular"/>
                </a:rPr>
                <a:t>BSc PSYCH</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kern="0" dirty="0">
                  <a:solidFill>
                    <a:srgbClr val="FFFFFF"/>
                  </a:solidFill>
                  <a:latin typeface="Montserrat" pitchFamily="2" charset="77"/>
                  <a:ea typeface="Montserrat Regular"/>
                  <a:cs typeface="Montserrat Regular"/>
                  <a:sym typeface="Montserrat Regular"/>
                </a:rPr>
                <a:t>Duke Integrative HC</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kern="0" dirty="0">
                  <a:solidFill>
                    <a:srgbClr val="FFFFFF"/>
                  </a:solidFill>
                  <a:latin typeface="Montserrat" pitchFamily="2" charset="77"/>
                  <a:ea typeface="Montserrat Regular"/>
                  <a:cs typeface="Montserrat Regular"/>
                  <a:sym typeface="Montserrat Regular"/>
                </a:rPr>
                <a:t>ICF PCC, NBC-HWC</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u="sng" kern="0" dirty="0">
                  <a:solidFill>
                    <a:srgbClr val="FFFFFF"/>
                  </a:solidFill>
                  <a:latin typeface="Montserrat" pitchFamily="2" charset="77"/>
                  <a:ea typeface="Montserrat Regular"/>
                  <a:cs typeface="Montserrat Regular"/>
                  <a:sym typeface="Montserrat Regular"/>
                  <a:hlinkClick r:id="rId8">
                    <a:extLst>
                      <a:ext uri="{A12FA001-AC4F-418D-AE19-62706E023703}">
                        <ahyp:hlinkClr xmlns:ahyp="http://schemas.microsoft.com/office/drawing/2018/hyperlinkcolor" val="tx"/>
                      </a:ext>
                    </a:extLst>
                  </a:hlinkClick>
                </a:rPr>
                <a:t>drkat@thecoachpartnership.com</a:t>
              </a:r>
              <a:endParaRPr lang="en-US" sz="1400" kern="0" dirty="0">
                <a:solidFill>
                  <a:srgbClr val="FFFFFF"/>
                </a:solidFill>
                <a:latin typeface="Montserrat" pitchFamily="2" charset="77"/>
                <a:ea typeface="Montserrat Regular"/>
                <a:cs typeface="Montserrat Regular"/>
                <a:sym typeface="Montserrat Regular"/>
                <a:hlinkClick r:id="rId8">
                  <a:extLst>
                    <a:ext uri="{A12FA001-AC4F-418D-AE19-62706E023703}">
                      <ahyp:hlinkClr xmlns:ahyp="http://schemas.microsoft.com/office/drawing/2018/hyperlinkcolor" val="tx"/>
                    </a:ext>
                  </a:extLst>
                </a:hlinkClick>
              </a:endParaRPr>
            </a:p>
          </p:txBody>
        </p:sp>
      </p:grpSp>
      <p:grpSp>
        <p:nvGrpSpPr>
          <p:cNvPr id="4" name="Group 3">
            <a:extLst>
              <a:ext uri="{FF2B5EF4-FFF2-40B4-BE49-F238E27FC236}">
                <a16:creationId xmlns:a16="http://schemas.microsoft.com/office/drawing/2014/main" id="{B8977002-A7FA-C713-B734-67C0F915A37D}"/>
              </a:ext>
            </a:extLst>
          </p:cNvPr>
          <p:cNvGrpSpPr/>
          <p:nvPr/>
        </p:nvGrpSpPr>
        <p:grpSpPr>
          <a:xfrm>
            <a:off x="433684" y="3159756"/>
            <a:ext cx="5712675" cy="1579656"/>
            <a:chOff x="6798129" y="2731389"/>
            <a:chExt cx="5712675" cy="1579656"/>
          </a:xfrm>
        </p:grpSpPr>
        <p:pic>
          <p:nvPicPr>
            <p:cNvPr id="3" name="Picture 2">
              <a:extLst>
                <a:ext uri="{FF2B5EF4-FFF2-40B4-BE49-F238E27FC236}">
                  <a16:creationId xmlns:a16="http://schemas.microsoft.com/office/drawing/2014/main" id="{2C4272FD-3306-2D46-99B2-B467EBB181A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798129" y="2731389"/>
              <a:ext cx="1533489" cy="1533489"/>
            </a:xfrm>
            <a:prstGeom prst="rect">
              <a:avLst/>
            </a:prstGeom>
          </p:spPr>
        </p:pic>
        <p:sp>
          <p:nvSpPr>
            <p:cNvPr id="11" name="Rectangle 10">
              <a:extLst>
                <a:ext uri="{FF2B5EF4-FFF2-40B4-BE49-F238E27FC236}">
                  <a16:creationId xmlns:a16="http://schemas.microsoft.com/office/drawing/2014/main" id="{7B4E9479-25A2-E943-BCCD-6E7CF7761FF7}"/>
                </a:ext>
              </a:extLst>
            </p:cNvPr>
            <p:cNvSpPr/>
            <p:nvPr/>
          </p:nvSpPr>
          <p:spPr>
            <a:xfrm>
              <a:off x="8352064" y="3572381"/>
              <a:ext cx="4158740" cy="738664"/>
            </a:xfrm>
            <a:prstGeom prst="rect">
              <a:avLst/>
            </a:prstGeom>
          </p:spPr>
          <p:txBody>
            <a:bodyPr wrap="square">
              <a:spAutoFit/>
            </a:bodyPr>
            <a:lstStyle/>
            <a:p>
              <a:pPr defTabSz="228600" hangingPunct="0">
                <a:buSzPct val="100000"/>
                <a:defRPr sz="5000">
                  <a:solidFill>
                    <a:srgbClr val="FFFFFF"/>
                  </a:solidFill>
                  <a:latin typeface="Montserrat Regular"/>
                  <a:ea typeface="Montserrat Regular"/>
                  <a:cs typeface="Montserrat Regular"/>
                  <a:sym typeface="Montserrat Regular"/>
                </a:defRPr>
              </a:pPr>
              <a:r>
                <a:rPr lang="en-US" sz="1400" b="1" kern="0" dirty="0">
                  <a:solidFill>
                    <a:srgbClr val="FFFFFF"/>
                  </a:solidFill>
                  <a:latin typeface="Montserrat" pitchFamily="2" charset="77"/>
                  <a:ea typeface="Montserrat Regular"/>
                  <a:cs typeface="Montserrat Regular"/>
                  <a:sym typeface="Montserrat Regular"/>
                </a:rPr>
                <a:t>Ellen Kocher</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kern="0" dirty="0">
                  <a:solidFill>
                    <a:srgbClr val="FFFFFF"/>
                  </a:solidFill>
                  <a:latin typeface="Montserrat" pitchFamily="2" charset="77"/>
                  <a:ea typeface="Montserrat Regular"/>
                  <a:cs typeface="Montserrat Regular"/>
                  <a:sym typeface="Montserrat Regular"/>
                </a:rPr>
                <a:t>Master HWC, ICF PCC, NBC-HWC</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u="sng" kern="0" dirty="0">
                  <a:solidFill>
                    <a:srgbClr val="FFFFFF"/>
                  </a:solidFill>
                  <a:latin typeface="Montserrat" pitchFamily="2" charset="77"/>
                  <a:ea typeface="Montserrat Regular"/>
                  <a:cs typeface="Montserrat Regular"/>
                  <a:sym typeface="Montserrat Regular"/>
                  <a:hlinkClick r:id="rId10">
                    <a:extLst>
                      <a:ext uri="{A12FA001-AC4F-418D-AE19-62706E023703}">
                        <ahyp:hlinkClr xmlns:ahyp="http://schemas.microsoft.com/office/drawing/2018/hyperlinkcolor" val="tx"/>
                      </a:ext>
                    </a:extLst>
                  </a:hlinkClick>
                </a:rPr>
                <a:t>ekocher@whealthness.ch</a:t>
              </a:r>
            </a:p>
          </p:txBody>
        </p:sp>
      </p:grpSp>
      <p:grpSp>
        <p:nvGrpSpPr>
          <p:cNvPr id="21" name="Group 20">
            <a:extLst>
              <a:ext uri="{FF2B5EF4-FFF2-40B4-BE49-F238E27FC236}">
                <a16:creationId xmlns:a16="http://schemas.microsoft.com/office/drawing/2014/main" id="{FBC028DC-5793-1D3C-93D2-DA7BABAE9DA1}"/>
              </a:ext>
            </a:extLst>
          </p:cNvPr>
          <p:cNvGrpSpPr/>
          <p:nvPr/>
        </p:nvGrpSpPr>
        <p:grpSpPr>
          <a:xfrm>
            <a:off x="6434445" y="1448477"/>
            <a:ext cx="5418289" cy="1534737"/>
            <a:chOff x="4944911" y="3357988"/>
            <a:chExt cx="5418289" cy="1534737"/>
          </a:xfrm>
        </p:grpSpPr>
        <p:pic>
          <p:nvPicPr>
            <p:cNvPr id="1026" name="Picture 2" descr="Profile photo of Jocelyn Pepe">
              <a:extLst>
                <a:ext uri="{FF2B5EF4-FFF2-40B4-BE49-F238E27FC236}">
                  <a16:creationId xmlns:a16="http://schemas.microsoft.com/office/drawing/2014/main" id="{790CEB93-694D-2AD0-81CF-021750AE6D2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944911" y="3357988"/>
              <a:ext cx="1534737" cy="15347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E9EE612-C9F1-2042-5F55-CE4AB3FC51E2}"/>
                </a:ext>
              </a:extLst>
            </p:cNvPr>
            <p:cNvSpPr txBox="1"/>
            <p:nvPr/>
          </p:nvSpPr>
          <p:spPr>
            <a:xfrm>
              <a:off x="6478466" y="3900061"/>
              <a:ext cx="3884734"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28600" hangingPunct="0">
                <a:buSzPct val="100000"/>
                <a:defRPr sz="5000">
                  <a:solidFill>
                    <a:srgbClr val="FFFFFF"/>
                  </a:solidFill>
                  <a:latin typeface="Montserrat Regular"/>
                  <a:ea typeface="Montserrat Regular"/>
                  <a:cs typeface="Montserrat Regular"/>
                  <a:sym typeface="Montserrat Regular"/>
                </a:defRPr>
              </a:pPr>
              <a:r>
                <a:rPr lang="en-US" sz="1400" b="1" kern="0" dirty="0">
                  <a:solidFill>
                    <a:srgbClr val="FFFFFF"/>
                  </a:solidFill>
                  <a:latin typeface="Montserrat" pitchFamily="2" charset="77"/>
                  <a:ea typeface="Montserrat Regular"/>
                  <a:cs typeface="Montserrat Regular"/>
                  <a:sym typeface="Montserrat Regular"/>
                </a:rPr>
                <a:t>Jocelyn Pepe</a:t>
              </a:r>
            </a:p>
            <a:p>
              <a:pPr defTabSz="228600" hangingPunct="0">
                <a:buSzPct val="100000"/>
                <a:defRPr sz="5000">
                  <a:solidFill>
                    <a:srgbClr val="FFFFFF"/>
                  </a:solidFill>
                  <a:latin typeface="Montserrat Regular"/>
                  <a:ea typeface="Montserrat Regular"/>
                  <a:cs typeface="Montserrat Regular"/>
                  <a:sym typeface="Montserrat Regular"/>
                </a:defRPr>
              </a:pPr>
              <a:r>
                <a:rPr lang="fr-CH" sz="1400" kern="0" dirty="0" err="1">
                  <a:solidFill>
                    <a:srgbClr val="FFFFFF"/>
                  </a:solidFill>
                  <a:latin typeface="Montserrat" pitchFamily="2" charset="77"/>
                  <a:ea typeface="Montserrat Regular"/>
                  <a:cs typeface="Montserrat Regular"/>
                  <a:sym typeface="Montserrat Regular"/>
                </a:rPr>
                <a:t>Certified</a:t>
              </a:r>
              <a:r>
                <a:rPr lang="fr-CH" sz="1400" kern="0" dirty="0">
                  <a:solidFill>
                    <a:srgbClr val="FFFFFF"/>
                  </a:solidFill>
                  <a:latin typeface="Montserrat" pitchFamily="2" charset="77"/>
                  <a:ea typeface="Montserrat Regular"/>
                  <a:cs typeface="Montserrat Regular"/>
                  <a:sym typeface="Montserrat Regular"/>
                </a:rPr>
                <a:t> Professional </a:t>
              </a:r>
              <a:r>
                <a:rPr lang="fr-CH" sz="1400" kern="0" dirty="0" err="1">
                  <a:solidFill>
                    <a:srgbClr val="FFFFFF"/>
                  </a:solidFill>
                  <a:latin typeface="Montserrat" pitchFamily="2" charset="77"/>
                  <a:ea typeface="Montserrat Regular"/>
                  <a:cs typeface="Montserrat Regular"/>
                  <a:sym typeface="Montserrat Regular"/>
                </a:rPr>
                <a:t>Co-Active</a:t>
              </a:r>
              <a:r>
                <a:rPr lang="fr-CH" sz="1400" kern="0" dirty="0">
                  <a:solidFill>
                    <a:srgbClr val="FFFFFF"/>
                  </a:solidFill>
                  <a:latin typeface="Montserrat" pitchFamily="2" charset="77"/>
                  <a:ea typeface="Montserrat Regular"/>
                  <a:cs typeface="Montserrat Regular"/>
                  <a:sym typeface="Montserrat Regular"/>
                </a:rPr>
                <a:t> Coach</a:t>
              </a:r>
            </a:p>
            <a:p>
              <a:pPr defTabSz="228600" hangingPunct="0">
                <a:buSzPct val="100000"/>
                <a:defRPr sz="5000">
                  <a:solidFill>
                    <a:srgbClr val="FFFFFF"/>
                  </a:solidFill>
                  <a:latin typeface="Montserrat Regular"/>
                  <a:ea typeface="Montserrat Regular"/>
                  <a:cs typeface="Montserrat Regular"/>
                  <a:sym typeface="Montserrat Regular"/>
                </a:defRPr>
              </a:pPr>
              <a:r>
                <a:rPr lang="en-GB" sz="1400" b="0" i="0" u="none" strike="noStrike" dirty="0">
                  <a:solidFill>
                    <a:schemeClr val="bg1"/>
                  </a:solidFill>
                  <a:effectLst/>
                  <a:latin typeface="Avenir Light" panose="020B0402020203020204" pitchFamily="34" charset="77"/>
                </a:rPr>
                <a:t>MSc(in progress), PCC, RHC</a:t>
              </a:r>
              <a:r>
                <a:rPr lang="en-GB" sz="1400" b="0" i="0" u="none" strike="noStrike" baseline="30000" dirty="0">
                  <a:solidFill>
                    <a:schemeClr val="bg1"/>
                  </a:solidFill>
                  <a:effectLst/>
                  <a:latin typeface="Avenir Light" panose="020B0402020203020204" pitchFamily="34" charset="77"/>
                </a:rPr>
                <a:t>TM</a:t>
              </a:r>
              <a:endParaRPr lang="en-US" sz="1400" kern="0" dirty="0">
                <a:solidFill>
                  <a:schemeClr val="bg1"/>
                </a:solidFill>
                <a:latin typeface="Montserrat" pitchFamily="2" charset="77"/>
                <a:ea typeface="Montserrat Regular"/>
                <a:cs typeface="Montserrat Regular"/>
                <a:sym typeface="Montserrat Regular"/>
                <a:hlinkClick r:id="rId4">
                  <a:extLst>
                    <a:ext uri="{A12FA001-AC4F-418D-AE19-62706E023703}">
                      <ahyp:hlinkClr xmlns:ahyp="http://schemas.microsoft.com/office/drawing/2018/hyperlinkcolor" val="tx"/>
                    </a:ext>
                  </a:extLst>
                </a:hlinkClick>
              </a:endParaRP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u="sng" kern="0" dirty="0" err="1">
                  <a:solidFill>
                    <a:srgbClr val="FFFFFF"/>
                  </a:solidFill>
                  <a:latin typeface="Montserrat" pitchFamily="2" charset="77"/>
                  <a:ea typeface="Montserrat Regular"/>
                  <a:cs typeface="Montserrat Regular"/>
                  <a:sym typeface="Montserrat Regular"/>
                </a:rPr>
                <a:t>jocelyn@truliving.ca</a:t>
              </a:r>
              <a:endParaRPr lang="en-CH" sz="1400" dirty="0">
                <a:solidFill>
                  <a:schemeClr val="bg1">
                    <a:lumMod val="10000"/>
                    <a:lumOff val="90000"/>
                  </a:schemeClr>
                </a:solidFill>
              </a:endParaRPr>
            </a:p>
          </p:txBody>
        </p:sp>
      </p:grpSp>
      <p:grpSp>
        <p:nvGrpSpPr>
          <p:cNvPr id="23" name="Group 22">
            <a:extLst>
              <a:ext uri="{FF2B5EF4-FFF2-40B4-BE49-F238E27FC236}">
                <a16:creationId xmlns:a16="http://schemas.microsoft.com/office/drawing/2014/main" id="{335A18D2-FB01-7A45-9595-CBE5476ACA8A}"/>
              </a:ext>
            </a:extLst>
          </p:cNvPr>
          <p:cNvGrpSpPr/>
          <p:nvPr/>
        </p:nvGrpSpPr>
        <p:grpSpPr>
          <a:xfrm>
            <a:off x="433684" y="4906795"/>
            <a:ext cx="5887100" cy="1567412"/>
            <a:chOff x="2021626" y="1100146"/>
            <a:chExt cx="5887100" cy="1567412"/>
          </a:xfrm>
        </p:grpSpPr>
        <p:pic>
          <p:nvPicPr>
            <p:cNvPr id="1030" name="Picture 6" descr="Profile photo of Darrell Rogers">
              <a:extLst>
                <a:ext uri="{FF2B5EF4-FFF2-40B4-BE49-F238E27FC236}">
                  <a16:creationId xmlns:a16="http://schemas.microsoft.com/office/drawing/2014/main" id="{1AFFD895-E73F-9FDF-4884-1492285CD8E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021626" y="1100146"/>
              <a:ext cx="1534737" cy="153473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8E09F845-9A7E-19BB-6515-A7DD02F82AD4}"/>
                </a:ext>
              </a:extLst>
            </p:cNvPr>
            <p:cNvSpPr/>
            <p:nvPr/>
          </p:nvSpPr>
          <p:spPr>
            <a:xfrm>
              <a:off x="3515832" y="1713451"/>
              <a:ext cx="4392894" cy="954107"/>
            </a:xfrm>
            <a:prstGeom prst="rect">
              <a:avLst/>
            </a:prstGeom>
          </p:spPr>
          <p:txBody>
            <a:bodyPr wrap="square">
              <a:spAutoFit/>
            </a:bodyPr>
            <a:lstStyle/>
            <a:p>
              <a:pPr defTabSz="228600" hangingPunct="0">
                <a:buSzPct val="100000"/>
                <a:defRPr sz="5000">
                  <a:solidFill>
                    <a:srgbClr val="FFFFFF"/>
                  </a:solidFill>
                  <a:latin typeface="Montserrat Regular"/>
                  <a:ea typeface="Montserrat Regular"/>
                  <a:cs typeface="Montserrat Regular"/>
                  <a:sym typeface="Montserrat Regular"/>
                </a:defRPr>
              </a:pPr>
              <a:r>
                <a:rPr lang="en-US" sz="1400" b="1" kern="0" dirty="0">
                  <a:solidFill>
                    <a:srgbClr val="FFFFFF"/>
                  </a:solidFill>
                  <a:ea typeface="Montserrat Regular"/>
                  <a:cs typeface="Montserrat Regular"/>
                  <a:sym typeface="Montserrat Regular"/>
                </a:rPr>
                <a:t>Darrell Rogers</a:t>
              </a:r>
            </a:p>
            <a:p>
              <a:pPr defTabSz="228600" hangingPunct="0">
                <a:buSzPct val="100000"/>
                <a:defRPr sz="5000">
                  <a:solidFill>
                    <a:srgbClr val="FFFFFF"/>
                  </a:solidFill>
                  <a:latin typeface="Montserrat Regular"/>
                  <a:ea typeface="Montserrat Regular"/>
                  <a:cs typeface="Montserrat Regular"/>
                  <a:sym typeface="Montserrat Regular"/>
                </a:defRPr>
              </a:pPr>
              <a:r>
                <a:rPr lang="en-GB" sz="1400" b="0" i="0" dirty="0">
                  <a:effectLst/>
                </a:rPr>
                <a:t>Director of Advocacy | Government &amp; Business Relations | Health and Wellness Policy Expert</a:t>
              </a:r>
            </a:p>
            <a:p>
              <a:pPr defTabSz="228600" hangingPunct="0">
                <a:buSzPct val="100000"/>
                <a:defRPr sz="5000">
                  <a:solidFill>
                    <a:srgbClr val="FFFFFF"/>
                  </a:solidFill>
                  <a:latin typeface="Montserrat Regular"/>
                  <a:ea typeface="Montserrat Regular"/>
                  <a:cs typeface="Montserrat Regular"/>
                  <a:sym typeface="Montserrat Regular"/>
                </a:defRPr>
              </a:pPr>
              <a:r>
                <a:rPr lang="en-US" sz="1400" u="sng" kern="0" dirty="0">
                  <a:solidFill>
                    <a:srgbClr val="FFFFFF"/>
                  </a:solidFill>
                  <a:ea typeface="Montserrat Regular"/>
                  <a:cs typeface="Montserrat Regular"/>
                  <a:sym typeface="Montserrat Regular"/>
                  <a:hlinkClick r:id="rId4">
                    <a:extLst>
                      <a:ext uri="{A12FA001-AC4F-418D-AE19-62706E023703}">
                        <ahyp:hlinkClr xmlns:ahyp="http://schemas.microsoft.com/office/drawing/2018/hyperlinkcolor" val="tx"/>
                      </a:ext>
                    </a:extLst>
                  </a:hlinkClick>
                </a:rPr>
                <a:t>Darrell.Rogers@integrativenutrition.com</a:t>
              </a:r>
            </a:p>
          </p:txBody>
        </p:sp>
      </p:grpSp>
    </p:spTree>
    <p:extLst>
      <p:ext uri="{BB962C8B-B14F-4D97-AF65-F5344CB8AC3E}">
        <p14:creationId xmlns:p14="http://schemas.microsoft.com/office/powerpoint/2010/main" val="391459569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pic>
        <p:nvPicPr>
          <p:cNvPr id="472" name="logo.png" descr="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0169" y="2477205"/>
            <a:ext cx="9202743" cy="2118436"/>
          </a:xfrm>
          <a:prstGeom prst="rect">
            <a:avLst/>
          </a:prstGeom>
          <a:ln w="12700">
            <a:miter lim="400000"/>
          </a:ln>
        </p:spPr>
      </p:pic>
      <p:sp>
        <p:nvSpPr>
          <p:cNvPr id="473" name="Ligne"/>
          <p:cNvSpPr/>
          <p:nvPr/>
        </p:nvSpPr>
        <p:spPr>
          <a:xfrm>
            <a:off x="1591454" y="2198453"/>
            <a:ext cx="1321950" cy="1"/>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pic>
        <p:nvPicPr>
          <p:cNvPr id="474" name="Image" descr="Image"/>
          <p:cNvPicPr>
            <a:picLocks noChangeAspect="1"/>
          </p:cNvPicPr>
          <p:nvPr/>
        </p:nvPicPr>
        <p:blipFill>
          <a:blip r:embed="rId3"/>
          <a:stretch>
            <a:fillRect/>
          </a:stretch>
        </p:blipFill>
        <p:spPr>
          <a:xfrm>
            <a:off x="7418691" y="4709982"/>
            <a:ext cx="3351594" cy="1020051"/>
          </a:xfrm>
          <a:prstGeom prst="rect">
            <a:avLst/>
          </a:prstGeom>
          <a:ln w="12700">
            <a:miter lim="400000"/>
          </a:ln>
        </p:spPr>
      </p:pic>
      <p:sp>
        <p:nvSpPr>
          <p:cNvPr id="11" name="Conclusions">
            <a:extLst>
              <a:ext uri="{FF2B5EF4-FFF2-40B4-BE49-F238E27FC236}">
                <a16:creationId xmlns:a16="http://schemas.microsoft.com/office/drawing/2014/main" id="{B0597343-BD14-3244-B7AB-552E5770BF16}"/>
              </a:ext>
            </a:extLst>
          </p:cNvPr>
          <p:cNvSpPr txBox="1">
            <a:spLocks/>
          </p:cNvSpPr>
          <p:nvPr/>
        </p:nvSpPr>
        <p:spPr>
          <a:xfrm>
            <a:off x="1459978" y="1392166"/>
            <a:ext cx="11430001" cy="57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Autofit/>
          </a:bodyPr>
          <a:lstStyle>
            <a:lvl1pPr marL="0" marR="0" indent="0" algn="ctr" defTabSz="448055" rtl="0" latinLnBrk="0">
              <a:lnSpc>
                <a:spcPts val="15400"/>
              </a:lnSpc>
              <a:spcBef>
                <a:spcPts val="0"/>
              </a:spcBef>
              <a:spcAft>
                <a:spcPts val="0"/>
              </a:spcAft>
              <a:buClrTx/>
              <a:buSzTx/>
              <a:buFontTx/>
              <a:buNone/>
              <a:tabLst/>
              <a:defRPr sz="6860" b="0" i="0" u="none" strike="noStrike" cap="none" spc="0" baseline="0">
                <a:ln>
                  <a:noFill/>
                </a:ln>
                <a:solidFill>
                  <a:srgbClr val="FFFFFF"/>
                </a:solidFill>
                <a:uFillTx/>
                <a:latin typeface="Montserrat Regular"/>
                <a:ea typeface="Montserrat Regular"/>
                <a:cs typeface="Montserrat Regular"/>
                <a:sym typeface="Montserrat Regular"/>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algn="l" defTabSz="224028">
              <a:lnSpc>
                <a:spcPts val="7700"/>
              </a:lnSpc>
            </a:pPr>
            <a:r>
              <a:rPr lang="en-GB" sz="4800" kern="0" dirty="0">
                <a:latin typeface="Verdana" panose="020B0604030504040204"/>
              </a:rPr>
              <a:t>White Paper. March 20</a:t>
            </a:r>
            <a:r>
              <a:rPr lang="en-GB" sz="4800" kern="0">
                <a:latin typeface="Verdana" panose="020B0604030504040204"/>
              </a:rPr>
              <a:t>, 2023.</a:t>
            </a:r>
            <a:endParaRPr lang="en-GB" sz="4800" kern="0" dirty="0">
              <a:latin typeface="Verdana" panose="020B0604030504040204"/>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64B1-E7A9-333D-1E29-BE7829E1B70E}"/>
              </a:ext>
            </a:extLst>
          </p:cNvPr>
          <p:cNvSpPr>
            <a:spLocks noGrp="1"/>
          </p:cNvSpPr>
          <p:nvPr>
            <p:ph type="title"/>
          </p:nvPr>
        </p:nvSpPr>
        <p:spPr>
          <a:xfrm>
            <a:off x="838200" y="2766218"/>
            <a:ext cx="2743200" cy="1325563"/>
          </a:xfrm>
        </p:spPr>
        <p:txBody>
          <a:bodyPr>
            <a:normAutofit/>
          </a:bodyPr>
          <a:lstStyle/>
          <a:p>
            <a:r>
              <a:rPr lang="en-CH" sz="4000" dirty="0"/>
              <a:t>Global Context</a:t>
            </a:r>
          </a:p>
        </p:txBody>
      </p:sp>
      <p:graphicFrame>
        <p:nvGraphicFramePr>
          <p:cNvPr id="7" name="Content Placeholder 2">
            <a:extLst>
              <a:ext uri="{FF2B5EF4-FFF2-40B4-BE49-F238E27FC236}">
                <a16:creationId xmlns:a16="http://schemas.microsoft.com/office/drawing/2014/main" id="{F619941B-95DF-36AE-2E4C-52D4691600EA}"/>
              </a:ext>
            </a:extLst>
          </p:cNvPr>
          <p:cNvGraphicFramePr>
            <a:graphicFrameLocks noGrp="1"/>
          </p:cNvGraphicFramePr>
          <p:nvPr>
            <p:ph idx="1"/>
            <p:extLst>
              <p:ext uri="{D42A27DB-BD31-4B8C-83A1-F6EECF244321}">
                <p14:modId xmlns:p14="http://schemas.microsoft.com/office/powerpoint/2010/main" val="2783019333"/>
              </p:ext>
            </p:extLst>
          </p:nvPr>
        </p:nvGraphicFramePr>
        <p:xfrm>
          <a:off x="3581401" y="526857"/>
          <a:ext cx="8104322" cy="5341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gne">
            <a:extLst>
              <a:ext uri="{FF2B5EF4-FFF2-40B4-BE49-F238E27FC236}">
                <a16:creationId xmlns:a16="http://schemas.microsoft.com/office/drawing/2014/main" id="{1FF8279B-A46C-0F5E-7414-AC91E943CBEB}"/>
              </a:ext>
            </a:extLst>
          </p:cNvPr>
          <p:cNvSpPr/>
          <p:nvPr/>
        </p:nvSpPr>
        <p:spPr>
          <a:xfrm>
            <a:off x="838200" y="4360864"/>
            <a:ext cx="1614209" cy="20636"/>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Tree>
    <p:extLst>
      <p:ext uri="{BB962C8B-B14F-4D97-AF65-F5344CB8AC3E}">
        <p14:creationId xmlns:p14="http://schemas.microsoft.com/office/powerpoint/2010/main" val="165386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ED53F18-45B0-01A1-9EFC-DFB8742272F4}"/>
              </a:ext>
            </a:extLst>
          </p:cNvPr>
          <p:cNvSpPr>
            <a:spLocks noGrp="1"/>
          </p:cNvSpPr>
          <p:nvPr>
            <p:ph type="title"/>
          </p:nvPr>
        </p:nvSpPr>
        <p:spPr>
          <a:xfrm>
            <a:off x="838200" y="556995"/>
            <a:ext cx="10515600" cy="1133693"/>
          </a:xfrm>
        </p:spPr>
        <p:txBody>
          <a:bodyPr>
            <a:normAutofit/>
          </a:bodyPr>
          <a:lstStyle/>
          <a:p>
            <a:pPr algn="ctr"/>
            <a:r>
              <a:rPr lang="en-CH" sz="5200" dirty="0"/>
              <a:t>Workplace Wellness Trends</a:t>
            </a:r>
          </a:p>
        </p:txBody>
      </p:sp>
      <p:graphicFrame>
        <p:nvGraphicFramePr>
          <p:cNvPr id="8" name="Content Placeholder 5">
            <a:extLst>
              <a:ext uri="{FF2B5EF4-FFF2-40B4-BE49-F238E27FC236}">
                <a16:creationId xmlns:a16="http://schemas.microsoft.com/office/drawing/2014/main" id="{86340AE2-D0A3-0829-41F0-98CAC3CEBD0E}"/>
              </a:ext>
            </a:extLst>
          </p:cNvPr>
          <p:cNvGraphicFramePr>
            <a:graphicFrameLocks noGrp="1"/>
          </p:cNvGraphicFramePr>
          <p:nvPr>
            <p:ph idx="1"/>
            <p:extLst>
              <p:ext uri="{D42A27DB-BD31-4B8C-83A1-F6EECF244321}">
                <p14:modId xmlns:p14="http://schemas.microsoft.com/office/powerpoint/2010/main" val="995724491"/>
              </p:ext>
            </p:extLst>
          </p:nvPr>
        </p:nvGraphicFramePr>
        <p:xfrm>
          <a:off x="-154983" y="1828582"/>
          <a:ext cx="12346983" cy="4948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logo.png" descr="logo.png">
            <a:extLst>
              <a:ext uri="{FF2B5EF4-FFF2-40B4-BE49-F238E27FC236}">
                <a16:creationId xmlns:a16="http://schemas.microsoft.com/office/drawing/2014/main" id="{3FF8325C-ACEC-F1F5-A064-E0B7FC7657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32797" y="6301005"/>
            <a:ext cx="2069902" cy="476483"/>
          </a:xfrm>
          <a:prstGeom prst="rect">
            <a:avLst/>
          </a:prstGeom>
          <a:ln w="12700">
            <a:miter lim="400000"/>
          </a:ln>
        </p:spPr>
      </p:pic>
    </p:spTree>
    <p:extLst>
      <p:ext uri="{BB962C8B-B14F-4D97-AF65-F5344CB8AC3E}">
        <p14:creationId xmlns:p14="http://schemas.microsoft.com/office/powerpoint/2010/main" val="34235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15"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E65A62-C8BF-E9FD-E20B-69FE153417F1}"/>
              </a:ext>
            </a:extLst>
          </p:cNvPr>
          <p:cNvSpPr>
            <a:spLocks noGrp="1"/>
          </p:cNvSpPr>
          <p:nvPr>
            <p:ph type="title" idx="4294967295"/>
          </p:nvPr>
        </p:nvSpPr>
        <p:spPr>
          <a:xfrm>
            <a:off x="2555631" y="1441938"/>
            <a:ext cx="7080738" cy="3974124"/>
          </a:xfrm>
        </p:spPr>
        <p:txBody>
          <a:bodyPr vert="horz" lIns="91440" tIns="45720" rIns="91440" bIns="45720" rtlCol="0" anchor="ctr">
            <a:normAutofit fontScale="90000"/>
          </a:bodyPr>
          <a:lstStyle/>
          <a:p>
            <a:pPr algn="ctr"/>
            <a:r>
              <a:rPr lang="en-US" sz="3800" i="1" dirty="0">
                <a:solidFill>
                  <a:schemeClr val="bg1">
                    <a:lumMod val="95000"/>
                    <a:lumOff val="5000"/>
                  </a:schemeClr>
                </a:solidFill>
              </a:rPr>
              <a:t>“Fewer than 1 in 4 US employees felt strongly that their employer cared about their well-being — the lowest percentage in nearly a decade.” </a:t>
            </a:r>
            <a:br>
              <a:rPr lang="en-US" sz="3800" i="1" dirty="0">
                <a:solidFill>
                  <a:schemeClr val="bg1">
                    <a:lumMod val="95000"/>
                    <a:lumOff val="5000"/>
                  </a:schemeClr>
                </a:solidFill>
              </a:rPr>
            </a:br>
            <a:r>
              <a:rPr lang="en-US" sz="3800" i="1" dirty="0">
                <a:solidFill>
                  <a:schemeClr val="bg1">
                    <a:lumMod val="95000"/>
                    <a:lumOff val="5000"/>
                  </a:schemeClr>
                </a:solidFill>
              </a:rPr>
              <a:t> </a:t>
            </a:r>
            <a:br>
              <a:rPr lang="en-US" sz="3800" i="1" dirty="0">
                <a:solidFill>
                  <a:schemeClr val="bg1">
                    <a:lumMod val="95000"/>
                    <a:lumOff val="5000"/>
                  </a:schemeClr>
                </a:solidFill>
              </a:rPr>
            </a:br>
            <a:r>
              <a:rPr lang="en-US" sz="3800" i="1" dirty="0">
                <a:solidFill>
                  <a:schemeClr val="bg1">
                    <a:lumMod val="95000"/>
                    <a:lumOff val="5000"/>
                  </a:schemeClr>
                </a:solidFill>
              </a:rPr>
              <a:t>—Gallup, March 2022</a:t>
            </a:r>
            <a:endParaRPr lang="en-US" sz="3800" dirty="0">
              <a:solidFill>
                <a:schemeClr val="bg1">
                  <a:lumMod val="95000"/>
                  <a:lumOff val="5000"/>
                </a:schemeClr>
              </a:solidFill>
            </a:endParaRPr>
          </a:p>
        </p:txBody>
      </p:sp>
    </p:spTree>
    <p:extLst>
      <p:ext uri="{BB962C8B-B14F-4D97-AF65-F5344CB8AC3E}">
        <p14:creationId xmlns:p14="http://schemas.microsoft.com/office/powerpoint/2010/main" val="8292248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Woman with crossed arms in tea store">
            <a:extLst>
              <a:ext uri="{FF2B5EF4-FFF2-40B4-BE49-F238E27FC236}">
                <a16:creationId xmlns:a16="http://schemas.microsoft.com/office/drawing/2014/main" id="{C51F36D0-4C7A-E7D5-669C-FD23966266C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
          <a:stretch/>
        </p:blipFill>
        <p:spPr>
          <a:xfrm>
            <a:off x="606719" y="-1"/>
            <a:ext cx="11585281" cy="6857999"/>
          </a:xfrm>
          <a:prstGeom prst="rect">
            <a:avLst/>
          </a:prstGeom>
        </p:spPr>
      </p:pic>
      <p:sp>
        <p:nvSpPr>
          <p:cNvPr id="14"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21BB1-0A7C-B316-0C83-2D8740363460}"/>
              </a:ext>
            </a:extLst>
          </p:cNvPr>
          <p:cNvSpPr>
            <a:spLocks noGrp="1"/>
          </p:cNvSpPr>
          <p:nvPr>
            <p:ph type="title"/>
          </p:nvPr>
        </p:nvSpPr>
        <p:spPr>
          <a:xfrm>
            <a:off x="1036684" y="1152144"/>
            <a:ext cx="4611248" cy="5138629"/>
          </a:xfrm>
        </p:spPr>
        <p:txBody>
          <a:bodyPr vert="horz" lIns="91440" tIns="45720" rIns="91440" bIns="45720" rtlCol="0" anchor="ctr">
            <a:noAutofit/>
          </a:bodyPr>
          <a:lstStyle/>
          <a:p>
            <a:r>
              <a:rPr lang="en-US" sz="5400" dirty="0"/>
              <a:t>II.</a:t>
            </a:r>
            <a:br>
              <a:rPr lang="en-US" sz="5400" dirty="0"/>
            </a:br>
            <a:r>
              <a:rPr lang="en-US" sz="5400" dirty="0"/>
              <a:t>Definition of Workplace Health &amp; Well-being</a:t>
            </a:r>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9"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36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43E0-129F-6EDA-A988-508F8CBEBF7B}"/>
              </a:ext>
            </a:extLst>
          </p:cNvPr>
          <p:cNvSpPr>
            <a:spLocks noGrp="1"/>
          </p:cNvSpPr>
          <p:nvPr>
            <p:ph type="title"/>
          </p:nvPr>
        </p:nvSpPr>
        <p:spPr/>
        <p:txBody>
          <a:bodyPr/>
          <a:lstStyle/>
          <a:p>
            <a:pPr algn="ctr"/>
            <a:r>
              <a:rPr lang="en-CH" dirty="0"/>
              <a:t>Well-Being</a:t>
            </a:r>
          </a:p>
        </p:txBody>
      </p:sp>
      <p:graphicFrame>
        <p:nvGraphicFramePr>
          <p:cNvPr id="6" name="Content Placeholder 3">
            <a:extLst>
              <a:ext uri="{FF2B5EF4-FFF2-40B4-BE49-F238E27FC236}">
                <a16:creationId xmlns:a16="http://schemas.microsoft.com/office/drawing/2014/main" id="{E370B258-9218-0C4E-1C2E-D46930FC9D35}"/>
              </a:ext>
            </a:extLst>
          </p:cNvPr>
          <p:cNvGraphicFramePr>
            <a:graphicFrameLocks noGrp="1"/>
          </p:cNvGraphicFramePr>
          <p:nvPr>
            <p:ph idx="1"/>
            <p:extLst>
              <p:ext uri="{D42A27DB-BD31-4B8C-83A1-F6EECF244321}">
                <p14:modId xmlns:p14="http://schemas.microsoft.com/office/powerpoint/2010/main" val="2472986359"/>
              </p:ext>
            </p:extLst>
          </p:nvPr>
        </p:nvGraphicFramePr>
        <p:xfrm>
          <a:off x="294467" y="867902"/>
          <a:ext cx="11732217" cy="6338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645144"/>
      </p:ext>
    </p:extLst>
  </p:cSld>
  <p:clrMapOvr>
    <a:masterClrMapping/>
  </p:clrMapOvr>
</p:sld>
</file>

<file path=ppt/theme/theme1.xml><?xml version="1.0" encoding="utf-8"?>
<a:theme xmlns:a="http://schemas.openxmlformats.org/drawingml/2006/main" name="Office Theme">
  <a:themeElements>
    <a:clrScheme name="GWI THEME">
      <a:dk1>
        <a:srgbClr val="000000"/>
      </a:dk1>
      <a:lt1>
        <a:srgbClr val="FFFFFF"/>
      </a:lt1>
      <a:dk2>
        <a:srgbClr val="3C556D"/>
      </a:dk2>
      <a:lt2>
        <a:srgbClr val="FFFFFF"/>
      </a:lt2>
      <a:accent1>
        <a:srgbClr val="0AAAA0"/>
      </a:accent1>
      <a:accent2>
        <a:srgbClr val="009DD9"/>
      </a:accent2>
      <a:accent3>
        <a:srgbClr val="0BD0D9"/>
      </a:accent3>
      <a:accent4>
        <a:srgbClr val="10CF9B"/>
      </a:accent4>
      <a:accent5>
        <a:srgbClr val="7CCA62"/>
      </a:accent5>
      <a:accent6>
        <a:srgbClr val="6EAA46"/>
      </a:accent6>
      <a:hlink>
        <a:srgbClr val="646464"/>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1518</TotalTime>
  <Words>3192</Words>
  <Application>Microsoft Macintosh PowerPoint</Application>
  <PresentationFormat>Widescreen</PresentationFormat>
  <Paragraphs>344</Paragraphs>
  <Slides>47</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Arial</vt:lpstr>
      <vt:lpstr>Arial</vt:lpstr>
      <vt:lpstr>Avenir Light</vt:lpstr>
      <vt:lpstr>Calibri</vt:lpstr>
      <vt:lpstr>Helvetica</vt:lpstr>
      <vt:lpstr>Montserrat</vt:lpstr>
      <vt:lpstr>Montserrat Regular</vt:lpstr>
      <vt:lpstr>Sohne</vt:lpstr>
      <vt:lpstr>Symbol</vt:lpstr>
      <vt:lpstr>Times New Roman</vt:lpstr>
      <vt:lpstr>Verdana</vt:lpstr>
      <vt:lpstr>Wingdings</vt:lpstr>
      <vt:lpstr>Office Theme</vt:lpstr>
      <vt:lpstr>Health &amp; Wellness Coaching in the Workplace for Sustainable Business Outcomes</vt:lpstr>
      <vt:lpstr>Overview</vt:lpstr>
      <vt:lpstr>Purpose: To help employers, providers, and employees around the world…</vt:lpstr>
      <vt:lpstr>I. Global Context</vt:lpstr>
      <vt:lpstr>Global Context</vt:lpstr>
      <vt:lpstr>Workplace Wellness Trends</vt:lpstr>
      <vt:lpstr>“Fewer than 1 in 4 US employees felt strongly that their employer cared about their well-being — the lowest percentage in nearly a decade.”    —Gallup, March 2022</vt:lpstr>
      <vt:lpstr>II. Definition of Workplace Health &amp; Well-being</vt:lpstr>
      <vt:lpstr>Well-Being</vt:lpstr>
      <vt:lpstr>Workplace</vt:lpstr>
      <vt:lpstr>“Supporting employees at or through their place of work to maintain a state of optimal physical, mental, and social well-being which supports thriving and flourishing and holistically impacts performance and organizational success.”  —GWI Coaching Initiative, 2023</vt:lpstr>
      <vt:lpstr>III. Definition &amp; Uniqueness of Health &amp; Wellness Coaching</vt:lpstr>
      <vt:lpstr>PowerPoint Presentation</vt:lpstr>
      <vt:lpstr>Defining Health &amp; Wellness Coaching </vt:lpstr>
      <vt:lpstr>“Health and Wellness Coaches work collaboratively with individuals and groups in a client-led process that supports the client in working toward self-determined health and wellness goals.   Coaches support and encourage clients to become masters of their own health, wellness, and overall well-being.”  — (Global Wellness Institute Global Coaching Initiative, 2022) </vt:lpstr>
      <vt:lpstr>Unique outcomes scope of practice &amp; skill set</vt:lpstr>
      <vt:lpstr>Health &amp; Wellness Coaches help employees address workplace challenges</vt:lpstr>
      <vt:lpstr>IV. State of the Practice</vt:lpstr>
      <vt:lpstr>Credentialing</vt:lpstr>
      <vt:lpstr>  Technology accelerating and scaling the profession globally to meet demand: Industry Leader Profiles  </vt:lpstr>
      <vt:lpstr>PowerPoint Presentation</vt:lpstr>
      <vt:lpstr>Workplace Options Profile</vt:lpstr>
      <vt:lpstr>PowerPoint Presentation</vt:lpstr>
      <vt:lpstr>BetterUp Profile</vt:lpstr>
      <vt:lpstr>V. Health &amp; Wellness Coaching in the Workplace Well-being Context</vt:lpstr>
      <vt:lpstr>PowerPoint Presentation</vt:lpstr>
      <vt:lpstr>VI. Getting Started</vt:lpstr>
      <vt:lpstr>Needs Assessment</vt:lpstr>
      <vt:lpstr>Ongoing Engagement Critical Success Factors </vt:lpstr>
      <vt:lpstr>Workplace well-being Program Standards</vt:lpstr>
      <vt:lpstr>Planning implementation   Key considerations checklist</vt:lpstr>
      <vt:lpstr>VII. Global Development of Workplace Health &amp; Wellness Coaching: Case Studies</vt:lpstr>
      <vt:lpstr>Global Case Study: Pandora</vt:lpstr>
      <vt:lpstr>Global Case Study: Pandora</vt:lpstr>
      <vt:lpstr>Global Case Study: lululemon</vt:lpstr>
      <vt:lpstr>Global Case Study: lululemon</vt:lpstr>
      <vt:lpstr>Global Case Study: Prudential</vt:lpstr>
      <vt:lpstr>Global Case Study: Prudential</vt:lpstr>
      <vt:lpstr>Regional Case Study: Legacy Health</vt:lpstr>
      <vt:lpstr>Regional Case Study: Legacy Health</vt:lpstr>
      <vt:lpstr>Common Findings across Case Studies included:</vt:lpstr>
      <vt:lpstr>XI. Conclusions &amp; Moving Forward</vt:lpstr>
      <vt:lpstr>Conclusions &amp; Outlook</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Kocher</dc:creator>
  <cp:lastModifiedBy>Ellen Kocher</cp:lastModifiedBy>
  <cp:revision>163</cp:revision>
  <dcterms:created xsi:type="dcterms:W3CDTF">2022-10-28T06:11:39Z</dcterms:created>
  <dcterms:modified xsi:type="dcterms:W3CDTF">2023-03-20T08:55:38Z</dcterms:modified>
</cp:coreProperties>
</file>